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60" r:id="rId4"/>
    <p:sldId id="257" r:id="rId5"/>
    <p:sldId id="261" r:id="rId6"/>
    <p:sldId id="262" r:id="rId7"/>
    <p:sldId id="263" r:id="rId8"/>
    <p:sldId id="264" r:id="rId9"/>
    <p:sldId id="265" r:id="rId10"/>
    <p:sldId id="266" r:id="rId11"/>
    <p:sldId id="269" r:id="rId12"/>
    <p:sldId id="270" r:id="rId13"/>
    <p:sldId id="271" r:id="rId14"/>
    <p:sldId id="268" r:id="rId15"/>
    <p:sldId id="273" r:id="rId16"/>
    <p:sldId id="272"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tur Woźniak" initials="AW" lastIdx="1" clrIdx="0">
    <p:extLst>
      <p:ext uri="{19B8F6BF-5375-455C-9EA6-DF929625EA0E}">
        <p15:presenceInfo xmlns:p15="http://schemas.microsoft.com/office/powerpoint/2012/main" userId="a45d8581e3718dc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Arkusz_programu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Arkusz1!$B$1</c:f>
              <c:strCache>
                <c:ptCount val="1"/>
                <c:pt idx="0">
                  <c:v>Uchylenie decyzji</c:v>
                </c:pt>
              </c:strCache>
            </c:strRef>
          </c:tx>
          <c:spPr>
            <a:solidFill>
              <a:schemeClr val="accent6"/>
            </a:solidFill>
            <a:ln>
              <a:noFill/>
            </a:ln>
            <a:effectLst/>
            <a:sp3d/>
          </c:spPr>
          <c:invertIfNegative val="0"/>
          <c:dPt>
            <c:idx val="0"/>
            <c:invertIfNegative val="0"/>
            <c:bubble3D val="0"/>
            <c:spPr>
              <a:solidFill>
                <a:schemeClr val="accent6"/>
              </a:solidFill>
              <a:ln>
                <a:solidFill>
                  <a:schemeClr val="accent6"/>
                </a:solidFill>
              </a:ln>
              <a:effectLst/>
              <a:sp3d>
                <a:contourClr>
                  <a:schemeClr val="accent6"/>
                </a:contourClr>
              </a:sp3d>
            </c:spPr>
            <c:extLst xmlns:c16r2="http://schemas.microsoft.com/office/drawing/2015/06/chart">
              <c:ext xmlns:c16="http://schemas.microsoft.com/office/drawing/2014/chart" uri="{C3380CC4-5D6E-409C-BE32-E72D297353CC}">
                <c16:uniqueId val="{00000003-89D7-4BF1-9295-E5B02C36CC93}"/>
              </c:ext>
            </c:extLst>
          </c:dPt>
          <c:dLbls>
            <c:dLbl>
              <c:idx val="0"/>
              <c:layout>
                <c:manualLayout>
                  <c:x val="1.0193679918450537E-2"/>
                  <c:y val="-2.57812484140472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9D7-4BF1-9295-E5B02C36CC93}"/>
                </c:ext>
                <c:ext xmlns:c15="http://schemas.microsoft.com/office/drawing/2012/chart" uri="{CE6537A1-D6FC-4f65-9D91-7224C49458BB}">
                  <c15:layout/>
                </c:ext>
              </c:extLst>
            </c:dLbl>
            <c:dLbl>
              <c:idx val="1"/>
              <c:layout>
                <c:manualLayout>
                  <c:x val="0"/>
                  <c:y val="-2.812499826986969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9D7-4BF1-9295-E5B02C36CC93}"/>
                </c:ext>
                <c:ext xmlns:c15="http://schemas.microsoft.com/office/drawing/2012/chart" uri="{CE6537A1-D6FC-4f65-9D91-7224C49458BB}">
                  <c15:layout/>
                </c:ext>
              </c:extLst>
            </c:dLbl>
            <c:dLbl>
              <c:idx val="2"/>
              <c:layout>
                <c:manualLayout>
                  <c:x val="-9.3440986480880682E-17"/>
                  <c:y val="-3.04687481256921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9D7-4BF1-9295-E5B02C36CC93}"/>
                </c:ext>
                <c:ext xmlns:c15="http://schemas.microsoft.com/office/drawing/2012/chart" uri="{CE6537A1-D6FC-4f65-9D91-7224C49458BB}">
                  <c15:layout/>
                </c:ext>
              </c:extLst>
            </c:dLbl>
            <c:dLbl>
              <c:idx val="3"/>
              <c:layout>
                <c:manualLayout>
                  <c:x val="-9.3440986480880682E-17"/>
                  <c:y val="-1.406249913493484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9D7-4BF1-9295-E5B02C36CC93}"/>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Arkusz1!$A$2:$A$5</c:f>
              <c:strCache>
                <c:ptCount val="4"/>
                <c:pt idx="0">
                  <c:v>2020</c:v>
                </c:pt>
                <c:pt idx="1">
                  <c:v>2021</c:v>
                </c:pt>
                <c:pt idx="2">
                  <c:v>2022</c:v>
                </c:pt>
                <c:pt idx="3">
                  <c:v>2023 do 31 marca</c:v>
                </c:pt>
              </c:strCache>
            </c:strRef>
          </c:cat>
          <c:val>
            <c:numRef>
              <c:f>Arkusz1!$B$2:$B$5</c:f>
              <c:numCache>
                <c:formatCode>General</c:formatCode>
                <c:ptCount val="4"/>
                <c:pt idx="0">
                  <c:v>0</c:v>
                </c:pt>
                <c:pt idx="1">
                  <c:v>72</c:v>
                </c:pt>
                <c:pt idx="2">
                  <c:v>30</c:v>
                </c:pt>
                <c:pt idx="3">
                  <c:v>9</c:v>
                </c:pt>
              </c:numCache>
            </c:numRef>
          </c:val>
          <c:extLst xmlns:c16r2="http://schemas.microsoft.com/office/drawing/2015/06/chart">
            <c:ext xmlns:c16="http://schemas.microsoft.com/office/drawing/2014/chart" uri="{C3380CC4-5D6E-409C-BE32-E72D297353CC}">
              <c16:uniqueId val="{00000000-89D7-4BF1-9295-E5B02C36CC93}"/>
            </c:ext>
          </c:extLst>
        </c:ser>
        <c:ser>
          <c:idx val="1"/>
          <c:order val="1"/>
          <c:tx>
            <c:strRef>
              <c:f>Arkusz1!$C$1</c:f>
              <c:strCache>
                <c:ptCount val="1"/>
                <c:pt idx="0">
                  <c:v>Utrzymanie w mocy decyzji</c:v>
                </c:pt>
              </c:strCache>
            </c:strRef>
          </c:tx>
          <c:spPr>
            <a:solidFill>
              <a:srgbClr val="FF0000"/>
            </a:solidFill>
            <a:ln>
              <a:noFill/>
            </a:ln>
            <a:effectLst/>
            <a:sp3d/>
          </c:spPr>
          <c:invertIfNegative val="0"/>
          <c:dLbls>
            <c:dLbl>
              <c:idx val="0"/>
              <c:layout>
                <c:manualLayout>
                  <c:x val="7.6452599388379203E-3"/>
                  <c:y val="-2.812499826986969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9D7-4BF1-9295-E5B02C36CC93}"/>
                </c:ext>
                <c:ext xmlns:c15="http://schemas.microsoft.com/office/drawing/2012/chart" uri="{CE6537A1-D6FC-4f65-9D91-7224C49458BB}">
                  <c15:layout/>
                </c:ext>
              </c:extLst>
            </c:dLbl>
            <c:dLbl>
              <c:idx val="1"/>
              <c:layout>
                <c:manualLayout>
                  <c:x val="4.6720493240440341E-17"/>
                  <c:y val="-1.640624899075731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9D7-4BF1-9295-E5B02C36CC93}"/>
                </c:ext>
                <c:ext xmlns:c15="http://schemas.microsoft.com/office/drawing/2012/chart" uri="{CE6537A1-D6FC-4f65-9D91-7224C49458BB}">
                  <c15:layout/>
                </c:ext>
              </c:extLst>
            </c:dLbl>
            <c:dLbl>
              <c:idx val="2"/>
              <c:layout>
                <c:manualLayout>
                  <c:x val="0"/>
                  <c:y val="-2.812499826986969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9D7-4BF1-9295-E5B02C36CC93}"/>
                </c:ext>
                <c:ext xmlns:c15="http://schemas.microsoft.com/office/drawing/2012/chart" uri="{CE6537A1-D6FC-4f65-9D91-7224C49458BB}">
                  <c15:layout/>
                </c:ext>
              </c:extLst>
            </c:dLbl>
            <c:dLbl>
              <c:idx val="3"/>
              <c:layout>
                <c:manualLayout>
                  <c:x val="-9.3440986480880682E-17"/>
                  <c:y val="-2.343749855822478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89D7-4BF1-9295-E5B02C36CC93}"/>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Arkusz1!$A$2:$A$5</c:f>
              <c:strCache>
                <c:ptCount val="4"/>
                <c:pt idx="0">
                  <c:v>2020</c:v>
                </c:pt>
                <c:pt idx="1">
                  <c:v>2021</c:v>
                </c:pt>
                <c:pt idx="2">
                  <c:v>2022</c:v>
                </c:pt>
                <c:pt idx="3">
                  <c:v>2023 do 31 marca</c:v>
                </c:pt>
              </c:strCache>
            </c:strRef>
          </c:cat>
          <c:val>
            <c:numRef>
              <c:f>Arkusz1!$C$2:$C$5</c:f>
              <c:numCache>
                <c:formatCode>General</c:formatCode>
                <c:ptCount val="4"/>
                <c:pt idx="0">
                  <c:v>0</c:v>
                </c:pt>
                <c:pt idx="1">
                  <c:v>90</c:v>
                </c:pt>
                <c:pt idx="2">
                  <c:v>37</c:v>
                </c:pt>
                <c:pt idx="3">
                  <c:v>10</c:v>
                </c:pt>
              </c:numCache>
            </c:numRef>
          </c:val>
          <c:extLst xmlns:c16r2="http://schemas.microsoft.com/office/drawing/2015/06/chart">
            <c:ext xmlns:c16="http://schemas.microsoft.com/office/drawing/2014/chart" uri="{C3380CC4-5D6E-409C-BE32-E72D297353CC}">
              <c16:uniqueId val="{00000001-89D7-4BF1-9295-E5B02C36CC93}"/>
            </c:ext>
          </c:extLst>
        </c:ser>
        <c:dLbls>
          <c:showLegendKey val="0"/>
          <c:showVal val="1"/>
          <c:showCatName val="0"/>
          <c:showSerName val="0"/>
          <c:showPercent val="0"/>
          <c:showBubbleSize val="0"/>
        </c:dLbls>
        <c:gapWidth val="150"/>
        <c:shape val="box"/>
        <c:axId val="-1871141632"/>
        <c:axId val="-1871141088"/>
        <c:axId val="0"/>
      </c:bar3DChart>
      <c:catAx>
        <c:axId val="-18711416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871141088"/>
        <c:crosses val="autoZero"/>
        <c:auto val="1"/>
        <c:lblAlgn val="ctr"/>
        <c:lblOffset val="100"/>
        <c:noMultiLvlLbl val="0"/>
      </c:catAx>
      <c:valAx>
        <c:axId val="-187114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8711416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8FDB14-12A2-4034-AB5B-D49E0208BF2F}" type="datetimeFigureOut">
              <a:rPr lang="pl-PL" smtClean="0"/>
              <a:t>28.04.2023</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6531FF-4B93-4EB2-A2F1-866A1B1AD313}" type="slidenum">
              <a:rPr lang="pl-PL" smtClean="0"/>
              <a:t>‹#›</a:t>
            </a:fld>
            <a:endParaRPr lang="pl-PL"/>
          </a:p>
        </p:txBody>
      </p:sp>
    </p:spTree>
    <p:extLst>
      <p:ext uri="{BB962C8B-B14F-4D97-AF65-F5344CB8AC3E}">
        <p14:creationId xmlns:p14="http://schemas.microsoft.com/office/powerpoint/2010/main" val="3354842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D96531FF-4B93-4EB2-A2F1-866A1B1AD313}" type="slidenum">
              <a:rPr lang="pl-PL" smtClean="0"/>
              <a:t>1</a:t>
            </a:fld>
            <a:endParaRPr lang="pl-PL"/>
          </a:p>
        </p:txBody>
      </p:sp>
    </p:spTree>
    <p:extLst>
      <p:ext uri="{BB962C8B-B14F-4D97-AF65-F5344CB8AC3E}">
        <p14:creationId xmlns:p14="http://schemas.microsoft.com/office/powerpoint/2010/main" val="193837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7</a:t>
            </a:fld>
            <a:endParaRPr lang="pl-PL"/>
          </a:p>
        </p:txBody>
      </p:sp>
    </p:spTree>
    <p:extLst>
      <p:ext uri="{BB962C8B-B14F-4D97-AF65-F5344CB8AC3E}">
        <p14:creationId xmlns:p14="http://schemas.microsoft.com/office/powerpoint/2010/main" val="873465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8</a:t>
            </a:fld>
            <a:endParaRPr lang="pl-PL"/>
          </a:p>
        </p:txBody>
      </p:sp>
    </p:spTree>
    <p:extLst>
      <p:ext uri="{BB962C8B-B14F-4D97-AF65-F5344CB8AC3E}">
        <p14:creationId xmlns:p14="http://schemas.microsoft.com/office/powerpoint/2010/main" val="724162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9</a:t>
            </a:fld>
            <a:endParaRPr lang="pl-PL"/>
          </a:p>
        </p:txBody>
      </p:sp>
    </p:spTree>
    <p:extLst>
      <p:ext uri="{BB962C8B-B14F-4D97-AF65-F5344CB8AC3E}">
        <p14:creationId xmlns:p14="http://schemas.microsoft.com/office/powerpoint/2010/main" val="3503548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10</a:t>
            </a:fld>
            <a:endParaRPr lang="pl-PL"/>
          </a:p>
        </p:txBody>
      </p:sp>
    </p:spTree>
    <p:extLst>
      <p:ext uri="{BB962C8B-B14F-4D97-AF65-F5344CB8AC3E}">
        <p14:creationId xmlns:p14="http://schemas.microsoft.com/office/powerpoint/2010/main" val="1455825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11</a:t>
            </a:fld>
            <a:endParaRPr lang="pl-PL"/>
          </a:p>
        </p:txBody>
      </p:sp>
    </p:spTree>
    <p:extLst>
      <p:ext uri="{BB962C8B-B14F-4D97-AF65-F5344CB8AC3E}">
        <p14:creationId xmlns:p14="http://schemas.microsoft.com/office/powerpoint/2010/main" val="3465655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12</a:t>
            </a:fld>
            <a:endParaRPr lang="pl-PL"/>
          </a:p>
        </p:txBody>
      </p:sp>
    </p:spTree>
    <p:extLst>
      <p:ext uri="{BB962C8B-B14F-4D97-AF65-F5344CB8AC3E}">
        <p14:creationId xmlns:p14="http://schemas.microsoft.com/office/powerpoint/2010/main" val="2918340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13</a:t>
            </a:fld>
            <a:endParaRPr lang="pl-PL"/>
          </a:p>
        </p:txBody>
      </p:sp>
    </p:spTree>
    <p:extLst>
      <p:ext uri="{BB962C8B-B14F-4D97-AF65-F5344CB8AC3E}">
        <p14:creationId xmlns:p14="http://schemas.microsoft.com/office/powerpoint/2010/main" val="1265091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14</a:t>
            </a:fld>
            <a:endParaRPr lang="pl-PL"/>
          </a:p>
        </p:txBody>
      </p:sp>
    </p:spTree>
    <p:extLst>
      <p:ext uri="{BB962C8B-B14F-4D97-AF65-F5344CB8AC3E}">
        <p14:creationId xmlns:p14="http://schemas.microsoft.com/office/powerpoint/2010/main" val="3012509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15</a:t>
            </a:fld>
            <a:endParaRPr lang="pl-PL"/>
          </a:p>
        </p:txBody>
      </p:sp>
    </p:spTree>
    <p:extLst>
      <p:ext uri="{BB962C8B-B14F-4D97-AF65-F5344CB8AC3E}">
        <p14:creationId xmlns:p14="http://schemas.microsoft.com/office/powerpoint/2010/main" val="1598792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16</a:t>
            </a:fld>
            <a:endParaRPr lang="pl-PL"/>
          </a:p>
        </p:txBody>
      </p:sp>
    </p:spTree>
    <p:extLst>
      <p:ext uri="{BB962C8B-B14F-4D97-AF65-F5344CB8AC3E}">
        <p14:creationId xmlns:p14="http://schemas.microsoft.com/office/powerpoint/2010/main" val="643304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17</a:t>
            </a:fld>
            <a:endParaRPr lang="pl-PL"/>
          </a:p>
        </p:txBody>
      </p:sp>
    </p:spTree>
    <p:extLst>
      <p:ext uri="{BB962C8B-B14F-4D97-AF65-F5344CB8AC3E}">
        <p14:creationId xmlns:p14="http://schemas.microsoft.com/office/powerpoint/2010/main" val="3345562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18</a:t>
            </a:fld>
            <a:endParaRPr lang="pl-PL"/>
          </a:p>
        </p:txBody>
      </p:sp>
    </p:spTree>
    <p:extLst>
      <p:ext uri="{BB962C8B-B14F-4D97-AF65-F5344CB8AC3E}">
        <p14:creationId xmlns:p14="http://schemas.microsoft.com/office/powerpoint/2010/main" val="3542511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19</a:t>
            </a:fld>
            <a:endParaRPr lang="pl-PL"/>
          </a:p>
        </p:txBody>
      </p:sp>
    </p:spTree>
    <p:extLst>
      <p:ext uri="{BB962C8B-B14F-4D97-AF65-F5344CB8AC3E}">
        <p14:creationId xmlns:p14="http://schemas.microsoft.com/office/powerpoint/2010/main" val="3507732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20</a:t>
            </a:fld>
            <a:endParaRPr lang="pl-PL"/>
          </a:p>
        </p:txBody>
      </p:sp>
    </p:spTree>
    <p:extLst>
      <p:ext uri="{BB962C8B-B14F-4D97-AF65-F5344CB8AC3E}">
        <p14:creationId xmlns:p14="http://schemas.microsoft.com/office/powerpoint/2010/main" val="2890132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21</a:t>
            </a:fld>
            <a:endParaRPr lang="pl-PL"/>
          </a:p>
        </p:txBody>
      </p:sp>
    </p:spTree>
    <p:extLst>
      <p:ext uri="{BB962C8B-B14F-4D97-AF65-F5344CB8AC3E}">
        <p14:creationId xmlns:p14="http://schemas.microsoft.com/office/powerpoint/2010/main" val="3920892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22</a:t>
            </a:fld>
            <a:endParaRPr lang="pl-PL"/>
          </a:p>
        </p:txBody>
      </p:sp>
    </p:spTree>
    <p:extLst>
      <p:ext uri="{BB962C8B-B14F-4D97-AF65-F5344CB8AC3E}">
        <p14:creationId xmlns:p14="http://schemas.microsoft.com/office/powerpoint/2010/main" val="20208141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23</a:t>
            </a:fld>
            <a:endParaRPr lang="pl-PL"/>
          </a:p>
        </p:txBody>
      </p:sp>
    </p:spTree>
    <p:extLst>
      <p:ext uri="{BB962C8B-B14F-4D97-AF65-F5344CB8AC3E}">
        <p14:creationId xmlns:p14="http://schemas.microsoft.com/office/powerpoint/2010/main" val="2869869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D96531FF-4B93-4EB2-A2F1-866A1B1AD313}" type="slidenum">
              <a:rPr lang="pl-PL" smtClean="0"/>
              <a:t>24</a:t>
            </a:fld>
            <a:endParaRPr lang="pl-PL"/>
          </a:p>
        </p:txBody>
      </p:sp>
    </p:spTree>
    <p:extLst>
      <p:ext uri="{BB962C8B-B14F-4D97-AF65-F5344CB8AC3E}">
        <p14:creationId xmlns:p14="http://schemas.microsoft.com/office/powerpoint/2010/main" val="570126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29130BD-7D1B-0331-D33E-47D71EB77CA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xmlns="" id="{075FC668-5A1F-72A3-1262-2005E5D84F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xmlns="" id="{D9256572-9F32-EF8B-CBE9-6F3AF305EC3E}"/>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5" name="Symbol zastępczy stopki 4">
            <a:extLst>
              <a:ext uri="{FF2B5EF4-FFF2-40B4-BE49-F238E27FC236}">
                <a16:creationId xmlns:a16="http://schemas.microsoft.com/office/drawing/2014/main" xmlns="" id="{2FC0DBC6-E3FC-3995-2E52-5B27B7348C5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C3D1E367-418E-65CC-5AFD-94C924B19486}"/>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1298168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41F6810-1722-CE6A-1638-4B899C464F5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7403D28C-7BD8-5371-162E-1AC8D9A0387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AAD8481A-4AE9-F83B-C8D1-3DF562577A57}"/>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5" name="Symbol zastępczy stopki 4">
            <a:extLst>
              <a:ext uri="{FF2B5EF4-FFF2-40B4-BE49-F238E27FC236}">
                <a16:creationId xmlns:a16="http://schemas.microsoft.com/office/drawing/2014/main" xmlns="" id="{EFF00703-3CC1-21B2-289F-C6AE6794D2E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A1D8132A-C9E9-6650-CA05-B3BBDF979AF5}"/>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2251575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4F4F301-BF37-F917-1788-F5996520CFF9}"/>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xmlns="" id="{50CF4C67-F836-9785-1AA9-C03BD95B43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xmlns="" id="{DD8CDE18-3406-37D0-3E60-C4765F0CEF75}"/>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5" name="Symbol zastępczy stopki 4">
            <a:extLst>
              <a:ext uri="{FF2B5EF4-FFF2-40B4-BE49-F238E27FC236}">
                <a16:creationId xmlns:a16="http://schemas.microsoft.com/office/drawing/2014/main" xmlns="" id="{4EE33AB9-27F0-F91D-6D1B-944CD4CE273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540A246B-888F-25D1-153B-3384A8542808}"/>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4229578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7970B7C0-DD97-DC80-8FE0-9557FCC35C61}"/>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2BCA955F-DB3E-6244-7416-D7898D7E7AED}"/>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xmlns="" id="{E038677D-7D93-844F-CC3C-530EFBA1FFC5}"/>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xmlns="" id="{11C91868-8F9A-22BB-9061-AF4CD410C99F}"/>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6" name="Symbol zastępczy stopki 5">
            <a:extLst>
              <a:ext uri="{FF2B5EF4-FFF2-40B4-BE49-F238E27FC236}">
                <a16:creationId xmlns:a16="http://schemas.microsoft.com/office/drawing/2014/main" xmlns="" id="{0D79BEC1-4013-AED7-59EE-B6F7A61855A0}"/>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9B93354F-9D21-9137-3B10-030689A5EFD7}"/>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2897035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7052095-1EB8-22E7-8BAF-16ACEF048619}"/>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xmlns="" id="{BA15A15C-36EB-61ED-7ABD-F251865747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xmlns="" id="{59E34126-ACFB-1DCB-67BF-0B4DCA504093}"/>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xmlns="" id="{4E782AFE-FE36-ED83-4D71-526E1A67EF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xmlns="" id="{C84E941D-C826-94D6-9766-ACE417CFDB0D}"/>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xmlns="" id="{1FD05710-662C-38D8-B2E4-10085E3E50AF}"/>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8" name="Symbol zastępczy stopki 7">
            <a:extLst>
              <a:ext uri="{FF2B5EF4-FFF2-40B4-BE49-F238E27FC236}">
                <a16:creationId xmlns:a16="http://schemas.microsoft.com/office/drawing/2014/main" xmlns="" id="{22417BA6-D2DB-8936-86BB-7F8C85612A74}"/>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xmlns="" id="{686C4738-EA34-93E6-5A76-C827DC4C8CEA}"/>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1211979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9F8456A8-B3BB-5BBE-C83E-45323B852B88}"/>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xmlns="" id="{F1E95867-4E14-308E-9ACA-D6B4D30C378F}"/>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4" name="Symbol zastępczy stopki 3">
            <a:extLst>
              <a:ext uri="{FF2B5EF4-FFF2-40B4-BE49-F238E27FC236}">
                <a16:creationId xmlns:a16="http://schemas.microsoft.com/office/drawing/2014/main" xmlns="" id="{7E979E85-67EB-AD7C-4996-1A93C905E44F}"/>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xmlns="" id="{B2BF1E1F-1D70-FE1A-E667-2ECD0AF70E7D}"/>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2214555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xmlns="" id="{7BA998CD-D6D2-3942-505C-5607DBF6A30E}"/>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3" name="Symbol zastępczy stopki 2">
            <a:extLst>
              <a:ext uri="{FF2B5EF4-FFF2-40B4-BE49-F238E27FC236}">
                <a16:creationId xmlns:a16="http://schemas.microsoft.com/office/drawing/2014/main" xmlns="" id="{D1CBB900-31E6-869B-1583-484AC230EB48}"/>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xmlns="" id="{6457B5E3-08C0-754D-A813-9C46F4C540E1}"/>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2113251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6F2559C-A25A-CB52-3AAC-0518272CB8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xmlns="" id="{EF73283E-870D-AEA4-F008-660661D88B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xmlns="" id="{15AD08C2-2E40-3F80-1101-14F7FC0723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D965B5E1-1750-576E-85A3-587525BD9B53}"/>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6" name="Symbol zastępczy stopki 5">
            <a:extLst>
              <a:ext uri="{FF2B5EF4-FFF2-40B4-BE49-F238E27FC236}">
                <a16:creationId xmlns:a16="http://schemas.microsoft.com/office/drawing/2014/main" xmlns="" id="{9CD30868-2B6C-8CC6-0573-7BD9D7990F91}"/>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3E6C24C9-EC4E-AF36-EB30-EEC82A86C607}"/>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1424128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5C40EC2E-5A61-7780-46F5-B3EA74ACD60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xmlns="" id="{A1434250-282C-30DC-29A0-2A02DFC613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xmlns="" id="{04F0D6AE-6C97-4142-BFE7-0F2D0687C5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EE076F30-87B0-CF00-0853-C97517BD9294}"/>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6" name="Symbol zastępczy stopki 5">
            <a:extLst>
              <a:ext uri="{FF2B5EF4-FFF2-40B4-BE49-F238E27FC236}">
                <a16:creationId xmlns:a16="http://schemas.microsoft.com/office/drawing/2014/main" xmlns="" id="{9504983C-760F-77D5-B65E-37C8EAD30B0F}"/>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77F1851B-E6C3-4924-0FEB-70F45FA57444}"/>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1401875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F49A5AF-6FBD-55F2-7504-0D6087C9D03E}"/>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xmlns="" id="{D2BCD251-0E74-F50E-83E1-A8BC27C06782}"/>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8ACA41C9-8074-4940-543F-5B21F90A764D}"/>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5" name="Symbol zastępczy stopki 4">
            <a:extLst>
              <a:ext uri="{FF2B5EF4-FFF2-40B4-BE49-F238E27FC236}">
                <a16:creationId xmlns:a16="http://schemas.microsoft.com/office/drawing/2014/main" xmlns="" id="{B0FA715A-4B67-F0A3-C9F3-5F80420DA76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DF517DB5-88C4-07E3-A41F-E7FFAF2CFE54}"/>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2474079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xmlns="" id="{5C0267CD-8CFE-954F-4BAA-9B4E0D7B5E90}"/>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xmlns="" id="{584F875A-F1EE-FD6E-93F2-6C70DCCDA521}"/>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4BAE3E2F-6CAB-4437-E662-BB35605991FA}"/>
              </a:ext>
            </a:extLst>
          </p:cNvPr>
          <p:cNvSpPr>
            <a:spLocks noGrp="1"/>
          </p:cNvSpPr>
          <p:nvPr>
            <p:ph type="dt" sz="half" idx="10"/>
          </p:nvPr>
        </p:nvSpPr>
        <p:spPr/>
        <p:txBody>
          <a:bodyPr/>
          <a:lstStyle/>
          <a:p>
            <a:fld id="{D0B72948-2B40-45D5-9508-1EDF8DC29252}" type="datetimeFigureOut">
              <a:rPr lang="pl-PL" smtClean="0"/>
              <a:t>28.04.2023</a:t>
            </a:fld>
            <a:endParaRPr lang="pl-PL"/>
          </a:p>
        </p:txBody>
      </p:sp>
      <p:sp>
        <p:nvSpPr>
          <p:cNvPr id="5" name="Symbol zastępczy stopki 4">
            <a:extLst>
              <a:ext uri="{FF2B5EF4-FFF2-40B4-BE49-F238E27FC236}">
                <a16:creationId xmlns:a16="http://schemas.microsoft.com/office/drawing/2014/main" xmlns="" id="{56B3202E-7DAC-F711-ABBC-EB5D13BA687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B6DDA160-2212-2337-7E8F-BAE34F1CAD31}"/>
              </a:ext>
            </a:extLst>
          </p:cNvPr>
          <p:cNvSpPr>
            <a:spLocks noGrp="1"/>
          </p:cNvSpPr>
          <p:nvPr>
            <p:ph type="sldNum" sz="quarter" idx="12"/>
          </p:nvPr>
        </p:nvSpPr>
        <p:spPr/>
        <p:txBody>
          <a:bodyPr/>
          <a:lstStyle/>
          <a:p>
            <a:fld id="{47FD9BA1-D3D5-458D-B918-886B9773583D}" type="slidenum">
              <a:rPr lang="pl-PL" smtClean="0"/>
              <a:t>‹#›</a:t>
            </a:fld>
            <a:endParaRPr lang="pl-PL"/>
          </a:p>
        </p:txBody>
      </p:sp>
    </p:spTree>
    <p:extLst>
      <p:ext uri="{BB962C8B-B14F-4D97-AF65-F5344CB8AC3E}">
        <p14:creationId xmlns:p14="http://schemas.microsoft.com/office/powerpoint/2010/main" val="424667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xmlns="" id="{1C3D3E7A-AE28-F7C9-1B16-83FB27BB4C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xmlns="" id="{B332DD3A-4E2B-0CCA-8832-FCC38E3009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87F9D724-8D33-2D97-242D-884A0D21CD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72948-2B40-45D5-9508-1EDF8DC29252}" type="datetimeFigureOut">
              <a:rPr lang="pl-PL" smtClean="0"/>
              <a:t>28.04.2023</a:t>
            </a:fld>
            <a:endParaRPr lang="pl-PL"/>
          </a:p>
        </p:txBody>
      </p:sp>
      <p:sp>
        <p:nvSpPr>
          <p:cNvPr id="5" name="Symbol zastępczy stopki 4">
            <a:extLst>
              <a:ext uri="{FF2B5EF4-FFF2-40B4-BE49-F238E27FC236}">
                <a16:creationId xmlns:a16="http://schemas.microsoft.com/office/drawing/2014/main" xmlns="" id="{F7FBD9A3-282A-9448-8549-2BC0CC82D8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xmlns="" id="{66C1C3CD-C03F-C7BE-02D8-C2C4C143A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FD9BA1-D3D5-458D-B918-886B9773583D}" type="slidenum">
              <a:rPr lang="pl-PL" smtClean="0"/>
              <a:t>‹#›</a:t>
            </a:fld>
            <a:endParaRPr lang="pl-PL"/>
          </a:p>
        </p:txBody>
      </p:sp>
    </p:spTree>
    <p:extLst>
      <p:ext uri="{BB962C8B-B14F-4D97-AF65-F5344CB8AC3E}">
        <p14:creationId xmlns:p14="http://schemas.microsoft.com/office/powerpoint/2010/main" val="2546472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xmlns="" id="{81918B40-AE61-FE52-56B3-12A2BE107945}"/>
              </a:ext>
            </a:extLst>
          </p:cNvPr>
          <p:cNvSpPr/>
          <p:nvPr/>
        </p:nvSpPr>
        <p:spPr>
          <a:xfrm>
            <a:off x="803620" y="5055740"/>
            <a:ext cx="10584757" cy="523220"/>
          </a:xfrm>
          <a:prstGeom prst="rect">
            <a:avLst/>
          </a:prstGeom>
          <a:noFill/>
        </p:spPr>
        <p:txBody>
          <a:bodyPr wrap="none" lIns="91440" tIns="45720" rIns="91440" bIns="45720">
            <a:spAutoFit/>
          </a:bodyPr>
          <a:lstStyle/>
          <a:p>
            <a:pPr algn="ctr"/>
            <a:r>
              <a:rPr lang="pl-PL"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prof. dr hab. Bronisław Sitek – Sekretarz Rady Doskonałości Naukowej</a:t>
            </a:r>
            <a:endParaRPr lang="pl-PL"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Połowa ramki 5">
            <a:extLst>
              <a:ext uri="{FF2B5EF4-FFF2-40B4-BE49-F238E27FC236}">
                <a16:creationId xmlns:a16="http://schemas.microsoft.com/office/drawing/2014/main" xmlns="" id="{B069B983-1192-4459-3272-CEF30E7EBFE0}"/>
              </a:ext>
            </a:extLst>
          </p:cNvPr>
          <p:cNvSpPr/>
          <p:nvPr/>
        </p:nvSpPr>
        <p:spPr>
          <a:xfrm>
            <a:off x="725214" y="536028"/>
            <a:ext cx="2469931" cy="1439917"/>
          </a:xfrm>
          <a:prstGeom prst="halfFrame">
            <a:avLst/>
          </a:prstGeom>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7" name="Połowa ramki 6">
            <a:extLst>
              <a:ext uri="{FF2B5EF4-FFF2-40B4-BE49-F238E27FC236}">
                <a16:creationId xmlns:a16="http://schemas.microsoft.com/office/drawing/2014/main" xmlns="" id="{C7AFE9B7-ADA6-0399-93CF-39099AD1D69F}"/>
              </a:ext>
            </a:extLst>
          </p:cNvPr>
          <p:cNvSpPr/>
          <p:nvPr/>
        </p:nvSpPr>
        <p:spPr>
          <a:xfrm rot="10800000">
            <a:off x="8918446" y="3144040"/>
            <a:ext cx="2469931" cy="1439917"/>
          </a:xfrm>
          <a:prstGeom prst="halfFrame">
            <a:avLst/>
          </a:prstGeom>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8" name="Prostokąt 7">
            <a:extLst>
              <a:ext uri="{FF2B5EF4-FFF2-40B4-BE49-F238E27FC236}">
                <a16:creationId xmlns:a16="http://schemas.microsoft.com/office/drawing/2014/main" xmlns="" id="{C1D2D3A3-5E47-7281-A421-DEB67A9263EC}"/>
              </a:ext>
            </a:extLst>
          </p:cNvPr>
          <p:cNvSpPr/>
          <p:nvPr/>
        </p:nvSpPr>
        <p:spPr>
          <a:xfrm>
            <a:off x="1131958" y="1121038"/>
            <a:ext cx="9129294" cy="2800767"/>
          </a:xfrm>
          <a:prstGeom prst="rect">
            <a:avLst/>
          </a:prstGeom>
          <a:noFill/>
        </p:spPr>
        <p:txBody>
          <a:bodyPr wrap="none" lIns="91440" tIns="45720" rIns="91440" bIns="45720">
            <a:spAutoFit/>
          </a:bodyPr>
          <a:lstStyle/>
          <a:p>
            <a:pPr algn="ctr"/>
            <a:r>
              <a:rPr lang="pl-PL"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Najczęstsze przyczyny </a:t>
            </a:r>
            <a:r>
              <a:rPr lang="pl-PL" sz="4400"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odwołań</a:t>
            </a:r>
            <a:endParaRPr lang="pl-PL"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pl-PL"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 postępowaniach awansowych</a:t>
            </a:r>
          </a:p>
          <a:p>
            <a:pPr algn="ctr"/>
            <a:r>
              <a:rPr lang="pl-PL"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oraz podstawy do uchylenia decyzji</a:t>
            </a:r>
          </a:p>
          <a:p>
            <a:pPr algn="ctr"/>
            <a:r>
              <a:rPr lang="pl-PL"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organów nadających stopnie naukowe</a:t>
            </a:r>
          </a:p>
        </p:txBody>
      </p:sp>
      <p:sp>
        <p:nvSpPr>
          <p:cNvPr id="2" name="Prostokąt 1"/>
          <p:cNvSpPr/>
          <p:nvPr/>
        </p:nvSpPr>
        <p:spPr>
          <a:xfrm>
            <a:off x="4437980" y="6072965"/>
            <a:ext cx="3316036" cy="461665"/>
          </a:xfrm>
          <a:prstGeom prst="rect">
            <a:avLst/>
          </a:prstGeom>
          <a:noFill/>
        </p:spPr>
        <p:txBody>
          <a:bodyPr wrap="none" lIns="91440" tIns="45720" rIns="91440" bIns="45720">
            <a:spAutoFit/>
          </a:bodyPr>
          <a:lstStyle/>
          <a:p>
            <a:pPr algn="ctr"/>
            <a:r>
              <a:rPr lang="pl-PL" sz="2400" b="1" cap="none" spc="50" dirty="0">
                <a:ln w="0"/>
                <a:solidFill>
                  <a:schemeClr val="bg2"/>
                </a:solidFill>
                <a:effectLst>
                  <a:innerShdw blurRad="63500" dist="50800" dir="13500000">
                    <a:srgbClr val="000000">
                      <a:alpha val="50000"/>
                    </a:srgbClr>
                  </a:innerShdw>
                </a:effectLst>
              </a:rPr>
              <a:t>Rzeszów</a:t>
            </a:r>
            <a:r>
              <a:rPr lang="pl-PL" sz="2400" b="1" spc="50" dirty="0">
                <a:ln w="0"/>
                <a:solidFill>
                  <a:schemeClr val="bg2"/>
                </a:solidFill>
                <a:effectLst>
                  <a:innerShdw blurRad="63500" dist="50800" dir="13500000">
                    <a:srgbClr val="000000">
                      <a:alpha val="50000"/>
                    </a:srgbClr>
                  </a:innerShdw>
                </a:effectLst>
              </a:rPr>
              <a:t>, 9 maja 2023 r.</a:t>
            </a:r>
            <a:endParaRPr lang="pl-PL" sz="24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08753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3304541" y="98011"/>
            <a:ext cx="5582939" cy="1569660"/>
          </a:xfrm>
          <a:prstGeom prst="rect">
            <a:avLst/>
          </a:prstGeom>
          <a:noFill/>
        </p:spPr>
        <p:txBody>
          <a:bodyPr wrap="none" lIns="91440" tIns="45720" rIns="91440" bIns="45720">
            <a:spAutoFit/>
          </a:bodyPr>
          <a:lstStyle/>
          <a:p>
            <a:pPr algn="ctr"/>
            <a:r>
              <a:rPr lang="pl-PL" sz="3200" b="1" dirty="0">
                <a:ln w="9525">
                  <a:solidFill>
                    <a:schemeClr val="bg1"/>
                  </a:solidFill>
                  <a:prstDash val="solid"/>
                </a:ln>
                <a:effectLst>
                  <a:outerShdw blurRad="12700" dist="38100" dir="2700000" algn="tl" rotWithShape="0">
                    <a:schemeClr val="bg1">
                      <a:lumMod val="50000"/>
                    </a:schemeClr>
                  </a:outerShdw>
                </a:effectLst>
              </a:rPr>
              <a:t>Zagadnienia ogólne</a:t>
            </a:r>
          </a:p>
          <a:p>
            <a:pPr algn="ctr"/>
            <a:r>
              <a:rPr lang="pl-PL" sz="3200" b="1" dirty="0">
                <a:ln w="9525">
                  <a:solidFill>
                    <a:schemeClr val="bg1"/>
                  </a:solidFill>
                  <a:prstDash val="solid"/>
                </a:ln>
                <a:effectLst>
                  <a:outerShdw blurRad="12700" dist="38100" dir="2700000" algn="tl" rotWithShape="0">
                    <a:schemeClr val="bg1">
                      <a:lumMod val="50000"/>
                    </a:schemeClr>
                  </a:outerShdw>
                </a:effectLst>
              </a:rPr>
              <a:t>- charakter prawny odwołania - </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7" y="1181886"/>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7" y="1286989"/>
            <a:ext cx="11119945" cy="4893647"/>
          </a:xfrm>
          <a:prstGeom prst="rect">
            <a:avLst/>
          </a:prstGeom>
          <a:noFill/>
        </p:spPr>
        <p:txBody>
          <a:bodyPr wrap="square" rtlCol="0">
            <a:spAutoFit/>
          </a:bodyPr>
          <a:lstStyle/>
          <a:p>
            <a:r>
              <a:rPr lang="pl-PL" sz="2400" dirty="0"/>
              <a:t>Odwołanie ujmowane jest jako środek zaskarżenia od każdej nieostatecznej decyzji administracyjnej. Jest to instytucja procesowa, za pomocą której strona postępowania może żądać weryfikacji rozstrzygnięcia sprawy w celu jego kasacji albo reformacji. </a:t>
            </a:r>
          </a:p>
          <a:p>
            <a:endParaRPr lang="pl-PL" sz="2400" dirty="0"/>
          </a:p>
          <a:p>
            <a:r>
              <a:rPr lang="pl-PL" sz="2400" dirty="0"/>
              <a:t>Przewidziana w przepisach prawa możliwość wniesienia odwołania od decyzji nieostatecznej do organu wyższego stopnia (organu odwoławczego) jest urzeczywistnieniem zawartego w art. 78 Konstytucji RP prawa do zaskarżenia decyzji wydanych w I instancji. </a:t>
            </a:r>
          </a:p>
          <a:p>
            <a:endParaRPr lang="pl-PL" sz="2400" dirty="0"/>
          </a:p>
          <a:p>
            <a:r>
              <a:rPr lang="pl-PL" sz="2400" b="0" i="0" dirty="0">
                <a:solidFill>
                  <a:srgbClr val="333333"/>
                </a:solidFill>
                <a:effectLst/>
              </a:rPr>
              <a:t>Odwołanie jest zatem zwyczajnym środkiem prawnym, bowiem w przeciwieństwie do nadzwyczajnych środków prawnych służy od decyzji wyłącznie nieostatecznych, czyli takich, które zostały wydane przez organ I instancji, zostały doręczone i nie upłynął termin na wniesienie odwołania liczony od dnia ich doręczenia.</a:t>
            </a:r>
            <a:endParaRPr lang="pl-PL" sz="2400" dirty="0"/>
          </a:p>
        </p:txBody>
      </p:sp>
    </p:spTree>
    <p:extLst>
      <p:ext uri="{BB962C8B-B14F-4D97-AF65-F5344CB8AC3E}">
        <p14:creationId xmlns:p14="http://schemas.microsoft.com/office/powerpoint/2010/main" val="1320370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3966972" y="98011"/>
            <a:ext cx="4258089" cy="1569660"/>
          </a:xfrm>
          <a:prstGeom prst="rect">
            <a:avLst/>
          </a:prstGeom>
          <a:noFill/>
        </p:spPr>
        <p:txBody>
          <a:bodyPr wrap="none" lIns="91440" tIns="45720" rIns="91440" bIns="45720">
            <a:spAutoFit/>
          </a:bodyPr>
          <a:lstStyle/>
          <a:p>
            <a:pPr algn="ctr"/>
            <a:r>
              <a:rPr lang="pl-PL" sz="3200" b="1" dirty="0">
                <a:ln w="9525">
                  <a:solidFill>
                    <a:schemeClr val="bg1"/>
                  </a:solidFill>
                  <a:prstDash val="solid"/>
                </a:ln>
                <a:effectLst>
                  <a:outerShdw blurRad="12700" dist="38100" dir="2700000" algn="tl" rotWithShape="0">
                    <a:schemeClr val="bg1">
                      <a:lumMod val="50000"/>
                    </a:schemeClr>
                  </a:outerShdw>
                </a:effectLst>
              </a:rPr>
              <a:t>Zagadnienia ogólne</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pl-PL" sz="3200" b="1" dirty="0">
                <a:ln w="9525">
                  <a:solidFill>
                    <a:schemeClr val="bg1"/>
                  </a:solidFill>
                  <a:prstDash val="solid"/>
                </a:ln>
                <a:effectLst>
                  <a:outerShdw blurRad="12700" dist="38100" dir="2700000" algn="tl" rotWithShape="0">
                    <a:schemeClr val="bg1">
                      <a:lumMod val="50000"/>
                    </a:schemeClr>
                  </a:outerShdw>
                </a:effectLst>
              </a:rPr>
              <a:t>p</a:t>
            </a: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rzedmiot odwołania -</a:t>
            </a:r>
          </a:p>
          <a:p>
            <a:pPr algn="ct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134417"/>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286989"/>
            <a:ext cx="11119945" cy="5262979"/>
          </a:xfrm>
          <a:prstGeom prst="rect">
            <a:avLst/>
          </a:prstGeom>
          <a:noFill/>
        </p:spPr>
        <p:txBody>
          <a:bodyPr wrap="square" rtlCol="0">
            <a:spAutoFit/>
          </a:bodyPr>
          <a:lstStyle/>
          <a:p>
            <a:r>
              <a:rPr lang="pl-PL" sz="2400" dirty="0"/>
              <a:t>Z wykładni językowej art. 127 § 1 k.p.a. wynika, że odwołanie służy od decyzji. Na tym gruncie nie jest jednocześnie jasne, czy przez pojęcie decyzji </a:t>
            </a:r>
            <a:r>
              <a:rPr lang="pl-PL" sz="2400" b="0" i="0" dirty="0">
                <a:solidFill>
                  <a:srgbClr val="333333"/>
                </a:solidFill>
                <a:effectLst/>
              </a:rPr>
              <a:t>należy rozumieć rozstrzygnięcie (osnowę) decyzji, czy rozstrzygnięcie decyzji wraz z uzasadnieniem faktycznym i prawnym, czy też decyzją w rozumieniu tego przepisu może być wyłącznie uzasadnienie decyzji.</a:t>
            </a:r>
            <a:r>
              <a:rPr lang="pl-PL" sz="2400" dirty="0"/>
              <a:t> </a:t>
            </a:r>
          </a:p>
          <a:p>
            <a:endParaRPr lang="pl-PL" sz="2400" dirty="0"/>
          </a:p>
          <a:p>
            <a:r>
              <a:rPr lang="pl-PL" sz="2400" b="0" i="0" dirty="0">
                <a:solidFill>
                  <a:srgbClr val="333333"/>
                </a:solidFill>
                <a:effectLst/>
              </a:rPr>
              <a:t>Należy przyjąć, że odwołanie służy od decyzji rozumianej jako rozstrzygnięcie sprawy. </a:t>
            </a:r>
            <a:br>
              <a:rPr lang="pl-PL" sz="2400" b="0" i="0" dirty="0">
                <a:solidFill>
                  <a:srgbClr val="333333"/>
                </a:solidFill>
                <a:effectLst/>
              </a:rPr>
            </a:br>
            <a:r>
              <a:rPr lang="pl-PL" sz="2400" b="0" i="0" dirty="0">
                <a:solidFill>
                  <a:srgbClr val="333333"/>
                </a:solidFill>
                <a:effectLst/>
              </a:rPr>
              <a:t>W związku z tym w odwołaniu mogą być podnoszone zarzuty dotyczące rozstrzygnięcia (osnowy) łącznie z zarzutami odnoszącymi się do uzasadnienia decyzji. Nie jest natomiast dopuszczalne zaskarżenie w drodze odwołania wyłącznie uzasadnienia decyzji. </a:t>
            </a:r>
          </a:p>
          <a:p>
            <a:endParaRPr lang="pl-PL" sz="2400" dirty="0">
              <a:solidFill>
                <a:srgbClr val="333333"/>
              </a:solidFill>
            </a:endParaRPr>
          </a:p>
          <a:p>
            <a:r>
              <a:rPr lang="pl-PL" sz="2400" dirty="0">
                <a:solidFill>
                  <a:srgbClr val="333333"/>
                </a:solidFill>
              </a:rPr>
              <a:t>Jednocześnie d</a:t>
            </a:r>
            <a:r>
              <a:rPr lang="pl-PL" sz="2400" b="0" i="0" dirty="0">
                <a:solidFill>
                  <a:srgbClr val="333333"/>
                </a:solidFill>
                <a:effectLst/>
              </a:rPr>
              <a:t>opuszczalne jest wniesienie odwołania od części/ fragmentu/ punktu decyzji rozumianej jako osnowa.</a:t>
            </a:r>
            <a:endParaRPr lang="pl-PL" sz="2400" dirty="0"/>
          </a:p>
        </p:txBody>
      </p:sp>
    </p:spTree>
    <p:extLst>
      <p:ext uri="{BB962C8B-B14F-4D97-AF65-F5344CB8AC3E}">
        <p14:creationId xmlns:p14="http://schemas.microsoft.com/office/powerpoint/2010/main" val="867058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719556" y="98011"/>
            <a:ext cx="8752909" cy="1569660"/>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Zagadnienia ogólne</a:t>
            </a:r>
          </a:p>
          <a:p>
            <a:pPr algn="ctr"/>
            <a:r>
              <a:rPr lang="pl-PL" sz="3200" b="1" dirty="0">
                <a:ln w="9525">
                  <a:solidFill>
                    <a:schemeClr val="bg1"/>
                  </a:solidFill>
                  <a:prstDash val="solid"/>
                </a:ln>
                <a:effectLst>
                  <a:outerShdw blurRad="12700" dist="38100" dir="2700000" algn="tl" rotWithShape="0">
                    <a:schemeClr val="bg1">
                      <a:lumMod val="50000"/>
                    </a:schemeClr>
                  </a:outerShdw>
                </a:effectLst>
              </a:rPr>
              <a:t>- podmioty uprawnione do wniesienia odwołania -</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630621" y="1776248"/>
            <a:ext cx="11119945" cy="4154984"/>
          </a:xfrm>
          <a:prstGeom prst="rect">
            <a:avLst/>
          </a:prstGeom>
          <a:noFill/>
        </p:spPr>
        <p:txBody>
          <a:bodyPr wrap="square" rtlCol="0">
            <a:spAutoFit/>
          </a:bodyPr>
          <a:lstStyle/>
          <a:p>
            <a:r>
              <a:rPr lang="pl-PL" sz="2400" dirty="0"/>
              <a:t>Prawo do wniesienia odwołania służy:</a:t>
            </a:r>
          </a:p>
          <a:p>
            <a:endParaRPr lang="pl-PL" sz="2400" dirty="0"/>
          </a:p>
          <a:p>
            <a:pPr marL="342900" indent="-342900">
              <a:buFont typeface="Wingdings" panose="05000000000000000000" pitchFamily="2" charset="2"/>
              <a:buChar char="Ø"/>
            </a:pPr>
            <a:r>
              <a:rPr lang="pl-PL" sz="2400" dirty="0"/>
              <a:t>Stronie postępowania (podmiot mający interes prawny</a:t>
            </a:r>
            <a:r>
              <a:rPr lang="pl-PL" sz="2400" dirty="0" smtClean="0"/>
              <a:t>);</a:t>
            </a:r>
            <a:endParaRPr lang="pl-PL" sz="2400" dirty="0"/>
          </a:p>
          <a:p>
            <a:pPr marL="342900" indent="-342900">
              <a:buFont typeface="Wingdings" panose="05000000000000000000" pitchFamily="2" charset="2"/>
              <a:buChar char="Ø"/>
            </a:pPr>
            <a:endParaRPr lang="pl-PL" sz="2400" dirty="0"/>
          </a:p>
          <a:p>
            <a:pPr marL="342900" indent="-342900">
              <a:buFont typeface="Wingdings" panose="05000000000000000000" pitchFamily="2" charset="2"/>
              <a:buChar char="Ø"/>
            </a:pPr>
            <a:r>
              <a:rPr lang="pl-PL" sz="2400" dirty="0"/>
              <a:t>Organizacji społecznej dopuszczonej do postępowania na prawach strony;</a:t>
            </a:r>
          </a:p>
          <a:p>
            <a:pPr marL="342900" indent="-342900">
              <a:buFont typeface="Wingdings" panose="05000000000000000000" pitchFamily="2" charset="2"/>
              <a:buChar char="Ø"/>
            </a:pPr>
            <a:endParaRPr lang="pl-PL" sz="2400" dirty="0"/>
          </a:p>
          <a:p>
            <a:pPr marL="342900" indent="-342900">
              <a:buFont typeface="Wingdings" panose="05000000000000000000" pitchFamily="2" charset="2"/>
              <a:buChar char="Ø"/>
            </a:pPr>
            <a:r>
              <a:rPr lang="pl-PL" sz="2400" dirty="0"/>
              <a:t>Prokuratorowi;</a:t>
            </a:r>
          </a:p>
          <a:p>
            <a:pPr marL="342900" indent="-342900">
              <a:buFont typeface="Wingdings" panose="05000000000000000000" pitchFamily="2" charset="2"/>
              <a:buChar char="Ø"/>
            </a:pPr>
            <a:endParaRPr lang="pl-PL" sz="2400" dirty="0"/>
          </a:p>
          <a:p>
            <a:pPr marL="342900" indent="-342900">
              <a:buFont typeface="Wingdings" panose="05000000000000000000" pitchFamily="2" charset="2"/>
              <a:buChar char="Ø"/>
            </a:pPr>
            <a:r>
              <a:rPr lang="pl-PL" sz="2400" dirty="0"/>
              <a:t>Rzecznikowi Praw </a:t>
            </a:r>
            <a:r>
              <a:rPr lang="pl-PL" sz="2400" dirty="0" smtClean="0"/>
              <a:t>Obywatelskich;</a:t>
            </a:r>
            <a:endParaRPr lang="pl-PL" sz="2400" dirty="0"/>
          </a:p>
          <a:p>
            <a:pPr marL="342900" indent="-342900">
              <a:buFont typeface="Wingdings" panose="05000000000000000000" pitchFamily="2" charset="2"/>
              <a:buChar char="Ø"/>
            </a:pPr>
            <a:endParaRPr lang="pl-PL" sz="2400" dirty="0"/>
          </a:p>
          <a:p>
            <a:pPr marL="342900" indent="-342900">
              <a:buFont typeface="Wingdings" panose="05000000000000000000" pitchFamily="2" charset="2"/>
              <a:buChar char="Ø"/>
            </a:pPr>
            <a:r>
              <a:rPr lang="pl-PL" sz="2400" dirty="0"/>
              <a:t>Ewentualnie innym podmiotom określonym w przepisach </a:t>
            </a:r>
            <a:r>
              <a:rPr lang="pl-PL" sz="2400" dirty="0" smtClean="0"/>
              <a:t>szczególnych.</a:t>
            </a:r>
            <a:endParaRPr lang="pl-PL" sz="2400" dirty="0"/>
          </a:p>
        </p:txBody>
      </p:sp>
    </p:spTree>
    <p:extLst>
      <p:ext uri="{BB962C8B-B14F-4D97-AF65-F5344CB8AC3E}">
        <p14:creationId xmlns:p14="http://schemas.microsoft.com/office/powerpoint/2010/main" val="168970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273015" y="98011"/>
            <a:ext cx="11646009" cy="1569660"/>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Zagadnienia ogólne</a:t>
            </a:r>
          </a:p>
          <a:p>
            <a:pPr algn="ctr"/>
            <a:r>
              <a:rPr lang="pl-PL" sz="3200" b="1" dirty="0">
                <a:ln w="9525">
                  <a:solidFill>
                    <a:schemeClr val="bg1"/>
                  </a:solidFill>
                  <a:prstDash val="solid"/>
                </a:ln>
                <a:effectLst>
                  <a:outerShdw blurRad="12700" dist="38100" dir="2700000" algn="tl" rotWithShape="0">
                    <a:schemeClr val="bg1">
                      <a:lumMod val="50000"/>
                    </a:schemeClr>
                  </a:outerShdw>
                </a:effectLst>
              </a:rPr>
              <a:t>- rozstrzygnięcia organu odwoławczego na gruncie przepisów k.p.a.-</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6001643"/>
          </a:xfrm>
          <a:prstGeom prst="rect">
            <a:avLst/>
          </a:prstGeom>
          <a:noFill/>
        </p:spPr>
        <p:txBody>
          <a:bodyPr wrap="square" rtlCol="0">
            <a:spAutoFit/>
          </a:bodyPr>
          <a:lstStyle/>
          <a:p>
            <a:r>
              <a:rPr lang="pl-PL" sz="2400" dirty="0"/>
              <a:t>Zgodnie z art. 138 k.p.a. organ odwoławczy wydaje decyzje, w której:</a:t>
            </a:r>
          </a:p>
          <a:p>
            <a:endParaRPr lang="pl-PL" sz="2400" dirty="0"/>
          </a:p>
          <a:p>
            <a:pPr marL="457200" indent="-457200">
              <a:buAutoNum type="arabicPeriod"/>
            </a:pPr>
            <a:r>
              <a:rPr lang="pl-PL" sz="2400" b="0" i="0" dirty="0">
                <a:solidFill>
                  <a:srgbClr val="333333"/>
                </a:solidFill>
                <a:effectLst/>
              </a:rPr>
              <a:t>utrzymuje w mocy zaskarżoną decyzję albo</a:t>
            </a:r>
          </a:p>
          <a:p>
            <a:pPr marL="457200" indent="-457200">
              <a:buAutoNum type="arabicPeriod"/>
            </a:pPr>
            <a:r>
              <a:rPr lang="pl-PL" sz="2400" b="0" i="0" dirty="0">
                <a:solidFill>
                  <a:srgbClr val="333333"/>
                </a:solidFill>
                <a:effectLst/>
              </a:rPr>
              <a:t>uchyla zaskarżoną decyzję w całości albo w części i w tym zakresie orzeka co do istoty sprawy albo </a:t>
            </a:r>
            <a:r>
              <a:rPr lang="pl-PL" sz="2400" b="0" i="0" dirty="0" smtClean="0">
                <a:solidFill>
                  <a:srgbClr val="333333"/>
                </a:solidFill>
                <a:effectLst/>
              </a:rPr>
              <a:t>- uchylając </a:t>
            </a:r>
            <a:r>
              <a:rPr lang="pl-PL" sz="2400" b="0" i="0" dirty="0">
                <a:solidFill>
                  <a:srgbClr val="333333"/>
                </a:solidFill>
                <a:effectLst/>
              </a:rPr>
              <a:t>tę decyzję - umarza postępowanie pierwszej instancji w całości albo w części, albo</a:t>
            </a:r>
            <a:endParaRPr lang="pl-PL" sz="2400" dirty="0">
              <a:solidFill>
                <a:srgbClr val="333333"/>
              </a:solidFill>
            </a:endParaRPr>
          </a:p>
          <a:p>
            <a:pPr marL="457200" indent="-457200">
              <a:buAutoNum type="arabicPeriod"/>
            </a:pPr>
            <a:r>
              <a:rPr lang="pl-PL" sz="2400" b="0" i="0" dirty="0">
                <a:solidFill>
                  <a:srgbClr val="333333"/>
                </a:solidFill>
                <a:effectLst/>
              </a:rPr>
              <a:t>umarza postępowanie odwoławcze.</a:t>
            </a:r>
          </a:p>
          <a:p>
            <a:pPr marL="457200" indent="-457200">
              <a:buAutoNum type="arabicPeriod"/>
            </a:pPr>
            <a:endParaRPr lang="pl-PL" sz="2400" dirty="0">
              <a:solidFill>
                <a:srgbClr val="333333"/>
              </a:solidFill>
            </a:endParaRPr>
          </a:p>
          <a:p>
            <a:r>
              <a:rPr lang="pl-PL" sz="2400" dirty="0">
                <a:solidFill>
                  <a:srgbClr val="333333"/>
                </a:solidFill>
              </a:rPr>
              <a:t>Ponadto organ odwoławczy może </a:t>
            </a:r>
            <a:r>
              <a:rPr lang="pl-PL" sz="2400" b="0" i="0" dirty="0">
                <a:solidFill>
                  <a:srgbClr val="333333"/>
                </a:solidFill>
                <a:effectLst/>
              </a:rPr>
              <a:t>uchylić zaskarżoną decyzję w całości i przekazać sprawę do ponownego rozpatrzenia organowi pierwszej instancji, gdy decyzja ta została wydana z naruszeniem przepisów postępowania, a konieczny do wyjaśnienia zakres sprawy ma istotny wpływ na jej rozstrzygnięcie. Przekazując sprawę, organ ten powinien wskazać, jakie okoliczności należy wziąć pod uwagę przy ponownym rozpatrzeniu sprawy.</a:t>
            </a:r>
            <a:endParaRPr lang="pl-PL" sz="2400" dirty="0"/>
          </a:p>
          <a:p>
            <a:endParaRPr lang="pl-PL" sz="2400" dirty="0"/>
          </a:p>
          <a:p>
            <a:endParaRPr lang="pl-PL" sz="2400" dirty="0"/>
          </a:p>
        </p:txBody>
      </p:sp>
    </p:spTree>
    <p:extLst>
      <p:ext uri="{BB962C8B-B14F-4D97-AF65-F5344CB8AC3E}">
        <p14:creationId xmlns:p14="http://schemas.microsoft.com/office/powerpoint/2010/main" val="1227861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3508615" y="98011"/>
            <a:ext cx="5174814"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Rada Doskonałości Naukowej</a:t>
            </a:r>
          </a:p>
          <a:p>
            <a:pPr algn="ctr"/>
            <a:r>
              <a:rPr lang="pl-PL" sz="3200" b="1" dirty="0">
                <a:ln w="9525">
                  <a:solidFill>
                    <a:schemeClr val="bg1"/>
                  </a:solidFill>
                  <a:prstDash val="solid"/>
                </a:ln>
                <a:effectLst>
                  <a:outerShdw blurRad="12700" dist="38100" dir="2700000" algn="tl" rotWithShape="0">
                    <a:schemeClr val="bg1">
                      <a:lumMod val="50000"/>
                    </a:schemeClr>
                  </a:outerShdw>
                </a:effectLst>
              </a:rPr>
              <a:t>jako organ odwoławczy</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4893647"/>
          </a:xfrm>
          <a:prstGeom prst="rect">
            <a:avLst/>
          </a:prstGeom>
          <a:noFill/>
        </p:spPr>
        <p:txBody>
          <a:bodyPr wrap="square" rtlCol="0">
            <a:spAutoFit/>
          </a:bodyPr>
          <a:lstStyle/>
          <a:p>
            <a:r>
              <a:rPr lang="pl-PL" sz="2400" dirty="0"/>
              <a:t>Stosownie do art. 238 ust. 1 pkt 1 i 2 </a:t>
            </a:r>
            <a:r>
              <a:rPr lang="pl-PL" sz="2400" dirty="0" err="1"/>
              <a:t>p.s.w.n</a:t>
            </a:r>
            <a:r>
              <a:rPr lang="pl-PL" sz="2400" dirty="0"/>
              <a:t>. do zadań RDN należy:</a:t>
            </a:r>
          </a:p>
          <a:p>
            <a:endParaRPr lang="pl-PL" sz="2400" dirty="0"/>
          </a:p>
          <a:p>
            <a:r>
              <a:rPr lang="pl-PL" sz="2400" dirty="0" smtClean="0"/>
              <a:t>1) </a:t>
            </a:r>
            <a:r>
              <a:rPr lang="pl-PL" sz="2400" b="0" i="0" dirty="0">
                <a:solidFill>
                  <a:srgbClr val="333333"/>
                </a:solidFill>
                <a:effectLst/>
              </a:rPr>
              <a:t>rozpatrywanie zażaleń na postanowienia o odmowie wszczęcia postępowania w sprawie nadania stopnia doktora, zażaleń na postanowienia o odmowie dopuszczenia do obrony rozprawy doktorskiej i </a:t>
            </a:r>
            <a:r>
              <a:rPr lang="pl-PL" sz="2400" b="0" i="0" dirty="0" err="1">
                <a:solidFill>
                  <a:srgbClr val="333333"/>
                </a:solidFill>
                <a:effectLst/>
              </a:rPr>
              <a:t>odwołań</a:t>
            </a:r>
            <a:r>
              <a:rPr lang="pl-PL" sz="2400" b="0" i="0" dirty="0">
                <a:solidFill>
                  <a:srgbClr val="333333"/>
                </a:solidFill>
                <a:effectLst/>
              </a:rPr>
              <a:t> od decyzji o odmowie nadania stopnia doktora;</a:t>
            </a:r>
          </a:p>
          <a:p>
            <a:endParaRPr lang="pl-PL" sz="2400" dirty="0">
              <a:solidFill>
                <a:srgbClr val="333333"/>
              </a:solidFill>
            </a:endParaRPr>
          </a:p>
          <a:p>
            <a:r>
              <a:rPr lang="pl-PL" sz="2400" dirty="0" smtClean="0">
                <a:solidFill>
                  <a:srgbClr val="333333"/>
                </a:solidFill>
              </a:rPr>
              <a:t>2) </a:t>
            </a:r>
            <a:r>
              <a:rPr lang="pl-PL" sz="2400" b="0" i="0" dirty="0">
                <a:solidFill>
                  <a:srgbClr val="333333"/>
                </a:solidFill>
                <a:effectLst/>
              </a:rPr>
              <a:t>rozpatrywanie </a:t>
            </a:r>
            <a:r>
              <a:rPr lang="pl-PL" sz="2400" b="0" i="0" dirty="0" err="1">
                <a:solidFill>
                  <a:srgbClr val="333333"/>
                </a:solidFill>
                <a:effectLst/>
              </a:rPr>
              <a:t>odwołań</a:t>
            </a:r>
            <a:r>
              <a:rPr lang="pl-PL" sz="2400" b="0" i="0" dirty="0">
                <a:solidFill>
                  <a:srgbClr val="333333"/>
                </a:solidFill>
                <a:effectLst/>
              </a:rPr>
              <a:t> od decyzji o odmowie nadania stopnia doktora habilitowanego.</a:t>
            </a:r>
          </a:p>
          <a:p>
            <a:endParaRPr lang="pl-PL" sz="2400" dirty="0">
              <a:solidFill>
                <a:srgbClr val="333333"/>
              </a:solidFill>
            </a:endParaRPr>
          </a:p>
          <a:p>
            <a:pPr marL="342900" indent="-342900">
              <a:buFont typeface="Wingdings" panose="05000000000000000000" pitchFamily="2" charset="2"/>
              <a:buChar char="Ø"/>
            </a:pPr>
            <a:r>
              <a:rPr lang="pl-PL" sz="2400" dirty="0">
                <a:solidFill>
                  <a:srgbClr val="333333"/>
                </a:solidFill>
              </a:rPr>
              <a:t>W sprawach tych RDN podejmuje decyzje po zasięgnięciu opinii co najmniej </a:t>
            </a:r>
            <a:br>
              <a:rPr lang="pl-PL" sz="2400" dirty="0">
                <a:solidFill>
                  <a:srgbClr val="333333"/>
                </a:solidFill>
              </a:rPr>
            </a:br>
            <a:r>
              <a:rPr lang="pl-PL" sz="2400" dirty="0">
                <a:solidFill>
                  <a:srgbClr val="333333"/>
                </a:solidFill>
              </a:rPr>
              <a:t>2 recenzentów.</a:t>
            </a:r>
            <a:endParaRPr lang="pl-PL" sz="2400" dirty="0"/>
          </a:p>
          <a:p>
            <a:endParaRPr lang="pl-PL" sz="2400" dirty="0"/>
          </a:p>
          <a:p>
            <a:endParaRPr lang="pl-PL" sz="2400" dirty="0"/>
          </a:p>
        </p:txBody>
      </p:sp>
    </p:spTree>
    <p:extLst>
      <p:ext uri="{BB962C8B-B14F-4D97-AF65-F5344CB8AC3E}">
        <p14:creationId xmlns:p14="http://schemas.microsoft.com/office/powerpoint/2010/main" val="107183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3500831" y="98011"/>
            <a:ext cx="51903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Tryb odwoławczy</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 gruncie przepisów </a:t>
            </a:r>
            <a:r>
              <a:rPr lang="pl-PL"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p.s.w.n</a:t>
            </a: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6001643"/>
          </a:xfrm>
          <a:prstGeom prst="rect">
            <a:avLst/>
          </a:prstGeom>
          <a:noFill/>
        </p:spPr>
        <p:txBody>
          <a:bodyPr wrap="square" rtlCol="0">
            <a:spAutoFit/>
          </a:bodyPr>
          <a:lstStyle/>
          <a:p>
            <a:r>
              <a:rPr lang="pl-PL" sz="2400" dirty="0"/>
              <a:t>Zgodnie z art. 193 </a:t>
            </a:r>
            <a:r>
              <a:rPr lang="pl-PL" sz="2400" dirty="0" err="1"/>
              <a:t>p.s.w.n</a:t>
            </a:r>
            <a:r>
              <a:rPr lang="pl-PL" sz="2400" dirty="0"/>
              <a:t>.:</a:t>
            </a:r>
          </a:p>
          <a:p>
            <a:endParaRPr lang="pl-PL" sz="2400" dirty="0"/>
          </a:p>
          <a:p>
            <a:pPr marL="457200" indent="-457200" algn="l">
              <a:buAutoNum type="arabicPeriod"/>
            </a:pPr>
            <a:r>
              <a:rPr lang="pl-PL" sz="2400" b="0" i="0" dirty="0">
                <a:solidFill>
                  <a:srgbClr val="333333"/>
                </a:solidFill>
                <a:effectLst/>
              </a:rPr>
              <a:t>Od decyzji o odmowie nadania stopnia doktora przysługuje odwołanie do RDN.</a:t>
            </a:r>
          </a:p>
          <a:p>
            <a:pPr algn="l"/>
            <a:endParaRPr lang="pl-PL" sz="2400" b="0" i="0" dirty="0">
              <a:solidFill>
                <a:srgbClr val="333333"/>
              </a:solidFill>
              <a:effectLst/>
            </a:endParaRPr>
          </a:p>
          <a:p>
            <a:pPr algn="l"/>
            <a:r>
              <a:rPr lang="pl-PL" sz="2400" b="0" i="0" dirty="0">
                <a:solidFill>
                  <a:srgbClr val="333333"/>
                </a:solidFill>
                <a:effectLst/>
              </a:rPr>
              <a:t>2. </a:t>
            </a:r>
            <a:r>
              <a:rPr lang="pl-PL" sz="2400" b="0" i="0" dirty="0" smtClean="0">
                <a:solidFill>
                  <a:srgbClr val="333333"/>
                </a:solidFill>
                <a:effectLst/>
              </a:rPr>
              <a:t> Termin </a:t>
            </a:r>
            <a:r>
              <a:rPr lang="pl-PL" sz="2400" b="0" i="0" dirty="0">
                <a:solidFill>
                  <a:srgbClr val="333333"/>
                </a:solidFill>
                <a:effectLst/>
              </a:rPr>
              <a:t>na wniesienie odwołania wynosi 30 dni od dnia doręczenia decyzji.</a:t>
            </a:r>
          </a:p>
          <a:p>
            <a:pPr algn="l"/>
            <a:endParaRPr lang="pl-PL" sz="2400" b="0" i="0" dirty="0">
              <a:solidFill>
                <a:srgbClr val="333333"/>
              </a:solidFill>
              <a:effectLst/>
            </a:endParaRPr>
          </a:p>
          <a:p>
            <a:pPr algn="l"/>
            <a:r>
              <a:rPr lang="pl-PL" sz="2400" b="0" i="0" dirty="0">
                <a:solidFill>
                  <a:srgbClr val="333333"/>
                </a:solidFill>
                <a:effectLst/>
              </a:rPr>
              <a:t>3. </a:t>
            </a:r>
            <a:r>
              <a:rPr lang="pl-PL" sz="2400" b="0" i="0" dirty="0" smtClean="0">
                <a:solidFill>
                  <a:srgbClr val="333333"/>
                </a:solidFill>
                <a:effectLst/>
              </a:rPr>
              <a:t> Właściwy </a:t>
            </a:r>
            <a:r>
              <a:rPr lang="pl-PL" sz="2400" b="0" i="0" dirty="0">
                <a:solidFill>
                  <a:srgbClr val="333333"/>
                </a:solidFill>
                <a:effectLst/>
              </a:rPr>
              <a:t>organ p</a:t>
            </a:r>
            <a:r>
              <a:rPr lang="pl-PL" sz="2400" dirty="0">
                <a:solidFill>
                  <a:srgbClr val="333333"/>
                </a:solidFill>
              </a:rPr>
              <a:t>odmiotu doktoryzującego</a:t>
            </a:r>
            <a:r>
              <a:rPr lang="pl-PL" sz="2400" b="0" i="0" dirty="0">
                <a:solidFill>
                  <a:srgbClr val="333333"/>
                </a:solidFill>
                <a:effectLst/>
              </a:rPr>
              <a:t> przekazuje odwołanie </a:t>
            </a:r>
            <a:r>
              <a:rPr lang="pl-PL" sz="2400" b="0" i="0" dirty="0" smtClean="0">
                <a:solidFill>
                  <a:srgbClr val="333333"/>
                </a:solidFill>
                <a:effectLst/>
              </a:rPr>
              <a:t>do RDN </a:t>
            </a:r>
            <a:r>
              <a:rPr lang="pl-PL" sz="2400" b="0" i="0" dirty="0">
                <a:solidFill>
                  <a:srgbClr val="333333"/>
                </a:solidFill>
                <a:effectLst/>
              </a:rPr>
              <a:t>wraz ze swoją opinią i aktami sprawy w terminie 3 miesięcy od dnia złożenia odwołania.</a:t>
            </a:r>
          </a:p>
          <a:p>
            <a:pPr algn="l"/>
            <a:endParaRPr lang="pl-PL" sz="2400" b="0" i="0" dirty="0">
              <a:solidFill>
                <a:srgbClr val="333333"/>
              </a:solidFill>
              <a:effectLst/>
            </a:endParaRPr>
          </a:p>
          <a:p>
            <a:pPr algn="l"/>
            <a:r>
              <a:rPr lang="pl-PL" sz="2400" b="0" i="0" dirty="0">
                <a:solidFill>
                  <a:srgbClr val="333333"/>
                </a:solidFill>
                <a:effectLst/>
              </a:rPr>
              <a:t>4. Po rozpatrzeniu odwołania, w terminie nie dłuższym niż 6 miesięcy, RDN utrzymuje </a:t>
            </a:r>
            <a:br>
              <a:rPr lang="pl-PL" sz="2400" b="0" i="0" dirty="0">
                <a:solidFill>
                  <a:srgbClr val="333333"/>
                </a:solidFill>
                <a:effectLst/>
              </a:rPr>
            </a:br>
            <a:r>
              <a:rPr lang="pl-PL" sz="2400" b="0" i="0" dirty="0">
                <a:solidFill>
                  <a:srgbClr val="333333"/>
                </a:solidFill>
                <a:effectLst/>
              </a:rPr>
              <a:t>w mocy zaskarżoną decyzję albo uchyla ją i przekazuje sprawę do ponownego rozpatrzenia </a:t>
            </a:r>
            <a:r>
              <a:rPr lang="pl-PL" sz="2400" dirty="0">
                <a:solidFill>
                  <a:srgbClr val="333333"/>
                </a:solidFill>
              </a:rPr>
              <a:t>właściwemu organowi</a:t>
            </a:r>
            <a:r>
              <a:rPr lang="pl-PL" sz="2400" b="0" i="0" dirty="0">
                <a:solidFill>
                  <a:srgbClr val="333333"/>
                </a:solidFill>
                <a:effectLst/>
              </a:rPr>
              <a:t> tego samego albo innego podmiotu doktoryzującego.</a:t>
            </a:r>
          </a:p>
          <a:p>
            <a:endParaRPr lang="pl-PL" sz="2400" dirty="0"/>
          </a:p>
          <a:p>
            <a:endParaRPr lang="pl-PL" sz="2400" dirty="0"/>
          </a:p>
          <a:p>
            <a:endParaRPr lang="pl-PL" sz="2400" dirty="0"/>
          </a:p>
        </p:txBody>
      </p:sp>
    </p:spTree>
    <p:extLst>
      <p:ext uri="{BB962C8B-B14F-4D97-AF65-F5344CB8AC3E}">
        <p14:creationId xmlns:p14="http://schemas.microsoft.com/office/powerpoint/2010/main" val="2873642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3500831" y="98011"/>
            <a:ext cx="51903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Tryb odwoławczy</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 gruncie przepisów </a:t>
            </a:r>
            <a:r>
              <a:rPr lang="pl-PL"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p.s.w.n</a:t>
            </a: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4524315"/>
          </a:xfrm>
          <a:prstGeom prst="rect">
            <a:avLst/>
          </a:prstGeom>
          <a:noFill/>
        </p:spPr>
        <p:txBody>
          <a:bodyPr wrap="square" rtlCol="0">
            <a:spAutoFit/>
          </a:bodyPr>
          <a:lstStyle/>
          <a:p>
            <a:r>
              <a:rPr lang="pl-PL" sz="2400" dirty="0" smtClean="0"/>
              <a:t>Przepisy </a:t>
            </a:r>
            <a:r>
              <a:rPr lang="pl-PL" sz="2400" dirty="0"/>
              <a:t>dotyczące odwołania od decyzji odmawiającej nadania stopnia doktora stosuje się odpowiednio do decyzji odmawiającej nadania stopnia doktora habilitowanego.</a:t>
            </a:r>
          </a:p>
          <a:p>
            <a:endParaRPr lang="pl-PL" sz="2400" b="0" i="0" dirty="0">
              <a:solidFill>
                <a:srgbClr val="333333"/>
              </a:solidFill>
              <a:effectLst/>
            </a:endParaRPr>
          </a:p>
          <a:p>
            <a:r>
              <a:rPr lang="pl-PL" sz="2400" dirty="0"/>
              <a:t/>
            </a:r>
            <a:br>
              <a:rPr lang="pl-PL" sz="2400" dirty="0"/>
            </a:br>
            <a:r>
              <a:rPr lang="pl-PL" sz="2400" b="0" i="0" dirty="0">
                <a:solidFill>
                  <a:srgbClr val="333333"/>
                </a:solidFill>
                <a:effectLst/>
              </a:rPr>
              <a:t>W przypadku utrzymania </a:t>
            </a:r>
            <a:r>
              <a:rPr lang="pl-PL" sz="2400" dirty="0">
                <a:solidFill>
                  <a:srgbClr val="333333"/>
                </a:solidFill>
              </a:rPr>
              <a:t>przez RDN w mocy decyzji odmawiającej nadania stopnia doktora habilitowanego</a:t>
            </a:r>
            <a:r>
              <a:rPr lang="pl-PL" sz="2400" b="0" i="0" dirty="0">
                <a:solidFill>
                  <a:srgbClr val="333333"/>
                </a:solidFill>
                <a:effectLst/>
              </a:rPr>
              <a:t>, osoba ubiegająca się o </a:t>
            </a:r>
            <a:r>
              <a:rPr lang="pl-PL" sz="2400" dirty="0">
                <a:solidFill>
                  <a:srgbClr val="333333"/>
                </a:solidFill>
              </a:rPr>
              <a:t>jego nadanie</a:t>
            </a:r>
            <a:r>
              <a:rPr lang="pl-PL" sz="2400" b="0" i="0" dirty="0">
                <a:solidFill>
                  <a:srgbClr val="333333"/>
                </a:solidFill>
                <a:effectLst/>
              </a:rPr>
              <a:t> może wystąpić </a:t>
            </a:r>
            <a:br>
              <a:rPr lang="pl-PL" sz="2400" b="0" i="0" dirty="0">
                <a:solidFill>
                  <a:srgbClr val="333333"/>
                </a:solidFill>
                <a:effectLst/>
              </a:rPr>
            </a:br>
            <a:r>
              <a:rPr lang="pl-PL" sz="2400" b="0" i="0" dirty="0">
                <a:solidFill>
                  <a:srgbClr val="333333"/>
                </a:solidFill>
                <a:effectLst/>
              </a:rPr>
              <a:t>z ponownym wnioskiem o wszczęcie postępowania w sprawie jego nadania po upływie co najmniej 2 lat. Okres ten może zostać skrócony do 12 miesięcy w przypadku znacznego zwiększenia dorobku naukowego lub artystycznego.</a:t>
            </a:r>
          </a:p>
          <a:p>
            <a:endParaRPr lang="pl-PL" sz="2400" dirty="0"/>
          </a:p>
          <a:p>
            <a:endParaRPr lang="pl-PL" sz="2400" dirty="0"/>
          </a:p>
          <a:p>
            <a:endParaRPr lang="pl-PL" sz="2400" dirty="0"/>
          </a:p>
        </p:txBody>
      </p:sp>
    </p:spTree>
    <p:extLst>
      <p:ext uri="{BB962C8B-B14F-4D97-AF65-F5344CB8AC3E}">
        <p14:creationId xmlns:p14="http://schemas.microsoft.com/office/powerpoint/2010/main" val="2723795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3453062" y="98011"/>
            <a:ext cx="5285934"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Szczególny charakter </a:t>
            </a:r>
            <a:r>
              <a:rPr lang="pl-PL"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odwołań</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 gruncie przepisów </a:t>
            </a:r>
            <a:r>
              <a:rPr lang="pl-PL"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p.s.w.n</a:t>
            </a: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6740307"/>
          </a:xfrm>
          <a:prstGeom prst="rect">
            <a:avLst/>
          </a:prstGeom>
          <a:noFill/>
        </p:spPr>
        <p:txBody>
          <a:bodyPr wrap="square" rtlCol="0">
            <a:spAutoFit/>
          </a:bodyPr>
          <a:lstStyle/>
          <a:p>
            <a:r>
              <a:rPr lang="pl-PL" sz="2400" dirty="0">
                <a:solidFill>
                  <a:srgbClr val="333333"/>
                </a:solidFill>
              </a:rPr>
              <a:t>Podstawowe różnice pomiędzy postępowaniem odwoławczym od decyzji odmawiającej nadania stopnia doktora albo doktora habilitowanego a ogólnym postępowaniem administracyjnym:</a:t>
            </a:r>
          </a:p>
          <a:p>
            <a:endParaRPr lang="pl-PL" sz="2400" b="0" i="0" dirty="0">
              <a:solidFill>
                <a:srgbClr val="333333"/>
              </a:solidFill>
              <a:effectLst/>
            </a:endParaRPr>
          </a:p>
          <a:p>
            <a:pPr marL="457200" indent="-457200">
              <a:buAutoNum type="arabicPeriod"/>
            </a:pPr>
            <a:r>
              <a:rPr lang="pl-PL" sz="2400" dirty="0">
                <a:solidFill>
                  <a:srgbClr val="333333"/>
                </a:solidFill>
              </a:rPr>
              <a:t>Możliwość zaskarżania wyłącznie decyzji negatywnych;</a:t>
            </a:r>
          </a:p>
          <a:p>
            <a:pPr marL="457200" indent="-457200">
              <a:buAutoNum type="arabicPeriod"/>
            </a:pPr>
            <a:endParaRPr lang="pl-PL" sz="2400" dirty="0">
              <a:solidFill>
                <a:srgbClr val="333333"/>
              </a:solidFill>
            </a:endParaRPr>
          </a:p>
          <a:p>
            <a:pPr marL="457200" indent="-457200">
              <a:buAutoNum type="arabicPeriod"/>
            </a:pPr>
            <a:r>
              <a:rPr lang="pl-PL" sz="2400" dirty="0">
                <a:solidFill>
                  <a:srgbClr val="333333"/>
                </a:solidFill>
              </a:rPr>
              <a:t>Opiniowanie wniesionego odwołania przez podmiot doktoryzujący lub habilitujący;</a:t>
            </a:r>
          </a:p>
          <a:p>
            <a:pPr marL="457200" indent="-457200">
              <a:buAutoNum type="arabicPeriod"/>
            </a:pPr>
            <a:endParaRPr lang="pl-PL" sz="2400" dirty="0">
              <a:solidFill>
                <a:srgbClr val="333333"/>
              </a:solidFill>
            </a:endParaRPr>
          </a:p>
          <a:p>
            <a:pPr marL="457200" indent="-457200">
              <a:buFontTx/>
              <a:buAutoNum type="arabicPeriod"/>
            </a:pPr>
            <a:r>
              <a:rPr lang="pl-PL" sz="2400" b="0" i="0" dirty="0">
                <a:solidFill>
                  <a:srgbClr val="333333"/>
                </a:solidFill>
                <a:effectLst/>
              </a:rPr>
              <a:t>O</a:t>
            </a:r>
            <a:r>
              <a:rPr lang="pl-PL" sz="2400" dirty="0">
                <a:solidFill>
                  <a:srgbClr val="333333"/>
                </a:solidFill>
              </a:rPr>
              <a:t>rgan odwoławczy przeprowadza własne postępowanie dowodowe (recenzje);</a:t>
            </a:r>
          </a:p>
          <a:p>
            <a:pPr marL="457200" indent="-457200">
              <a:buFontTx/>
              <a:buAutoNum type="arabicPeriod"/>
            </a:pPr>
            <a:endParaRPr lang="pl-PL" sz="2400" dirty="0">
              <a:solidFill>
                <a:srgbClr val="333333"/>
              </a:solidFill>
            </a:endParaRPr>
          </a:p>
          <a:p>
            <a:pPr marL="457200" indent="-457200">
              <a:buFontTx/>
              <a:buAutoNum type="arabicPeriod"/>
            </a:pPr>
            <a:r>
              <a:rPr lang="pl-PL" sz="2400" b="0" i="0" dirty="0">
                <a:solidFill>
                  <a:srgbClr val="333333"/>
                </a:solidFill>
                <a:effectLst/>
              </a:rPr>
              <a:t>Organ odwoławczy podejmuje rozstrzygnięcia o charakterze kasacyjnym (brak możliwości </a:t>
            </a:r>
            <a:r>
              <a:rPr lang="pl-PL" sz="2400" b="0" i="0" dirty="0" err="1">
                <a:solidFill>
                  <a:srgbClr val="333333"/>
                </a:solidFill>
                <a:effectLst/>
              </a:rPr>
              <a:t>reformatoryjnego</a:t>
            </a:r>
            <a:r>
              <a:rPr lang="pl-PL" sz="2400" b="0" i="0" dirty="0">
                <a:solidFill>
                  <a:srgbClr val="333333"/>
                </a:solidFill>
                <a:effectLst/>
              </a:rPr>
              <a:t> rozstrzygania sprawy i wypowiada się co do istoty sprawy). </a:t>
            </a:r>
          </a:p>
          <a:p>
            <a:pPr marL="457200" indent="-457200">
              <a:buFontTx/>
              <a:buAutoNum type="arabicPeriod"/>
            </a:pPr>
            <a:endParaRPr lang="pl-PL" sz="2400" dirty="0">
              <a:solidFill>
                <a:srgbClr val="333333"/>
              </a:solidFill>
            </a:endParaRPr>
          </a:p>
          <a:p>
            <a:pPr marL="457200" indent="-457200">
              <a:buAutoNum type="arabicPeriod"/>
            </a:pPr>
            <a:endParaRPr lang="pl-PL" sz="2400" dirty="0">
              <a:solidFill>
                <a:srgbClr val="333333"/>
              </a:solidFill>
            </a:endParaRPr>
          </a:p>
          <a:p>
            <a:endParaRPr lang="pl-PL" sz="2400" dirty="0"/>
          </a:p>
          <a:p>
            <a:endParaRPr lang="pl-PL" sz="2400" dirty="0"/>
          </a:p>
          <a:p>
            <a:endParaRPr lang="pl-PL" sz="2400" dirty="0"/>
          </a:p>
        </p:txBody>
      </p:sp>
    </p:spTree>
    <p:extLst>
      <p:ext uri="{BB962C8B-B14F-4D97-AF65-F5344CB8AC3E}">
        <p14:creationId xmlns:p14="http://schemas.microsoft.com/office/powerpoint/2010/main" val="323906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2005847" y="98011"/>
            <a:ext cx="8180380"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Dane statystyczne dotyczące rozstrzygnięć RDN</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jako organu odwoławczego</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1938992"/>
          </a:xfrm>
          <a:prstGeom prst="rect">
            <a:avLst/>
          </a:prstGeom>
          <a:noFill/>
        </p:spPr>
        <p:txBody>
          <a:bodyPr wrap="square" rtlCol="0">
            <a:spAutoFit/>
          </a:bodyPr>
          <a:lstStyle/>
          <a:p>
            <a:pPr marL="457200" indent="-457200">
              <a:buFontTx/>
              <a:buAutoNum type="arabicPeriod"/>
            </a:pPr>
            <a:endParaRPr lang="pl-PL" sz="2400" dirty="0">
              <a:solidFill>
                <a:srgbClr val="333333"/>
              </a:solidFill>
            </a:endParaRPr>
          </a:p>
          <a:p>
            <a:pPr marL="457200" indent="-457200">
              <a:buAutoNum type="arabicPeriod"/>
            </a:pPr>
            <a:endParaRPr lang="pl-PL" sz="2400" dirty="0">
              <a:solidFill>
                <a:srgbClr val="333333"/>
              </a:solidFill>
            </a:endParaRPr>
          </a:p>
          <a:p>
            <a:endParaRPr lang="pl-PL" sz="2400" dirty="0"/>
          </a:p>
          <a:p>
            <a:endParaRPr lang="pl-PL" sz="2400" dirty="0"/>
          </a:p>
          <a:p>
            <a:endParaRPr lang="pl-PL" sz="2400" dirty="0"/>
          </a:p>
        </p:txBody>
      </p:sp>
      <p:graphicFrame>
        <p:nvGraphicFramePr>
          <p:cNvPr id="8" name="Wykres 7">
            <a:extLst>
              <a:ext uri="{FF2B5EF4-FFF2-40B4-BE49-F238E27FC236}">
                <a16:creationId xmlns:a16="http://schemas.microsoft.com/office/drawing/2014/main" xmlns="" id="{F30405BE-0733-F12F-AB66-47B20811E446}"/>
              </a:ext>
            </a:extLst>
          </p:cNvPr>
          <p:cNvGraphicFramePr/>
          <p:nvPr>
            <p:extLst>
              <p:ext uri="{D42A27DB-BD31-4B8C-83A1-F6EECF244321}">
                <p14:modId xmlns:p14="http://schemas.microsoft.com/office/powerpoint/2010/main" val="3140398445"/>
              </p:ext>
            </p:extLst>
          </p:nvPr>
        </p:nvGraphicFramePr>
        <p:xfrm>
          <a:off x="1026160" y="1175229"/>
          <a:ext cx="996696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5862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2835313" y="98011"/>
            <a:ext cx="6521465"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przyczyny </a:t>
            </a:r>
            <a:r>
              <a:rPr lang="pl-PL"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odwołań</a:t>
            </a:r>
            <a:endParaRPr lang="pl-PL" sz="3200" b="1" dirty="0">
              <a:ln w="9525">
                <a:solidFill>
                  <a:schemeClr val="bg1"/>
                </a:solidFill>
                <a:prstDash val="solid"/>
              </a:ln>
              <a:effectLst>
                <a:outerShdw blurRad="12700" dist="38100" dir="2700000" algn="tl" rotWithShape="0">
                  <a:schemeClr val="bg1">
                    <a:lumMod val="50000"/>
                  </a:schemeClr>
                </a:outerShdw>
              </a:effectLst>
            </a:endParaRPr>
          </a:p>
          <a:p>
            <a:pPr algn="ctr"/>
            <a:r>
              <a:rPr lang="pl-PL" sz="3200" b="1" dirty="0">
                <a:ln w="9525">
                  <a:solidFill>
                    <a:schemeClr val="bg1"/>
                  </a:solidFill>
                  <a:prstDash val="solid"/>
                </a:ln>
                <a:effectLst>
                  <a:outerShdw blurRad="12700" dist="38100" dir="2700000" algn="tl" rotWithShape="0">
                    <a:schemeClr val="bg1">
                      <a:lumMod val="50000"/>
                    </a:schemeClr>
                  </a:outerShdw>
                </a:effectLst>
              </a:rPr>
              <a:t>w postępowaniach o awans naukowy</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5262979"/>
          </a:xfrm>
          <a:prstGeom prst="rect">
            <a:avLst/>
          </a:prstGeom>
          <a:noFill/>
        </p:spPr>
        <p:txBody>
          <a:bodyPr wrap="square" rtlCol="0">
            <a:spAutoFit/>
          </a:bodyPr>
          <a:lstStyle/>
          <a:p>
            <a:r>
              <a:rPr lang="pl-PL" sz="2400" dirty="0"/>
              <a:t>Do najczęstszych zarzutów podnoszonych w </a:t>
            </a:r>
            <a:r>
              <a:rPr lang="pl-PL" sz="2400" dirty="0" err="1"/>
              <a:t>odwołaniach</a:t>
            </a:r>
            <a:r>
              <a:rPr lang="pl-PL" sz="2400" dirty="0"/>
              <a:t> od decyzji odmawiających nadania stopnia doktora albo doktora habilitowanego można zaliczyć:</a:t>
            </a:r>
          </a:p>
          <a:p>
            <a:endParaRPr lang="pl-PL" sz="2400" dirty="0"/>
          </a:p>
          <a:p>
            <a:r>
              <a:rPr lang="pl-PL" sz="2400" dirty="0"/>
              <a:t>1) Brak uzasadnienia lub niewłaściwe uzasadnienie decyzji podjętej przez organ I instancji;</a:t>
            </a:r>
          </a:p>
          <a:p>
            <a:endParaRPr lang="pl-PL" sz="2400" dirty="0"/>
          </a:p>
          <a:p>
            <a:r>
              <a:rPr lang="pl-PL" sz="2400" dirty="0"/>
              <a:t>2) Brak odniesienia się lub dokonania oceny wszystkich osiągnięć i aktywności naukowych wskazanych we wniosku o nadanie danego stopnia;</a:t>
            </a:r>
          </a:p>
          <a:p>
            <a:endParaRPr lang="pl-PL" sz="2400" dirty="0"/>
          </a:p>
          <a:p>
            <a:r>
              <a:rPr lang="pl-PL" sz="2400" dirty="0"/>
              <a:t>3) Dokonywanie przez recenzentów oceny spełnienia przez osobę ubiegającą się </a:t>
            </a:r>
            <a:br>
              <a:rPr lang="pl-PL" sz="2400" dirty="0"/>
            </a:br>
            <a:r>
              <a:rPr lang="pl-PL" sz="2400" dirty="0"/>
              <a:t>o nadanie stopnia innych </a:t>
            </a:r>
            <a:r>
              <a:rPr lang="pl-PL" sz="2400" dirty="0" smtClean="0"/>
              <a:t>przesłanek </a:t>
            </a:r>
            <a:r>
              <a:rPr lang="pl-PL" sz="2400" dirty="0"/>
              <a:t>niż te, które powinny być ocenione zgodnie </a:t>
            </a:r>
            <a:br>
              <a:rPr lang="pl-PL" sz="2400" dirty="0"/>
            </a:br>
            <a:r>
              <a:rPr lang="pl-PL" sz="2400" dirty="0"/>
              <a:t>z obowiązującymi przepisami, w tym powoływanie się na nieobowiązujące aktualnie kryteria oceny;</a:t>
            </a:r>
          </a:p>
          <a:p>
            <a:pPr marL="457200" indent="-457200">
              <a:buFont typeface="Wingdings" panose="05000000000000000000" pitchFamily="2" charset="2"/>
              <a:buChar char="Ø"/>
            </a:pPr>
            <a:endParaRPr lang="pl-PL" sz="2400" dirty="0">
              <a:solidFill>
                <a:srgbClr val="333333"/>
              </a:solidFill>
            </a:endParaRPr>
          </a:p>
        </p:txBody>
      </p:sp>
    </p:spTree>
    <p:extLst>
      <p:ext uri="{BB962C8B-B14F-4D97-AF65-F5344CB8AC3E}">
        <p14:creationId xmlns:p14="http://schemas.microsoft.com/office/powerpoint/2010/main" val="3941028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2835313" y="98011"/>
            <a:ext cx="6521465"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przyczyny </a:t>
            </a:r>
            <a:r>
              <a:rPr lang="pl-PL"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odwołań</a:t>
            </a:r>
            <a:endParaRPr lang="pl-PL" sz="3200" b="1" dirty="0">
              <a:ln w="9525">
                <a:solidFill>
                  <a:schemeClr val="bg1"/>
                </a:solidFill>
                <a:prstDash val="solid"/>
              </a:ln>
              <a:effectLst>
                <a:outerShdw blurRad="12700" dist="38100" dir="2700000" algn="tl" rotWithShape="0">
                  <a:schemeClr val="bg1">
                    <a:lumMod val="50000"/>
                  </a:schemeClr>
                </a:outerShdw>
              </a:effectLst>
            </a:endParaRPr>
          </a:p>
          <a:p>
            <a:pPr algn="ctr"/>
            <a:r>
              <a:rPr lang="pl-PL" sz="3200" b="1" dirty="0">
                <a:ln w="9525">
                  <a:solidFill>
                    <a:schemeClr val="bg1"/>
                  </a:solidFill>
                  <a:prstDash val="solid"/>
                </a:ln>
                <a:effectLst>
                  <a:outerShdw blurRad="12700" dist="38100" dir="2700000" algn="tl" rotWithShape="0">
                    <a:schemeClr val="bg1">
                      <a:lumMod val="50000"/>
                    </a:schemeClr>
                  </a:outerShdw>
                </a:effectLst>
              </a:rPr>
              <a:t>w postępowaniach o awans naukowy</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282262"/>
            <a:ext cx="11119945" cy="6001643"/>
          </a:xfrm>
          <a:prstGeom prst="rect">
            <a:avLst/>
          </a:prstGeom>
          <a:noFill/>
        </p:spPr>
        <p:txBody>
          <a:bodyPr wrap="square" rtlCol="0">
            <a:spAutoFit/>
          </a:bodyPr>
          <a:lstStyle/>
          <a:p>
            <a:r>
              <a:rPr lang="pl-PL" sz="2400" dirty="0"/>
              <a:t>4) Stosowanie kryteriów oceny niezgodnych z przepisami ustawowymi;</a:t>
            </a:r>
          </a:p>
          <a:p>
            <a:endParaRPr lang="pl-PL" sz="2400" dirty="0"/>
          </a:p>
          <a:p>
            <a:r>
              <a:rPr lang="pl-PL" sz="2400" dirty="0"/>
              <a:t>5) Przyjęcie przez podmioty doktoryzujące lub podmioty habilitujące przepisów wewnętrznych, w tym kryteriów oceny, które są niezgodne z prawem;</a:t>
            </a:r>
          </a:p>
          <a:p>
            <a:endParaRPr lang="pl-PL" sz="2400" dirty="0"/>
          </a:p>
          <a:p>
            <a:r>
              <a:rPr lang="pl-PL" sz="2400" dirty="0"/>
              <a:t>6) Brak dokonywania weryfikacji i oceny prawidłowości sporządzonych recenzji, w tym przyjmowanie recenzji zawierających konkluzje negatywne, które są wadliwe formalnie </a:t>
            </a:r>
            <a:br>
              <a:rPr lang="pl-PL" sz="2400" dirty="0"/>
            </a:br>
            <a:r>
              <a:rPr lang="pl-PL" sz="2400" dirty="0"/>
              <a:t>i nie mogą stanowić materiału dowodowego w sprawie;</a:t>
            </a:r>
          </a:p>
          <a:p>
            <a:endParaRPr lang="pl-PL" sz="2400" dirty="0"/>
          </a:p>
          <a:p>
            <a:r>
              <a:rPr lang="pl-PL" sz="2400" dirty="0"/>
              <a:t>7) Udział w postępowaniu osób, które powinny być wyłączone od załatwienia sprawy (np. zarzut konfliktu interesów w stosunku do recenzentów);</a:t>
            </a:r>
          </a:p>
          <a:p>
            <a:endParaRPr lang="pl-PL" sz="2400" dirty="0"/>
          </a:p>
          <a:p>
            <a:r>
              <a:rPr lang="pl-PL" sz="2400" dirty="0"/>
              <a:t>8) Powołanie na recenzentów lub członków komisji habilitacyjnej osób, które nie są specjalistami w zakresie dorobku naukowo-badawczego osoby ubiegającej się o awans naukowy. </a:t>
            </a:r>
          </a:p>
          <a:p>
            <a:pPr marL="457200" indent="-457200">
              <a:buFont typeface="Wingdings" panose="05000000000000000000" pitchFamily="2" charset="2"/>
              <a:buChar char="Ø"/>
            </a:pPr>
            <a:endParaRPr lang="pl-PL" sz="2400" dirty="0">
              <a:solidFill>
                <a:srgbClr val="333333"/>
              </a:solidFill>
            </a:endParaRPr>
          </a:p>
        </p:txBody>
      </p:sp>
    </p:spTree>
    <p:extLst>
      <p:ext uri="{BB962C8B-B14F-4D97-AF65-F5344CB8AC3E}">
        <p14:creationId xmlns:p14="http://schemas.microsoft.com/office/powerpoint/2010/main" val="541138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2835313" y="98011"/>
            <a:ext cx="6521465"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przyczyny </a:t>
            </a:r>
            <a:r>
              <a:rPr lang="pl-PL"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odwołań</a:t>
            </a:r>
            <a:endParaRPr lang="pl-PL" sz="3200" b="1" dirty="0">
              <a:ln w="9525">
                <a:solidFill>
                  <a:schemeClr val="bg1"/>
                </a:solidFill>
                <a:prstDash val="solid"/>
              </a:ln>
              <a:effectLst>
                <a:outerShdw blurRad="12700" dist="38100" dir="2700000" algn="tl" rotWithShape="0">
                  <a:schemeClr val="bg1">
                    <a:lumMod val="50000"/>
                  </a:schemeClr>
                </a:outerShdw>
              </a:effectLst>
            </a:endParaRPr>
          </a:p>
          <a:p>
            <a:pPr algn="ctr"/>
            <a:r>
              <a:rPr lang="pl-PL" sz="3200" b="1" dirty="0">
                <a:ln w="9525">
                  <a:solidFill>
                    <a:schemeClr val="bg1"/>
                  </a:solidFill>
                  <a:prstDash val="solid"/>
                </a:ln>
                <a:effectLst>
                  <a:outerShdw blurRad="12700" dist="38100" dir="2700000" algn="tl" rotWithShape="0">
                    <a:schemeClr val="bg1">
                      <a:lumMod val="50000"/>
                    </a:schemeClr>
                  </a:outerShdw>
                </a:effectLst>
              </a:rPr>
              <a:t>w postępowaniach o awans naukowy</a:t>
            </a:r>
            <a:endPar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282262"/>
            <a:ext cx="11119945" cy="5262979"/>
          </a:xfrm>
          <a:prstGeom prst="rect">
            <a:avLst/>
          </a:prstGeom>
          <a:noFill/>
        </p:spPr>
        <p:txBody>
          <a:bodyPr wrap="square" rtlCol="0">
            <a:spAutoFit/>
          </a:bodyPr>
          <a:lstStyle/>
          <a:p>
            <a:r>
              <a:rPr lang="pl-PL" sz="2400" dirty="0"/>
              <a:t>9) Naruszenie terminów na dokonanie określonych czynności procesowych lub załatwienia sprawy (zarzut przewlekłości lub bezczynności);</a:t>
            </a:r>
          </a:p>
          <a:p>
            <a:endParaRPr lang="pl-PL" sz="2400" dirty="0"/>
          </a:p>
          <a:p>
            <a:r>
              <a:rPr lang="pl-PL" sz="2400" dirty="0"/>
              <a:t>10) Nieprawidłowa ocena osiągnięć naukowych dokonana przez recenzentów, niezgodna z najlepszym stanem wiedzy i doświadczeniem życiowym, w tym niezgodna z zasadą prawdy obiektywnej;</a:t>
            </a:r>
          </a:p>
          <a:p>
            <a:endParaRPr lang="pl-PL" sz="2400" dirty="0"/>
          </a:p>
          <a:p>
            <a:r>
              <a:rPr lang="pl-PL" sz="2400" dirty="0"/>
              <a:t>11) Niewłaściwy tryb podejmowania rozstrzygnięcia sprawy, niezgodny </a:t>
            </a:r>
            <a:br>
              <a:rPr lang="pl-PL" sz="2400" dirty="0"/>
            </a:br>
            <a:r>
              <a:rPr lang="pl-PL" sz="2400" dirty="0"/>
              <a:t>z obowiązującymi przepisami;</a:t>
            </a:r>
          </a:p>
          <a:p>
            <a:endParaRPr lang="pl-PL" sz="2400" dirty="0"/>
          </a:p>
          <a:p>
            <a:r>
              <a:rPr lang="pl-PL" sz="2400" dirty="0"/>
              <a:t>12) Przeprowadzenie obrony rozprawy doktorskiej albo kolokwium habilitacyjnego </a:t>
            </a:r>
            <a:br>
              <a:rPr lang="pl-PL" sz="2400" dirty="0"/>
            </a:br>
            <a:r>
              <a:rPr lang="pl-PL" sz="2400" dirty="0"/>
              <a:t>z przekroczeniem obowiązujących przepisów, w tym poprzez wyjście poza zakres przedmiotowy dokonywania tej czynności.</a:t>
            </a:r>
          </a:p>
          <a:p>
            <a:pPr marL="457200" indent="-457200">
              <a:buFont typeface="Wingdings" panose="05000000000000000000" pitchFamily="2" charset="2"/>
              <a:buChar char="Ø"/>
            </a:pPr>
            <a:endParaRPr lang="pl-PL" sz="2400" dirty="0">
              <a:solidFill>
                <a:srgbClr val="333333"/>
              </a:solidFill>
            </a:endParaRPr>
          </a:p>
        </p:txBody>
      </p:sp>
    </p:spTree>
    <p:extLst>
      <p:ext uri="{BB962C8B-B14F-4D97-AF65-F5344CB8AC3E}">
        <p14:creationId xmlns:p14="http://schemas.microsoft.com/office/powerpoint/2010/main" val="2870306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5262979"/>
          </a:xfrm>
          <a:prstGeom prst="rect">
            <a:avLst/>
          </a:prstGeom>
          <a:noFill/>
        </p:spPr>
        <p:txBody>
          <a:bodyPr wrap="square" rtlCol="0">
            <a:spAutoFit/>
          </a:bodyPr>
          <a:lstStyle/>
          <a:p>
            <a:pPr marL="342900" indent="-342900">
              <a:buFont typeface="Wingdings" panose="05000000000000000000" pitchFamily="2" charset="2"/>
              <a:buChar char="Ø"/>
            </a:pPr>
            <a:r>
              <a:rPr lang="pl-PL" sz="2400" b="1" dirty="0">
                <a:solidFill>
                  <a:srgbClr val="333333"/>
                </a:solidFill>
              </a:rPr>
              <a:t>Naruszenie art. 107 § 1 k.p.a. poprzez brak zawarcia niezbędnych elementów decyzji administracyjnej lub zawarcie ich w sposób niewłaściwy.</a:t>
            </a:r>
          </a:p>
          <a:p>
            <a:pPr marL="342900" indent="-342900">
              <a:buFont typeface="Wingdings" panose="05000000000000000000" pitchFamily="2" charset="2"/>
              <a:buChar char="Ø"/>
            </a:pPr>
            <a:endParaRPr lang="pl-PL" sz="2400" dirty="0">
              <a:solidFill>
                <a:srgbClr val="333333"/>
              </a:solidFill>
            </a:endParaRPr>
          </a:p>
          <a:p>
            <a:r>
              <a:rPr lang="pl-PL" sz="2400" u="sng" dirty="0"/>
              <a:t>Jak prawidłowo konstruować decyzję administracyjną:</a:t>
            </a:r>
          </a:p>
          <a:p>
            <a:endParaRPr lang="pl-PL" sz="2400" dirty="0">
              <a:solidFill>
                <a:srgbClr val="333333"/>
              </a:solidFill>
            </a:endParaRPr>
          </a:p>
          <a:p>
            <a:r>
              <a:rPr lang="pl-PL" sz="2400" b="0" i="0" dirty="0">
                <a:effectLst/>
              </a:rPr>
              <a:t>1) Decyzja powinna zawierać oznaczenie organu administracji publicznej, który ją wydał. Oznaczenie organu polega na podaniu pełnej nazwy organu i jego siedziby (adresu). </a:t>
            </a:r>
            <a:br>
              <a:rPr lang="pl-PL" sz="2400" b="0" i="0" dirty="0">
                <a:effectLst/>
              </a:rPr>
            </a:br>
            <a:r>
              <a:rPr lang="pl-PL" sz="2400" b="0" i="0" dirty="0">
                <a:effectLst/>
              </a:rPr>
              <a:t>W przypadku organu kolegialnego, oprócz nazwy organu, powinny być wymienione z imienia i nazwiska wszystkie osoby wchodzące w jego skład, biorące udział w wydaniu decyzji (wyrok NSA z 20.05.2016 r., </a:t>
            </a:r>
            <a:r>
              <a:rPr lang="pl-PL" sz="2400" b="0" i="0" u="none" strike="noStrike" dirty="0">
                <a:effectLst/>
              </a:rPr>
              <a:t>I OSK 3341/15</a:t>
            </a:r>
            <a:r>
              <a:rPr lang="pl-PL" sz="2400" b="0" i="0" dirty="0">
                <a:effectLst/>
              </a:rPr>
              <a:t>).</a:t>
            </a:r>
            <a:endParaRPr lang="pl-PL" sz="2400" dirty="0">
              <a:solidFill>
                <a:srgbClr val="333333"/>
              </a:solidFill>
            </a:endParaRPr>
          </a:p>
          <a:p>
            <a:pPr marL="457200" indent="-457200">
              <a:buAutoNum type="arabicPeriod"/>
            </a:pPr>
            <a:endParaRPr lang="pl-PL" sz="2400" dirty="0">
              <a:solidFill>
                <a:srgbClr val="333333"/>
              </a:solidFill>
            </a:endParaRPr>
          </a:p>
          <a:p>
            <a:endParaRPr lang="pl-PL" sz="2400" dirty="0"/>
          </a:p>
          <a:p>
            <a:endParaRPr lang="pl-PL" sz="2400" dirty="0"/>
          </a:p>
          <a:p>
            <a:endParaRPr lang="pl-PL" sz="2400" dirty="0"/>
          </a:p>
        </p:txBody>
      </p:sp>
    </p:spTree>
    <p:extLst>
      <p:ext uri="{BB962C8B-B14F-4D97-AF65-F5344CB8AC3E}">
        <p14:creationId xmlns:p14="http://schemas.microsoft.com/office/powerpoint/2010/main" val="3787295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4524315"/>
          </a:xfrm>
          <a:prstGeom prst="rect">
            <a:avLst/>
          </a:prstGeom>
          <a:noFill/>
        </p:spPr>
        <p:txBody>
          <a:bodyPr wrap="square" rtlCol="0">
            <a:spAutoFit/>
          </a:bodyPr>
          <a:lstStyle/>
          <a:p>
            <a:r>
              <a:rPr lang="pl-PL" sz="2400" dirty="0"/>
              <a:t>2) </a:t>
            </a:r>
            <a:r>
              <a:rPr lang="pl-PL" sz="2400" b="0" i="0" dirty="0">
                <a:effectLst/>
              </a:rPr>
              <a:t>Decyzja powinna zawierać datę jej wydania.  Przez datę wydania decyzji należy rozumieć datę wydania decyzji na piśmie lub datę ogłoszenia decyzji ustnie, z tym że datą wydania decyzji pisemnej jest dzień podpisania decyzji zawierającej wymagane prawem składniki. W przypadku decyzji podejmowanej przez organ kolegialny w drodze uchwały należy przyjąć, że datą wydania decyzji jest dzień podjęcia uchwały. Oznaczenie daty decyzji jest doniosłe z tego względu, że dla oceny legalności decyzji miarodajny jest stan prawny i faktyczny istniejący w dniu wydania decyzji </a:t>
            </a:r>
            <a:endParaRPr lang="pl-PL" sz="2400" dirty="0"/>
          </a:p>
          <a:p>
            <a:endParaRPr lang="pl-PL" sz="2400" dirty="0">
              <a:solidFill>
                <a:srgbClr val="333333"/>
              </a:solidFill>
            </a:endParaRPr>
          </a:p>
          <a:p>
            <a:endParaRPr lang="pl-PL" sz="2400" dirty="0">
              <a:solidFill>
                <a:srgbClr val="333333"/>
              </a:solidFill>
            </a:endParaRPr>
          </a:p>
          <a:p>
            <a:endParaRPr lang="pl-PL" sz="2400" dirty="0"/>
          </a:p>
          <a:p>
            <a:endParaRPr lang="pl-PL" sz="2400" dirty="0"/>
          </a:p>
          <a:p>
            <a:endParaRPr lang="pl-PL" sz="2400" dirty="0"/>
          </a:p>
        </p:txBody>
      </p:sp>
    </p:spTree>
    <p:extLst>
      <p:ext uri="{BB962C8B-B14F-4D97-AF65-F5344CB8AC3E}">
        <p14:creationId xmlns:p14="http://schemas.microsoft.com/office/powerpoint/2010/main" val="2955319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6247864"/>
          </a:xfrm>
          <a:prstGeom prst="rect">
            <a:avLst/>
          </a:prstGeom>
          <a:noFill/>
        </p:spPr>
        <p:txBody>
          <a:bodyPr wrap="square" rtlCol="0">
            <a:spAutoFit/>
          </a:bodyPr>
          <a:lstStyle/>
          <a:p>
            <a:r>
              <a:rPr lang="pl-PL" sz="2000" dirty="0"/>
              <a:t>3) </a:t>
            </a:r>
            <a:r>
              <a:rPr lang="pl-PL" sz="2000" i="0" dirty="0">
                <a:effectLst/>
              </a:rPr>
              <a:t>Decyzja powinna zawierać oznaczenie strony lub stron. Oznaczenie strony będącej osobą fizyczną polega na podaniu jej imienia (imion) oraz nazwiska i miejsca zamieszkania, a także ewentualnie innych danych. W przypadku zaś, gdy błąd w oznaczeniu strony polega na oczywiście mylnym podaniu nazwiska lub imienia albo adresu zamieszkania strony, decyzja może być sprostowana w trybie </a:t>
            </a:r>
            <a:r>
              <a:rPr lang="pl-PL" sz="2000" i="0" u="none" strike="noStrike" dirty="0">
                <a:effectLst/>
              </a:rPr>
              <a:t>art. 113 § 1 k.p.a.</a:t>
            </a:r>
            <a:r>
              <a:rPr lang="pl-PL" sz="2000" i="0" dirty="0">
                <a:effectLst/>
              </a:rPr>
              <a:t> </a:t>
            </a:r>
            <a:br>
              <a:rPr lang="pl-PL" sz="2000" i="0" dirty="0">
                <a:effectLst/>
              </a:rPr>
            </a:br>
            <a:r>
              <a:rPr lang="pl-PL" sz="2000" i="0" dirty="0">
                <a:effectLst/>
              </a:rPr>
              <a:t>W przypadku natomiast, gdy jako stronę oznaczono podmiot, który nie był i nie może być stroną postępowania, postępowanie nie dotyczyło bowiem jego interesu prawnego ani obowiązku, taka decyzja jest obarczona wadą nieważności.</a:t>
            </a:r>
          </a:p>
          <a:p>
            <a:endParaRPr lang="pl-PL" sz="2000" dirty="0">
              <a:solidFill>
                <a:srgbClr val="333333"/>
              </a:solidFill>
            </a:endParaRPr>
          </a:p>
          <a:p>
            <a:r>
              <a:rPr lang="pl-PL" sz="2000" dirty="0">
                <a:solidFill>
                  <a:srgbClr val="333333"/>
                </a:solidFill>
              </a:rPr>
              <a:t>4) </a:t>
            </a:r>
            <a:r>
              <a:rPr lang="pl-PL" sz="2000" i="0" dirty="0">
                <a:effectLst/>
              </a:rPr>
              <a:t>Decyzja powinna zawierać powołanie podstawy prawnej. Powołanie podstawy prawnej to przytoczenie przepisów prawa materialnego, na których organ administracji publicznej oparł swoje rozstrzygnięcie.</a:t>
            </a:r>
            <a:endParaRPr lang="pl-PL" sz="2000" dirty="0"/>
          </a:p>
          <a:p>
            <a:r>
              <a:rPr lang="pl-PL" sz="2000" dirty="0"/>
              <a:t>J</a:t>
            </a:r>
            <a:r>
              <a:rPr lang="pl-PL" sz="2000" i="0" dirty="0">
                <a:effectLst/>
              </a:rPr>
              <a:t>ako podstawę prawną decyzji powinno się powoływać jedynie przepisy proceduralne mające szczególny związek z decyzją. Powoływanie wszystkich przepisów </a:t>
            </a:r>
            <a:r>
              <a:rPr lang="pl-PL" sz="2000" i="0" dirty="0" err="1">
                <a:effectLst/>
              </a:rPr>
              <a:t>k.p.a</a:t>
            </a:r>
            <a:r>
              <a:rPr lang="pl-PL" sz="2000" i="0" dirty="0">
                <a:effectLst/>
              </a:rPr>
              <a:t> lub innych przepisów proceduralnych, które miały zastosowanie w sprawie, byłoby bowiem zbytnim formalizmem.  Niezbędne jest natomiast powoływanie stosowanych przepisów Kodeksu, gdy chodzi o stwierdzenie nieważności decyzji, wznowienie postępowania, umorzenie postępowania itd.</a:t>
            </a:r>
            <a:endParaRPr lang="pl-PL" sz="2000" dirty="0"/>
          </a:p>
          <a:p>
            <a:endParaRPr lang="pl-PL" sz="2000" dirty="0">
              <a:solidFill>
                <a:srgbClr val="333333"/>
              </a:solidFill>
            </a:endParaRPr>
          </a:p>
          <a:p>
            <a:endParaRPr lang="pl-PL" sz="2000" dirty="0">
              <a:solidFill>
                <a:srgbClr val="333333"/>
              </a:solidFill>
            </a:endParaRPr>
          </a:p>
          <a:p>
            <a:endParaRPr lang="pl-PL" sz="2000" dirty="0"/>
          </a:p>
          <a:p>
            <a:endParaRPr lang="pl-PL" sz="2000" dirty="0"/>
          </a:p>
          <a:p>
            <a:endParaRPr lang="pl-PL" sz="2000" dirty="0"/>
          </a:p>
        </p:txBody>
      </p:sp>
    </p:spTree>
    <p:extLst>
      <p:ext uri="{BB962C8B-B14F-4D97-AF65-F5344CB8AC3E}">
        <p14:creationId xmlns:p14="http://schemas.microsoft.com/office/powerpoint/2010/main" val="1846582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6247864"/>
          </a:xfrm>
          <a:prstGeom prst="rect">
            <a:avLst/>
          </a:prstGeom>
          <a:noFill/>
        </p:spPr>
        <p:txBody>
          <a:bodyPr wrap="square" rtlCol="0">
            <a:spAutoFit/>
          </a:bodyPr>
          <a:lstStyle/>
          <a:p>
            <a:r>
              <a:rPr lang="pl-PL" sz="2000" dirty="0"/>
              <a:t>5) </a:t>
            </a:r>
            <a:r>
              <a:rPr lang="pl-PL" sz="2000" b="0" i="0" dirty="0">
                <a:effectLst/>
              </a:rPr>
              <a:t>Decyzja powinna zawierać rozstrzygnięcie. Rozstrzygnięcie, zwane także osnową lub sentencją decyzji, powinno być sformułowane jasno i precyzyjnie, tak aby było zrozumiałe dla stron bez uzasadnienia. </a:t>
            </a:r>
          </a:p>
          <a:p>
            <a:endParaRPr lang="pl-PL" sz="2000" dirty="0"/>
          </a:p>
          <a:p>
            <a:r>
              <a:rPr lang="pl-PL" sz="2000" dirty="0"/>
              <a:t>6) </a:t>
            </a:r>
            <a:r>
              <a:rPr lang="pl-PL" sz="2000" b="0" i="0" dirty="0">
                <a:effectLst/>
              </a:rPr>
              <a:t>Decyzja powinna zawierać uzasadnienie faktyczne i prawne. Uzasadnienie to spełnia prawny obowiązek wykazania, na jakiej podstawie decyzja została podjęta. </a:t>
            </a:r>
            <a:r>
              <a:rPr lang="pl-PL" sz="2000" dirty="0"/>
              <a:t/>
            </a:r>
            <a:br>
              <a:rPr lang="pl-PL" sz="2000" dirty="0"/>
            </a:br>
            <a:r>
              <a:rPr lang="pl-PL" sz="2000" dirty="0"/>
              <a:t>D</a:t>
            </a:r>
            <a:r>
              <a:rPr lang="pl-PL" sz="2000" b="0" i="0" dirty="0">
                <a:effectLst/>
              </a:rPr>
              <a:t>aje podstawę kontroli poprawności decyzji. </a:t>
            </a:r>
            <a:r>
              <a:rPr lang="pl-PL" sz="2000" dirty="0"/>
              <a:t>M</a:t>
            </a:r>
            <a:r>
              <a:rPr lang="pl-PL" sz="2000" b="0" i="0" dirty="0">
                <a:effectLst/>
              </a:rPr>
              <a:t>oże odgrywać rolę perswazyjną w stosunku do adresatów decyzji oraz innych podmiotów, a także wobec organów orzekających, przed którymi sprawa może się toczyć w trybie odwoławczym. Wreszcie pełni funkcję opisową, gdy ma odpowiadać procesowi podjęcia decyzji przez organ orzekający. Uzasadnienie jest niezbędnym elementem decyzji administracyjnej i stanowi integralną jej część. Zatem należy dojść do wniosku, iż skoro przepisy </a:t>
            </a:r>
            <a:r>
              <a:rPr lang="pl-PL" sz="2000" b="0" i="0" u="none" strike="noStrike" dirty="0">
                <a:effectLst/>
              </a:rPr>
              <a:t>art. 16 § 2</a:t>
            </a:r>
            <a:r>
              <a:rPr lang="pl-PL" sz="2000" b="0" i="0" dirty="0">
                <a:effectLst/>
              </a:rPr>
              <a:t> i </a:t>
            </a:r>
            <a:r>
              <a:rPr lang="pl-PL" sz="2000" b="0" i="0" u="none" strike="noStrike" dirty="0">
                <a:effectLst/>
              </a:rPr>
              <a:t>196</a:t>
            </a:r>
            <a:r>
              <a:rPr lang="pl-PL" sz="2000" b="0" i="0" dirty="0">
                <a:effectLst/>
              </a:rPr>
              <a:t> k.p.a. mówią o możliwości zaskarżania do Sądu decyzji administracyjnej, to mają na uwadze wszystkie jej elementy, w tym również uzasadnienie. Jeśli tylko – stosownie do przepisów k.p.a. – decyzja ostateczna powinna zawierać uzasadnienie, to może ono być przedmiotem skargi do NSA w wypadku, gdy swoją treścią narusza prawo. Jest to bowiem element decyzji równouprawniony z jej osnową w wyliczeniu zawartym w </a:t>
            </a:r>
            <a:r>
              <a:rPr lang="pl-PL" sz="2000" b="0" i="0" u="none" strike="noStrike" dirty="0">
                <a:effectLst/>
              </a:rPr>
              <a:t>art. 107 § 1</a:t>
            </a:r>
            <a:r>
              <a:rPr lang="pl-PL" sz="2000" b="0" i="0" dirty="0">
                <a:effectLst/>
              </a:rPr>
              <a:t> k.p.a. (wyrok NSA w Warszawie z 28.06.1982 r., </a:t>
            </a:r>
            <a:r>
              <a:rPr lang="pl-PL" sz="2000" b="0" i="0" u="none" strike="noStrike" dirty="0">
                <a:effectLst/>
              </a:rPr>
              <a:t>I SA 47/82). </a:t>
            </a:r>
            <a:endParaRPr lang="pl-PL" sz="2000" dirty="0"/>
          </a:p>
          <a:p>
            <a:endParaRPr lang="pl-PL" sz="2000" dirty="0">
              <a:solidFill>
                <a:srgbClr val="333333"/>
              </a:solidFill>
            </a:endParaRPr>
          </a:p>
          <a:p>
            <a:endParaRPr lang="pl-PL" sz="2000" dirty="0">
              <a:solidFill>
                <a:srgbClr val="333333"/>
              </a:solidFill>
            </a:endParaRPr>
          </a:p>
          <a:p>
            <a:endParaRPr lang="pl-PL" sz="2000" dirty="0"/>
          </a:p>
          <a:p>
            <a:endParaRPr lang="pl-PL" sz="2000" dirty="0"/>
          </a:p>
          <a:p>
            <a:endParaRPr lang="pl-PL" sz="2000" dirty="0"/>
          </a:p>
        </p:txBody>
      </p:sp>
    </p:spTree>
    <p:extLst>
      <p:ext uri="{BB962C8B-B14F-4D97-AF65-F5344CB8AC3E}">
        <p14:creationId xmlns:p14="http://schemas.microsoft.com/office/powerpoint/2010/main" val="1238050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5324535"/>
          </a:xfrm>
          <a:prstGeom prst="rect">
            <a:avLst/>
          </a:prstGeom>
          <a:noFill/>
        </p:spPr>
        <p:txBody>
          <a:bodyPr wrap="square" rtlCol="0">
            <a:spAutoFit/>
          </a:bodyPr>
          <a:lstStyle/>
          <a:p>
            <a:r>
              <a:rPr lang="pl-PL" sz="2000" b="0" i="0" dirty="0">
                <a:effectLst/>
              </a:rPr>
              <a:t>Uzasadnienie prawne decyzji polega na wyjaśnieniu podstawy prawnej decyzji z przytoczeniem przepisów prawa. Przytoczenie przepisów prawa polega na podaniu treści tych przepisów, natomiast wyjaśnienie podstawy prawnej na wykładni przepisów stanowiących podstawę prawną rozstrzygnięcia zawartego w decyzji. Wyjaśnienie podstawy prawnej decyzji, z przytoczeniem przepisów prawa» polega nie tylko na obowiązku powołania podstawy prawnej w każdej decyzji i przytoczeniu obowiązującego prawa, ale także na wszechstronnym wyjaśnieniu podstawy prawnej i faktycznej decyzji, czyli na wytłumaczeniu się, dlaczego właściwy organ orzekający zastosował określony przepis rozstrzygając sprawę, względnie też dlaczego daną wykładnię przyjął, skoro możliwe było potencjalnie dokonanie wykładni </a:t>
            </a:r>
            <a:r>
              <a:rPr lang="pl-PL" sz="2000" b="0" i="0" dirty="0" smtClean="0">
                <a:effectLst/>
              </a:rPr>
              <a:t>odmiennej» </a:t>
            </a:r>
            <a:r>
              <a:rPr lang="pl-PL" sz="2000" b="0" i="0" dirty="0">
                <a:effectLst/>
              </a:rPr>
              <a:t>(wyrok NSA w Poznaniu z 23.02.1988 r., SA/Po 1317/87). </a:t>
            </a:r>
          </a:p>
          <a:p>
            <a:endParaRPr lang="pl-PL" sz="2000" dirty="0"/>
          </a:p>
          <a:p>
            <a:r>
              <a:rPr lang="pl-PL" sz="2000" b="0" i="0" dirty="0">
                <a:effectLst/>
              </a:rPr>
              <a:t>Decyzje uznaniowe wymagają również wnikliwego i logicznego uzasadnienia (wyrok NSA                               w Warszawie z 20.06.1984 r., III SA 87/84). </a:t>
            </a:r>
            <a:endParaRPr lang="pl-PL" sz="2000" dirty="0"/>
          </a:p>
          <a:p>
            <a:endParaRPr lang="pl-PL" sz="2000" dirty="0">
              <a:solidFill>
                <a:srgbClr val="333333"/>
              </a:solidFill>
            </a:endParaRPr>
          </a:p>
          <a:p>
            <a:endParaRPr lang="pl-PL" sz="2000" dirty="0">
              <a:solidFill>
                <a:srgbClr val="333333"/>
              </a:solidFill>
            </a:endParaRPr>
          </a:p>
          <a:p>
            <a:endParaRPr lang="pl-PL" sz="2000" dirty="0"/>
          </a:p>
          <a:p>
            <a:endParaRPr lang="pl-PL" sz="2000" dirty="0"/>
          </a:p>
          <a:p>
            <a:endParaRPr lang="pl-PL" sz="2000" dirty="0"/>
          </a:p>
        </p:txBody>
      </p:sp>
    </p:spTree>
    <p:extLst>
      <p:ext uri="{BB962C8B-B14F-4D97-AF65-F5344CB8AC3E}">
        <p14:creationId xmlns:p14="http://schemas.microsoft.com/office/powerpoint/2010/main" val="4225886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430808"/>
            <a:ext cx="11119945" cy="6247864"/>
          </a:xfrm>
          <a:prstGeom prst="rect">
            <a:avLst/>
          </a:prstGeom>
          <a:noFill/>
        </p:spPr>
        <p:txBody>
          <a:bodyPr wrap="square" rtlCol="0">
            <a:spAutoFit/>
          </a:bodyPr>
          <a:lstStyle/>
          <a:p>
            <a:r>
              <a:rPr lang="pl-PL" sz="2000" b="0" i="0" dirty="0">
                <a:effectLst/>
              </a:rPr>
              <a:t>7) </a:t>
            </a:r>
            <a:r>
              <a:rPr lang="pl-PL" sz="2000" b="0" i="0" dirty="0">
                <a:solidFill>
                  <a:srgbClr val="333333"/>
                </a:solidFill>
                <a:effectLst/>
                <a:latin typeface="Open Sans" panose="020B0606030504020204" pitchFamily="34" charset="0"/>
              </a:rPr>
              <a:t>Decyzja powinna zawierać pouczenie, czy i w jakim trybie służy od niej odwołanie, oraz pouczenie o prawie do zrzeczenia się odwołania i jego skutkach.  Pouczenie zawarte w decyzji nie może się ograniczać do stwierdzenia, że od decyzji służy odwołanie, powództwo do sądu powszechnego, sprzeciw od decyzji lub skarga do sądu administracyjnego, lecz powinno także określać tryb wniesienia środka prawnego, tj. termin złożenia środka prawnego i organ właściwy do rozpoznania tego środka, a także organ, za pośrednictwem którego należy wnieść środek prawny, jeżeli przepisy ustanawiają taki szczególny tryb.</a:t>
            </a:r>
          </a:p>
          <a:p>
            <a:endParaRPr lang="pl-PL" sz="2000" dirty="0">
              <a:solidFill>
                <a:srgbClr val="333333"/>
              </a:solidFill>
              <a:latin typeface="Open Sans" panose="020B0606030504020204" pitchFamily="34" charset="0"/>
            </a:endParaRPr>
          </a:p>
          <a:p>
            <a:r>
              <a:rPr lang="pl-PL" sz="2000" dirty="0">
                <a:solidFill>
                  <a:srgbClr val="333333"/>
                </a:solidFill>
                <a:latin typeface="Open Sans" panose="020B0606030504020204" pitchFamily="34" charset="0"/>
              </a:rPr>
              <a:t>8) </a:t>
            </a:r>
            <a:r>
              <a:rPr lang="pl-PL" sz="2000" b="0" i="0" dirty="0">
                <a:solidFill>
                  <a:srgbClr val="333333"/>
                </a:solidFill>
                <a:effectLst/>
                <a:latin typeface="Open Sans" panose="020B0606030504020204" pitchFamily="34" charset="0"/>
              </a:rPr>
              <a:t>Decyzja powinna zawierać podpis z podaniem imienia i nazwiska oraz stanowiska służbowego osoby upoważnionej do wydania decyzji. Ujęcie decyzji administracyjnej jako oświadczenia woli czyni istotnym złożenie podpisu, dopiero po złożeniu podpisu na dokumencie oświadczenie woli zostaje bowiem wyrażone w formie pisemnej. Zgodnie z art. 178 ustawy z dnia 20 lipca 2018 r. Prawo o szkolnictwie wyższym i nauce </a:t>
            </a:r>
            <a:r>
              <a:rPr lang="pl-PL" sz="2000" dirty="0">
                <a:solidFill>
                  <a:srgbClr val="333333"/>
                </a:solidFill>
                <a:latin typeface="Open Sans" panose="020B0606030504020204" pitchFamily="34" charset="0"/>
              </a:rPr>
              <a:t>d</a:t>
            </a:r>
            <a:r>
              <a:rPr lang="pl-PL" sz="2000" b="0" i="0" dirty="0">
                <a:solidFill>
                  <a:srgbClr val="333333"/>
                </a:solidFill>
                <a:effectLst/>
                <a:latin typeface="Open Sans" panose="020B0606030504020204" pitchFamily="34" charset="0"/>
              </a:rPr>
              <a:t>ecyzję w sprawie nadania stopnia doktora albo doktora habilitowanego podpisuje przewodniczący właściwego organu.</a:t>
            </a:r>
            <a:endParaRPr lang="pl-PL" sz="2000" dirty="0"/>
          </a:p>
          <a:p>
            <a:endParaRPr lang="pl-PL" sz="2000" dirty="0">
              <a:solidFill>
                <a:srgbClr val="333333"/>
              </a:solidFill>
            </a:endParaRPr>
          </a:p>
          <a:p>
            <a:endParaRPr lang="pl-PL" sz="2000" dirty="0">
              <a:solidFill>
                <a:srgbClr val="333333"/>
              </a:solidFill>
            </a:endParaRPr>
          </a:p>
          <a:p>
            <a:endParaRPr lang="pl-PL" sz="2000" dirty="0"/>
          </a:p>
          <a:p>
            <a:endParaRPr lang="pl-PL" sz="2000" dirty="0"/>
          </a:p>
          <a:p>
            <a:endParaRPr lang="pl-PL" sz="2000" dirty="0"/>
          </a:p>
        </p:txBody>
      </p:sp>
    </p:spTree>
    <p:extLst>
      <p:ext uri="{BB962C8B-B14F-4D97-AF65-F5344CB8AC3E}">
        <p14:creationId xmlns:p14="http://schemas.microsoft.com/office/powerpoint/2010/main" val="1377403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389296"/>
            <a:ext cx="11119945" cy="6863417"/>
          </a:xfrm>
          <a:prstGeom prst="rect">
            <a:avLst/>
          </a:prstGeom>
          <a:noFill/>
        </p:spPr>
        <p:txBody>
          <a:bodyPr wrap="square" rtlCol="0">
            <a:spAutoFit/>
          </a:bodyPr>
          <a:lstStyle/>
          <a:p>
            <a:pPr marL="342900" indent="-342900">
              <a:buFont typeface="Wingdings" panose="05000000000000000000" pitchFamily="2" charset="2"/>
              <a:buChar char="Ø"/>
            </a:pPr>
            <a:r>
              <a:rPr lang="pl-PL" sz="2400" b="1" dirty="0">
                <a:solidFill>
                  <a:srgbClr val="333333"/>
                </a:solidFill>
              </a:rPr>
              <a:t>Naruszenie art. 77 § 1 k.p.a. poprzez brak wyczerpującego zebrania i rozpatrzenia całego materiału dowodowego. </a:t>
            </a:r>
          </a:p>
          <a:p>
            <a:pPr marL="342900" indent="-342900">
              <a:buFont typeface="Wingdings" panose="05000000000000000000" pitchFamily="2" charset="2"/>
              <a:buChar char="Ø"/>
            </a:pPr>
            <a:endParaRPr lang="pl-PL" sz="2400" dirty="0">
              <a:solidFill>
                <a:srgbClr val="333333"/>
              </a:solidFill>
            </a:endParaRPr>
          </a:p>
          <a:p>
            <a:r>
              <a:rPr lang="pl-PL" sz="2400" dirty="0">
                <a:solidFill>
                  <a:srgbClr val="333333"/>
                </a:solidFill>
              </a:rPr>
              <a:t>Przedmiotowe naruszenie występuje w sytuacji braku dokonania weryfikacji i oceny całokształtu złożonego wniosku o przeprowadzenie postępowania o awans naukowy, albo też w sytuacji uzyskania recenzji lub opinii danego gremium, które są obarczone określonymi brakami i nie mogą stanowić dowodu w sprawie. </a:t>
            </a:r>
          </a:p>
          <a:p>
            <a:endParaRPr lang="pl-PL" sz="2400" dirty="0">
              <a:solidFill>
                <a:srgbClr val="333333"/>
              </a:solidFill>
            </a:endParaRPr>
          </a:p>
          <a:p>
            <a:pPr marL="342900" indent="-342900">
              <a:buFont typeface="Wingdings" panose="05000000000000000000" pitchFamily="2" charset="2"/>
              <a:buChar char="Ø"/>
            </a:pPr>
            <a:r>
              <a:rPr lang="pl-PL" sz="2400" b="1" dirty="0">
                <a:solidFill>
                  <a:srgbClr val="333333"/>
                </a:solidFill>
              </a:rPr>
              <a:t>Naruszenie art. 80 k.p.a. dotyczącego swobodnej oceny materiału dowodowego.</a:t>
            </a:r>
          </a:p>
          <a:p>
            <a:pPr marL="342900" indent="-342900">
              <a:buFont typeface="Wingdings" panose="05000000000000000000" pitchFamily="2" charset="2"/>
              <a:buChar char="Ø"/>
            </a:pPr>
            <a:endParaRPr lang="pl-PL" sz="2400" dirty="0">
              <a:solidFill>
                <a:srgbClr val="333333"/>
              </a:solidFill>
            </a:endParaRPr>
          </a:p>
          <a:p>
            <a:r>
              <a:rPr lang="pl-PL" sz="2400" dirty="0">
                <a:solidFill>
                  <a:srgbClr val="333333"/>
                </a:solidFill>
              </a:rPr>
              <a:t>Do naruszenia tego dochodzi najczęściej w sytuacjach uzyskania rozbieżnych recenzji </a:t>
            </a:r>
            <a:br>
              <a:rPr lang="pl-PL" sz="2400" dirty="0">
                <a:solidFill>
                  <a:srgbClr val="333333"/>
                </a:solidFill>
              </a:rPr>
            </a:br>
            <a:r>
              <a:rPr lang="pl-PL" sz="2400" dirty="0">
                <a:solidFill>
                  <a:srgbClr val="333333"/>
                </a:solidFill>
              </a:rPr>
              <a:t>i oparciu się wyłącznie na tych, które zawierają konkluzje negatywne, przy jednoczesnym braku wykazania powodów uznania za niewiarygodne pozostałych będących pozytywnymi. </a:t>
            </a:r>
          </a:p>
          <a:p>
            <a:endParaRPr lang="pl-PL" sz="2400" dirty="0">
              <a:solidFill>
                <a:srgbClr val="333333"/>
              </a:solidFill>
            </a:endParaRPr>
          </a:p>
          <a:p>
            <a:endParaRPr lang="pl-PL" sz="2000" dirty="0">
              <a:solidFill>
                <a:srgbClr val="333333"/>
              </a:solidFill>
            </a:endParaRPr>
          </a:p>
          <a:p>
            <a:endParaRPr lang="pl-PL" sz="2000" dirty="0"/>
          </a:p>
          <a:p>
            <a:endParaRPr lang="pl-PL" sz="2000" dirty="0"/>
          </a:p>
          <a:p>
            <a:endParaRPr lang="pl-PL" sz="2000" dirty="0"/>
          </a:p>
        </p:txBody>
      </p:sp>
    </p:spTree>
    <p:extLst>
      <p:ext uri="{BB962C8B-B14F-4D97-AF65-F5344CB8AC3E}">
        <p14:creationId xmlns:p14="http://schemas.microsoft.com/office/powerpoint/2010/main" val="3002516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389296"/>
            <a:ext cx="11119945" cy="4893647"/>
          </a:xfrm>
          <a:prstGeom prst="rect">
            <a:avLst/>
          </a:prstGeom>
          <a:noFill/>
        </p:spPr>
        <p:txBody>
          <a:bodyPr wrap="square" rtlCol="0">
            <a:spAutoFit/>
          </a:bodyPr>
          <a:lstStyle/>
          <a:p>
            <a:pPr marL="342900" indent="-342900">
              <a:buFont typeface="Wingdings" panose="05000000000000000000" pitchFamily="2" charset="2"/>
              <a:buChar char="Ø"/>
            </a:pPr>
            <a:r>
              <a:rPr lang="pl-PL" sz="2400" b="1" dirty="0">
                <a:solidFill>
                  <a:srgbClr val="333333"/>
                </a:solidFill>
              </a:rPr>
              <a:t>Naruszenie art. 80 k.p.a. dotyczącego swobodnej oceny materiału dowodowego.</a:t>
            </a:r>
          </a:p>
          <a:p>
            <a:pPr marL="342900" indent="-342900">
              <a:buFont typeface="Wingdings" panose="05000000000000000000" pitchFamily="2" charset="2"/>
              <a:buChar char="Ø"/>
            </a:pPr>
            <a:endParaRPr lang="pl-PL" sz="2400" dirty="0">
              <a:solidFill>
                <a:srgbClr val="333333"/>
              </a:solidFill>
            </a:endParaRPr>
          </a:p>
          <a:p>
            <a:r>
              <a:rPr lang="pl-PL" sz="2400" dirty="0">
                <a:solidFill>
                  <a:srgbClr val="333333"/>
                </a:solidFill>
              </a:rPr>
              <a:t>Przepis ten może zostać także naruszony poprzez brak przeprowadzenia odpowiedniej </a:t>
            </a:r>
            <a:br>
              <a:rPr lang="pl-PL" sz="2400" dirty="0">
                <a:solidFill>
                  <a:srgbClr val="333333"/>
                </a:solidFill>
              </a:rPr>
            </a:br>
            <a:r>
              <a:rPr lang="pl-PL" sz="2400" dirty="0">
                <a:solidFill>
                  <a:srgbClr val="333333"/>
                </a:solidFill>
              </a:rPr>
              <a:t>i wyczerpującej dyskusji poprzedzającej głosowanie nad określoną decyzją administracyjną, co w konsekwencji może prowadzić do braku ujawnienia motywów, którymi kierował się organ I instancji podejmując określone rozstrzygnięcie.</a:t>
            </a:r>
          </a:p>
          <a:p>
            <a:endParaRPr lang="pl-PL" sz="2400" dirty="0"/>
          </a:p>
          <a:p>
            <a:pPr marL="342900" indent="-342900">
              <a:buFont typeface="Wingdings" panose="05000000000000000000" pitchFamily="2" charset="2"/>
              <a:buChar char="Ø"/>
            </a:pPr>
            <a:r>
              <a:rPr lang="pl-PL" sz="2400" b="1" dirty="0"/>
              <a:t>Naruszenie art. 7 k.p.a. dotyczącego zasady prawdy obiektywnej.</a:t>
            </a:r>
          </a:p>
          <a:p>
            <a:endParaRPr lang="pl-PL" sz="2400" dirty="0"/>
          </a:p>
          <a:p>
            <a:r>
              <a:rPr lang="pl-PL" sz="2400" dirty="0"/>
              <a:t>Do naruszenia tej normy w sposób mający wpływ na rozstrzygnięcie danej sprawy dochodzi najczęściej poprzez powołanie się przez organ I instancji na kryteria oceny, które nie </a:t>
            </a:r>
            <a:r>
              <a:rPr lang="pl-PL" sz="2400" dirty="0" smtClean="0"/>
              <a:t>wynikają </a:t>
            </a:r>
            <a:r>
              <a:rPr lang="pl-PL" sz="2400" dirty="0"/>
              <a:t>z przepisów k.p.a. Nierzadko są to kryteria zaczerpnięte z uprzednio obowiązującej ustawy.</a:t>
            </a:r>
          </a:p>
        </p:txBody>
      </p:sp>
    </p:spTree>
    <p:extLst>
      <p:ext uri="{BB962C8B-B14F-4D97-AF65-F5344CB8AC3E}">
        <p14:creationId xmlns:p14="http://schemas.microsoft.com/office/powerpoint/2010/main" val="3272592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389296"/>
            <a:ext cx="11119945" cy="6247864"/>
          </a:xfrm>
          <a:prstGeom prst="rect">
            <a:avLst/>
          </a:prstGeom>
          <a:noFill/>
        </p:spPr>
        <p:txBody>
          <a:bodyPr wrap="square" rtlCol="0">
            <a:spAutoFit/>
          </a:bodyPr>
          <a:lstStyle/>
          <a:p>
            <a:r>
              <a:rPr lang="pl-PL" sz="2000" u="sng" dirty="0">
                <a:solidFill>
                  <a:srgbClr val="333333"/>
                </a:solidFill>
              </a:rPr>
              <a:t>Podejmowanie decyzji przez organy kolegialne:</a:t>
            </a:r>
          </a:p>
          <a:p>
            <a:endParaRPr lang="pl-PL" sz="2000" dirty="0">
              <a:solidFill>
                <a:srgbClr val="333333"/>
              </a:solidFill>
            </a:endParaRPr>
          </a:p>
          <a:p>
            <a:r>
              <a:rPr lang="pl-PL" sz="2000" b="0" i="0" dirty="0">
                <a:effectLst/>
              </a:rPr>
              <a:t>Kodeks postępowania administracyjnego dotyczy także postępowania toczącego się przed organami kolegialnymi. Wskazują na to wprost przepisy </a:t>
            </a:r>
            <a:r>
              <a:rPr lang="pl-PL" sz="2000" b="0" i="0" u="none" strike="noStrike" dirty="0">
                <a:effectLst/>
              </a:rPr>
              <a:t>art. 27</a:t>
            </a:r>
            <a:r>
              <a:rPr lang="pl-PL" sz="2000" b="0" i="0" dirty="0">
                <a:effectLst/>
              </a:rPr>
              <a:t>, </a:t>
            </a:r>
            <a:r>
              <a:rPr lang="pl-PL" sz="2000" b="0" i="0" u="none" strike="noStrike" dirty="0">
                <a:effectLst/>
              </a:rPr>
              <a:t>87</a:t>
            </a:r>
            <a:r>
              <a:rPr lang="pl-PL" sz="2000" b="0" i="0" dirty="0">
                <a:effectLst/>
              </a:rPr>
              <a:t>, </a:t>
            </a:r>
            <a:r>
              <a:rPr lang="pl-PL" sz="2000" b="0" i="0" u="none" strike="noStrike" dirty="0">
                <a:effectLst/>
              </a:rPr>
              <a:t>93</a:t>
            </a:r>
            <a:r>
              <a:rPr lang="pl-PL" sz="2000" b="0" i="0" dirty="0">
                <a:effectLst/>
              </a:rPr>
              <a:t> i </a:t>
            </a:r>
            <a:r>
              <a:rPr lang="pl-PL" sz="2000" b="0" i="0" u="none" strike="noStrike" dirty="0">
                <a:effectLst/>
              </a:rPr>
              <a:t>176 § 1</a:t>
            </a:r>
            <a:r>
              <a:rPr lang="pl-PL" sz="2000" b="0" i="0" dirty="0">
                <a:effectLst/>
              </a:rPr>
              <a:t> tego kodeksu. Poza tymi przepisami w kodeksie postępowania administracyjnego nie ma przepisów szczególnych, które odnosiłyby się wyłącznie do organów kolegialnych i określały warunki odmienne niż dla organów jednoosobowych. Poza przepisami kodeksu postępowania administracyjnego tryb wydawania decyzji administracyjnych przez organ kolegialny określają przepisy szczególne, regulujące organizację i działanie organu kolegialnego, </a:t>
            </a:r>
            <a:br>
              <a:rPr lang="pl-PL" sz="2000" b="0" i="0" dirty="0">
                <a:effectLst/>
              </a:rPr>
            </a:br>
            <a:r>
              <a:rPr lang="pl-PL" sz="2000" b="0" i="0" dirty="0">
                <a:effectLst/>
              </a:rPr>
              <a:t>w tym zwłaszcza przesłanki ważności uchwał podejmowanych na posiedzeniach plenarnych. Przesłanki te mają zatem znaczenie również dla ważności decyzji administracyjnych organów kolegialnych, wydawanych w formie uchwał. To, czy przesłanki te zostały spełnione, wynikać powinno z protokołu posiedzenia sporządzonego zgodnie z przepisami o trybie działania organu kolegialnego. </a:t>
            </a:r>
          </a:p>
          <a:p>
            <a:endParaRPr lang="pl-PL" sz="2000" dirty="0"/>
          </a:p>
          <a:p>
            <a:r>
              <a:rPr lang="pl-PL" sz="2000" b="0" i="0" dirty="0">
                <a:effectLst/>
              </a:rPr>
              <a:t>Z drugiej jednak strony powstaje niewątpliwa trudność w sporządzeniu uzasadnienia decyzji zgodnego </a:t>
            </a:r>
            <a:br>
              <a:rPr lang="pl-PL" sz="2000" b="0" i="0" dirty="0">
                <a:effectLst/>
              </a:rPr>
            </a:br>
            <a:r>
              <a:rPr lang="pl-PL" sz="2000" b="0" i="0" dirty="0">
                <a:effectLst/>
              </a:rPr>
              <a:t>z wymaganiami przepisu </a:t>
            </a:r>
            <a:r>
              <a:rPr lang="pl-PL" sz="2000" b="0" i="0" u="none" strike="noStrike" dirty="0">
                <a:effectLst/>
              </a:rPr>
              <a:t>art. 107 § 3 k.p.a.</a:t>
            </a:r>
            <a:r>
              <a:rPr lang="pl-PL" sz="2000" b="0" i="0" dirty="0">
                <a:effectLst/>
              </a:rPr>
              <a:t>, jeżeli decyzja organu kolegialnego została podjęta w głosowaniu tajnym; wówczas bowiem nie są znane motywy, którymi kierowała się większość głosujących.</a:t>
            </a:r>
            <a:endParaRPr lang="pl-PL" sz="2000" dirty="0"/>
          </a:p>
          <a:p>
            <a:endParaRPr lang="pl-PL" sz="2000" dirty="0">
              <a:solidFill>
                <a:srgbClr val="333333"/>
              </a:solidFill>
            </a:endParaRPr>
          </a:p>
          <a:p>
            <a:endParaRPr lang="pl-PL" sz="2000" dirty="0"/>
          </a:p>
          <a:p>
            <a:endParaRPr lang="pl-PL" sz="2000" dirty="0"/>
          </a:p>
          <a:p>
            <a:endParaRPr lang="pl-PL" sz="2000" dirty="0"/>
          </a:p>
        </p:txBody>
      </p:sp>
    </p:spTree>
    <p:extLst>
      <p:ext uri="{BB962C8B-B14F-4D97-AF65-F5344CB8AC3E}">
        <p14:creationId xmlns:p14="http://schemas.microsoft.com/office/powerpoint/2010/main" val="2481076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1317405" y="98011"/>
            <a:ext cx="9557296" cy="1077218"/>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Najczęstsze podstawy uchylania</a:t>
            </a:r>
          </a:p>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decyzji podmiotów doktoryzujących oraz habilitujących</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536026" y="128226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6" name="pole tekstowe 5">
            <a:extLst>
              <a:ext uri="{FF2B5EF4-FFF2-40B4-BE49-F238E27FC236}">
                <a16:creationId xmlns:a16="http://schemas.microsoft.com/office/drawing/2014/main" xmlns="" id="{01717400-4219-4BD5-81F3-42BAD17D28BB}"/>
              </a:ext>
            </a:extLst>
          </p:cNvPr>
          <p:cNvSpPr txBox="1"/>
          <p:nvPr/>
        </p:nvSpPr>
        <p:spPr>
          <a:xfrm>
            <a:off x="536026" y="1389296"/>
            <a:ext cx="11119945" cy="5940088"/>
          </a:xfrm>
          <a:prstGeom prst="rect">
            <a:avLst/>
          </a:prstGeom>
          <a:noFill/>
        </p:spPr>
        <p:txBody>
          <a:bodyPr wrap="square" rtlCol="0">
            <a:spAutoFit/>
          </a:bodyPr>
          <a:lstStyle/>
          <a:p>
            <a:r>
              <a:rPr lang="pl-PL" sz="2000" dirty="0"/>
              <a:t>Tym samym szczególnie istotnym staje się ujawnienie oceny spełnienia warunków awansu naukowego przez daną osobę ubiegającą się o jego uzyskanie przez poszczególnych członków organu podmiotu orzekającego przed przystąpieniem do głosowania. </a:t>
            </a:r>
          </a:p>
          <a:p>
            <a:endParaRPr lang="pl-PL" sz="2000" dirty="0"/>
          </a:p>
          <a:p>
            <a:r>
              <a:rPr lang="pl-PL" sz="2000" dirty="0"/>
              <a:t>Wyrażenie w trakcie posiedzenia właściwego organu tej oceny daje możliwość ustalenia motywów, jakimi kierował się organ, podejmując określone rozstrzygnięcie, gdy znany będzie już wynik głosowania. </a:t>
            </a:r>
          </a:p>
          <a:p>
            <a:endParaRPr lang="pl-PL" sz="2000" dirty="0"/>
          </a:p>
          <a:p>
            <a:r>
              <a:rPr lang="pl-PL" sz="2000" dirty="0"/>
              <a:t>Istotną rolę należy zatem przypisać przewodniczącym organów przeprowadzających postępowania </a:t>
            </a:r>
            <a:br>
              <a:rPr lang="pl-PL" sz="2000" dirty="0"/>
            </a:br>
            <a:r>
              <a:rPr lang="pl-PL" sz="2000" dirty="0"/>
              <a:t>o awans naukowy. Na osobach tych bowiem spoczywa obowiązek odpowiedniego prowadzenia posiedzenia, w tym dyskusji, a także stwierdzenie, że wyrażone oceny umożliwiają przystąpienie                   do głosowania. Dyskusja powinna być prowadzona przy tym z uwzględnieniem kwestii dotyczących właściwego ustalenia faktycznego sprawy, a zatem rzeczywistych osiągnięć przedłożonych do oceny </a:t>
            </a:r>
            <a:br>
              <a:rPr lang="pl-PL" sz="2000" dirty="0"/>
            </a:br>
            <a:r>
              <a:rPr lang="pl-PL" sz="2000" dirty="0"/>
              <a:t>w danym postępowaniu, oraz prawnego – przez co należy rozumieć ustalenie i dokonanie prawidłowej wykładni przede wszystkim przepisów warunkujących dany awans naukowy </a:t>
            </a:r>
            <a:br>
              <a:rPr lang="pl-PL" sz="2000" dirty="0"/>
            </a:br>
            <a:r>
              <a:rPr lang="pl-PL" sz="2000" dirty="0"/>
              <a:t>z uwzględnieniem konkretnej i indywidualnej sprawy. </a:t>
            </a:r>
          </a:p>
          <a:p>
            <a:endParaRPr lang="pl-PL" sz="2000" dirty="0">
              <a:solidFill>
                <a:srgbClr val="333333"/>
              </a:solidFill>
            </a:endParaRPr>
          </a:p>
          <a:p>
            <a:endParaRPr lang="pl-PL" sz="2000" dirty="0"/>
          </a:p>
          <a:p>
            <a:endParaRPr lang="pl-PL" sz="2000" dirty="0"/>
          </a:p>
          <a:p>
            <a:endParaRPr lang="pl-PL" sz="2000" dirty="0"/>
          </a:p>
        </p:txBody>
      </p:sp>
    </p:spTree>
    <p:extLst>
      <p:ext uri="{BB962C8B-B14F-4D97-AF65-F5344CB8AC3E}">
        <p14:creationId xmlns:p14="http://schemas.microsoft.com/office/powerpoint/2010/main" val="1189477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DBE4DEC3-5747-E11F-E764-80A7F018F924}"/>
              </a:ext>
            </a:extLst>
          </p:cNvPr>
          <p:cNvSpPr/>
          <p:nvPr/>
        </p:nvSpPr>
        <p:spPr>
          <a:xfrm>
            <a:off x="4444653" y="2351782"/>
            <a:ext cx="3302700" cy="584775"/>
          </a:xfrm>
          <a:prstGeom prst="rect">
            <a:avLst/>
          </a:prstGeom>
          <a:noFill/>
        </p:spPr>
        <p:txBody>
          <a:bodyPr wrap="none" lIns="91440" tIns="45720" rIns="91440" bIns="45720">
            <a:spAutoFit/>
          </a:bodyPr>
          <a:lstStyle/>
          <a:p>
            <a:pPr algn="ctr"/>
            <a:r>
              <a:rPr lang="pl-PL"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Dziękuję za uwagę</a:t>
            </a:r>
          </a:p>
        </p:txBody>
      </p:sp>
      <p:cxnSp>
        <p:nvCxnSpPr>
          <p:cNvPr id="4" name="Łącznik prosty 3">
            <a:extLst>
              <a:ext uri="{FF2B5EF4-FFF2-40B4-BE49-F238E27FC236}">
                <a16:creationId xmlns:a16="http://schemas.microsoft.com/office/drawing/2014/main" xmlns="" id="{AA40DD7C-DF98-2B25-5160-F4D621441471}"/>
              </a:ext>
            </a:extLst>
          </p:cNvPr>
          <p:cNvCxnSpPr>
            <a:cxnSpLocks/>
          </p:cNvCxnSpPr>
          <p:nvPr/>
        </p:nvCxnSpPr>
        <p:spPr>
          <a:xfrm>
            <a:off x="414107" y="3354902"/>
            <a:ext cx="1111994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3" name="Prostokąt 2">
            <a:extLst>
              <a:ext uri="{FF2B5EF4-FFF2-40B4-BE49-F238E27FC236}">
                <a16:creationId xmlns:a16="http://schemas.microsoft.com/office/drawing/2014/main" xmlns="" id="{CD5B504D-EBF1-BA77-85C4-F453BF034A17}"/>
              </a:ext>
            </a:extLst>
          </p:cNvPr>
          <p:cNvSpPr/>
          <p:nvPr/>
        </p:nvSpPr>
        <p:spPr>
          <a:xfrm>
            <a:off x="803621" y="4222620"/>
            <a:ext cx="10584757" cy="523220"/>
          </a:xfrm>
          <a:prstGeom prst="rect">
            <a:avLst/>
          </a:prstGeom>
          <a:noFill/>
        </p:spPr>
        <p:txBody>
          <a:bodyPr wrap="none" lIns="91440" tIns="45720" rIns="91440" bIns="45720">
            <a:spAutoFit/>
          </a:bodyPr>
          <a:lstStyle/>
          <a:p>
            <a:pPr algn="ctr"/>
            <a:r>
              <a:rPr lang="pl-PL"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prof. dr hab. Bronisław Sitek – Sekretarz Rady Doskonałości Naukowej</a:t>
            </a:r>
            <a:endParaRPr lang="pl-PL"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15130684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1379</Words>
  <Application>Microsoft Office PowerPoint</Application>
  <PresentationFormat>Panoramiczny</PresentationFormat>
  <Paragraphs>233</Paragraphs>
  <Slides>24</Slides>
  <Notes>19</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24</vt:i4>
      </vt:variant>
    </vt:vector>
  </HeadingPairs>
  <TitlesOfParts>
    <vt:vector size="30" baseType="lpstr">
      <vt:lpstr>Arial</vt:lpstr>
      <vt:lpstr>Calibri</vt:lpstr>
      <vt:lpstr>Calibri Light</vt:lpstr>
      <vt:lpstr>Open Sans</vt:lpstr>
      <vt:lpstr>Wingdings</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Artur Woźniak</dc:creator>
  <cp:lastModifiedBy>Jerzy Deneka</cp:lastModifiedBy>
  <cp:revision>53</cp:revision>
  <dcterms:created xsi:type="dcterms:W3CDTF">2023-04-17T18:53:27Z</dcterms:created>
  <dcterms:modified xsi:type="dcterms:W3CDTF">2023-04-28T07:40:11Z</dcterms:modified>
</cp:coreProperties>
</file>