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8288000" cy="10287000"/>
  <p:notesSz cx="6858000" cy="9144000"/>
  <p:embeddedFontLst>
    <p:embeddedFont>
      <p:font typeface="Antonio Bold" panose="020B0604020202020204" charset="-18"/>
      <p:regular r:id="rId17"/>
    </p:embeddedFont>
    <p:embeddedFont>
      <p:font typeface="Arimo" panose="020B0604020202020204" charset="0"/>
      <p:regular r:id="rId18"/>
    </p:embeddedFont>
    <p:embeddedFont>
      <p:font typeface="Arimo Bold" panose="020B0604020202020204" charset="0"/>
      <p:regular r:id="rId19"/>
    </p:embeddedFont>
    <p:embeddedFont>
      <p:font typeface="Open Sauce" panose="020B0604020202020204" charset="-18"/>
      <p:regular r:id="rId20"/>
    </p:embeddedFont>
    <p:embeddedFont>
      <p:font typeface="Open Sauce Bold" panose="020B0604020202020204" charset="-18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534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Sepsa" TargetMode="External"/><Relationship Id="rId3" Type="http://schemas.openxmlformats.org/officeDocument/2006/relationships/image" Target="../media/image13.svg"/><Relationship Id="rId7" Type="http://schemas.openxmlformats.org/officeDocument/2006/relationships/hyperlink" Target="https://pl.wikipedia.org/wiki/Zesp%C3%B3%C5%82_ostrej_niewydolno%C5%9Bci_oddechowej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l.wikipedia.org/wiki/Zapalenie_p%C5%82uc" TargetMode="External"/><Relationship Id="rId5" Type="http://schemas.openxmlformats.org/officeDocument/2006/relationships/hyperlink" Target="https://pl.wikipedia.org/wiki/Biegunka" TargetMode="External"/><Relationship Id="rId4" Type="http://schemas.openxmlformats.org/officeDocument/2006/relationships/image" Target="../media/image14.jpeg"/><Relationship Id="rId9" Type="http://schemas.openxmlformats.org/officeDocument/2006/relationships/hyperlink" Target="https://pl.wikipedia.org/wiki/Wstrz%C4%85s_septyczny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88304" y="-1513365"/>
            <a:ext cx="13313729" cy="1331372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B281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" name="Group 4"/>
          <p:cNvGrpSpPr/>
          <p:nvPr/>
        </p:nvGrpSpPr>
        <p:grpSpPr>
          <a:xfrm rot="-3270436">
            <a:off x="9315878" y="102642"/>
            <a:ext cx="12098771" cy="6654453"/>
            <a:chOff x="0" y="0"/>
            <a:chExt cx="4060919" cy="2233549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1207104" y="2944648"/>
            <a:ext cx="5246391" cy="5246370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906" r="-2490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45815" y="492778"/>
            <a:ext cx="2451870" cy="245187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223" b="-223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93200" y="3030373"/>
            <a:ext cx="10419964" cy="3765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76"/>
              </a:lnSpc>
            </a:pPr>
            <a:r>
              <a:rPr lang="en-US" sz="8978" b="1" spc="-404" dirty="0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KALENDARZ SZCZEPIEŃ OCHRONNYCH </a:t>
            </a:r>
          </a:p>
          <a:p>
            <a:pPr algn="ctr">
              <a:lnSpc>
                <a:spcPts val="9876"/>
              </a:lnSpc>
            </a:pPr>
            <a:r>
              <a:rPr lang="en-US" sz="8978" b="1" spc="-404" dirty="0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OSÓB DOROSŁYCH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8407453"/>
            <a:ext cx="9495678" cy="1217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6"/>
              </a:lnSpc>
            </a:pPr>
            <a:r>
              <a:rPr lang="en-US" sz="2005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Joanna Przeszłowska-Zapała</a:t>
            </a:r>
          </a:p>
          <a:p>
            <a:pPr algn="ctr">
              <a:lnSpc>
                <a:spcPts val="2406"/>
              </a:lnSpc>
            </a:pPr>
            <a:r>
              <a:rPr lang="en-US" sz="2005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Oddział Epidemiologii </a:t>
            </a:r>
          </a:p>
          <a:p>
            <a:pPr algn="ctr">
              <a:lnSpc>
                <a:spcPts val="2406"/>
              </a:lnSpc>
            </a:pPr>
            <a:r>
              <a:rPr lang="en-US" sz="2005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Wojewódzkiej Stacji </a:t>
            </a:r>
          </a:p>
          <a:p>
            <a:pPr algn="ctr">
              <a:lnSpc>
                <a:spcPts val="2406"/>
              </a:lnSpc>
            </a:pPr>
            <a:r>
              <a:rPr lang="en-US" sz="2005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Sanitarno-Epidemiologicznej w Rzeszowie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97630" y="313486"/>
            <a:ext cx="11968940" cy="9660028"/>
          </a:xfrm>
          <a:custGeom>
            <a:avLst/>
            <a:gdLst/>
            <a:ahLst/>
            <a:cxnLst/>
            <a:rect l="l" t="t" r="r" b="b"/>
            <a:pathLst>
              <a:path w="11968940" h="9660028">
                <a:moveTo>
                  <a:pt x="0" y="0"/>
                </a:moveTo>
                <a:lnTo>
                  <a:pt x="11968940" y="0"/>
                </a:lnTo>
                <a:lnTo>
                  <a:pt x="11968940" y="9660028"/>
                </a:lnTo>
                <a:lnTo>
                  <a:pt x="0" y="96600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0" b="-320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413" y="1593012"/>
            <a:ext cx="19577075" cy="9788537"/>
          </a:xfrm>
          <a:custGeom>
            <a:avLst/>
            <a:gdLst/>
            <a:ahLst/>
            <a:cxnLst/>
            <a:rect l="l" t="t" r="r" b="b"/>
            <a:pathLst>
              <a:path w="19577075" h="9788537">
                <a:moveTo>
                  <a:pt x="0" y="0"/>
                </a:moveTo>
                <a:lnTo>
                  <a:pt x="19577075" y="0"/>
                </a:lnTo>
                <a:lnTo>
                  <a:pt x="19577075" y="9788537"/>
                </a:lnTo>
                <a:lnTo>
                  <a:pt x="0" y="97885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aphicFrame>
        <p:nvGraphicFramePr>
          <p:cNvPr id="3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847956"/>
              </p:ext>
            </p:extLst>
          </p:nvPr>
        </p:nvGraphicFramePr>
        <p:xfrm>
          <a:off x="6537732" y="376723"/>
          <a:ext cx="11386113" cy="9584800"/>
        </p:xfrm>
        <a:graphic>
          <a:graphicData uri="http://schemas.openxmlformats.org/drawingml/2006/table">
            <a:tbl>
              <a:tblPr/>
              <a:tblGrid>
                <a:gridCol w="6066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9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2866">
                <a:tc>
                  <a:txBody>
                    <a:bodyPr/>
                    <a:lstStyle/>
                    <a:p>
                      <a:pPr algn="ctr">
                        <a:lnSpc>
                          <a:spcPts val="9239"/>
                        </a:lnSpc>
                        <a:defRPr/>
                      </a:pPr>
                      <a:r>
                        <a:rPr lang="en-US" sz="6599" b="1" dirty="0">
                          <a:solidFill>
                            <a:srgbClr val="48B281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GRYPA</a:t>
                      </a:r>
                      <a:endParaRPr lang="en-US" sz="1100" dirty="0"/>
                    </a:p>
                    <a:p>
                      <a:pPr algn="ctr">
                        <a:lnSpc>
                          <a:spcPts val="4479"/>
                        </a:lnSpc>
                      </a:pPr>
                      <a:r>
                        <a:rPr lang="en-US" sz="3199" b="1" dirty="0">
                          <a:solidFill>
                            <a:srgbClr val="48B281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wysocezakaźna choroba wirusowa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1 dawka szczepienia ochronnego co roku w czasie sezonu infekcyjnego (od października do kwietnia)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6031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typowe objawy: wysoka gorączka z dreszczami, bóle mięśni, kości i stawów, bóle głowy, poczucie osłabienia, katar, męczący kaszel i ból gardła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Bezpłatne szczepionki: </a:t>
                      </a:r>
                      <a:endParaRPr lang="en-US" sz="1100" dirty="0"/>
                    </a:p>
                    <a:p>
                      <a:pPr marL="431796" lvl="1" indent="-215898" algn="ctr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dzieci</a:t>
                      </a:r>
                    </a:p>
                    <a:p>
                      <a:pPr marL="431796" lvl="1" indent="-215898" algn="ctr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kobiety w ciąży</a:t>
                      </a:r>
                    </a:p>
                    <a:p>
                      <a:pPr marL="431796" lvl="1" indent="-215898" algn="ctr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osoby powyżej 65 roku życia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5903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Powikłania grypy: zapalenie płuc, zapalenie mięśnia sercowego, zapalenie mózgu, stan zapalny mięśni, niewydolność wielonarządowa</a:t>
                      </a:r>
                      <a:endParaRPr lang="en-US" sz="1100" dirty="0"/>
                    </a:p>
                    <a:p>
                      <a:pPr algn="ctr">
                        <a:lnSpc>
                          <a:spcPts val="2799"/>
                        </a:lnSpc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85% zgonów z powodu grypy dotyczy osób dorosłych,</a:t>
                      </a:r>
                    </a:p>
                    <a:p>
                      <a:pPr algn="ctr">
                        <a:lnSpc>
                          <a:spcPts val="2799"/>
                        </a:lnSpc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70% hospitalizacji z powodu grypy dotyczy osób w wieku 65 lat i starszych.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Wysokodawkowa szczepionka przeciwko grypie:</a:t>
                      </a:r>
                      <a:endParaRPr lang="en-US" sz="1100" dirty="0"/>
                    </a:p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25 % mniej przypadków zachorowania na grypę, redukcja ciężkiego przebiegu grypy, przede wszystkim zapalenia płuc o 64%</a:t>
                      </a:r>
                    </a:p>
                    <a:p>
                      <a:pPr algn="ctr">
                        <a:lnSpc>
                          <a:spcPts val="2800"/>
                        </a:lnSpc>
                      </a:pPr>
                      <a:endParaRPr lang="en-US" sz="2000" dirty="0">
                        <a:solidFill>
                          <a:srgbClr val="000000"/>
                        </a:solidFill>
                        <a:latin typeface="Open Sauce"/>
                        <a:ea typeface="Open Sauce"/>
                        <a:cs typeface="Open Sauce"/>
                        <a:sym typeface="Open Sauce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-3742059" y="-164972"/>
            <a:ext cx="10279796" cy="10616944"/>
            <a:chOff x="0" y="0"/>
            <a:chExt cx="786989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86989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7772401" cy="10287000"/>
          </a:xfrm>
          <a:prstGeom prst="rect">
            <a:avLst/>
          </a:prstGeom>
          <a:solidFill>
            <a:srgbClr val="48B281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 rot="-3270436">
            <a:off x="-3819097" y="5388148"/>
            <a:ext cx="12098771" cy="6654453"/>
            <a:chOff x="0" y="0"/>
            <a:chExt cx="4060919" cy="2233549"/>
          </a:xfrm>
        </p:grpSpPr>
        <p:sp>
          <p:nvSpPr>
            <p:cNvPr id="4" name="Freeform 4"/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solidFill>
              <a:srgbClr val="68D6A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solidFill>
              <a:srgbClr val="68D6A3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28700" y="3678026"/>
            <a:ext cx="5541666" cy="5541644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74471" y="1391179"/>
            <a:ext cx="408145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839"/>
              </a:lnSpc>
            </a:pPr>
            <a:r>
              <a:rPr lang="en-US" sz="8199" b="1" spc="-163" dirty="0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 Krztusiec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75451" y="2463150"/>
            <a:ext cx="8183849" cy="723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Objawy: przewlekły (ponad 3 tygodnie) uporczywy kaszel, zapalenie płuc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075451" y="1181312"/>
            <a:ext cx="8183849" cy="83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6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CIĘŻKA, WYSOCE ZAKAŹNA CHOROBA UKŁADU ODDECHOWEGO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075451" y="4482835"/>
            <a:ext cx="8183849" cy="351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rozedma płuc, złamania żeber, wymioty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75451" y="3710290"/>
            <a:ext cx="8183849" cy="405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6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POWIKŁANIA: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075451" y="7381981"/>
            <a:ext cx="8183849" cy="189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Odporność nabyta poprzez szczepienia zreal</a:t>
            </a:r>
            <a:r>
              <a:rPr lang="pl-PL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zowane w przeszłoś</a:t>
            </a:r>
            <a:r>
              <a:rPr lang="pl-PL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</a:t>
            </a:r>
            <a:r>
              <a:rPr lang="en-US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 zm</a:t>
            </a:r>
            <a:r>
              <a:rPr lang="pl-PL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</a:t>
            </a:r>
            <a:r>
              <a:rPr lang="en-US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iejsza się z upływem czasu po podaniu ostatniej dawki szczepionki,</a:t>
            </a:r>
            <a:r>
              <a:rPr lang="pl-PL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dlatego wskazane są dawki przypominające.</a:t>
            </a:r>
          </a:p>
          <a:p>
            <a:pPr algn="l">
              <a:lnSpc>
                <a:spcPts val="2990"/>
              </a:lnSpc>
            </a:pPr>
            <a:endParaRPr lang="en-US" sz="23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075451" y="6561826"/>
            <a:ext cx="8183849" cy="405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6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SZCZEPIENIE OCHRONNE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75451" y="5215625"/>
            <a:ext cx="8183849" cy="824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W ostatnich latach obserwowany jest wzrost zachorowań na krztusiec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3607" y="-9714389"/>
            <a:ext cx="13313729" cy="1331372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B281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" name="AutoShape 4"/>
          <p:cNvSpPr/>
          <p:nvPr/>
        </p:nvSpPr>
        <p:spPr>
          <a:xfrm>
            <a:off x="0" y="8882062"/>
            <a:ext cx="18288000" cy="1404938"/>
          </a:xfrm>
          <a:prstGeom prst="rect">
            <a:avLst/>
          </a:prstGeom>
          <a:solidFill>
            <a:srgbClr val="F1EEEE"/>
          </a:solidFill>
        </p:spPr>
        <p:txBody>
          <a:bodyPr/>
          <a:lstStyle/>
          <a:p>
            <a:endParaRPr lang="pl-PL"/>
          </a:p>
        </p:txBody>
      </p:sp>
      <p:sp>
        <p:nvSpPr>
          <p:cNvPr id="5" name="AutoShape 5"/>
          <p:cNvSpPr/>
          <p:nvPr/>
        </p:nvSpPr>
        <p:spPr>
          <a:xfrm flipH="1" flipV="1">
            <a:off x="9139237" y="3945941"/>
            <a:ext cx="4763" cy="385949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6" name="AutoShape 6"/>
          <p:cNvSpPr/>
          <p:nvPr/>
        </p:nvSpPr>
        <p:spPr>
          <a:xfrm flipV="1">
            <a:off x="14129056" y="595736"/>
            <a:ext cx="0" cy="720970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grpSp>
        <p:nvGrpSpPr>
          <p:cNvPr id="7" name="Group 7"/>
          <p:cNvGrpSpPr/>
          <p:nvPr/>
        </p:nvGrpSpPr>
        <p:grpSpPr>
          <a:xfrm>
            <a:off x="4814923" y="4059150"/>
            <a:ext cx="4003590" cy="4173522"/>
            <a:chOff x="0" y="-9525"/>
            <a:chExt cx="5338121" cy="5564697"/>
          </a:xfrm>
        </p:grpSpPr>
        <p:sp>
          <p:nvSpPr>
            <p:cNvPr id="8" name="TextBox 8"/>
            <p:cNvSpPr txBox="1"/>
            <p:nvPr/>
          </p:nvSpPr>
          <p:spPr>
            <a:xfrm>
              <a:off x="0" y="1489357"/>
              <a:ext cx="5338121" cy="406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0"/>
                </a:lnSpc>
              </a:pPr>
              <a:r>
                <a:rPr lang="en-US" sz="230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Jeżeli dorosły uniknął kontaktu z ospą wietrzną w dzieciństwie ani nie został zaszczepiony przeciw</a:t>
              </a:r>
              <a:r>
                <a:rPr lang="pl-PL" sz="230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ko</a:t>
              </a:r>
              <a:r>
                <a:rPr lang="en-US" sz="230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tej chorobie, to może zachorować na ospę wietrzną niezależnie od wieku.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5338121" cy="11084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80"/>
                </a:lnSpc>
              </a:pPr>
              <a:r>
                <a:rPr lang="en-US" sz="2600" b="1" dirty="0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CHORUJĄ DOROŚLI NIEUODPORNIENI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8291408" y="-3845641"/>
            <a:ext cx="13313729" cy="13313729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B281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487336" y="691331"/>
            <a:ext cx="3374686" cy="2531015"/>
          </a:xfrm>
          <a:custGeom>
            <a:avLst/>
            <a:gdLst/>
            <a:ahLst/>
            <a:cxnLst/>
            <a:rect l="l" t="t" r="r" b="b"/>
            <a:pathLst>
              <a:path w="3374686" h="2531015">
                <a:moveTo>
                  <a:pt x="0" y="0"/>
                </a:moveTo>
                <a:lnTo>
                  <a:pt x="3374687" y="0"/>
                </a:lnTo>
                <a:lnTo>
                  <a:pt x="3374687" y="2531014"/>
                </a:lnTo>
                <a:lnTo>
                  <a:pt x="0" y="25310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5388285" y="423862"/>
            <a:ext cx="7511429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599"/>
              </a:lnSpc>
            </a:pPr>
            <a:r>
              <a:rPr lang="en-US" sz="7999" b="1" spc="-159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Ospa wietrzna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58014" y="3853456"/>
            <a:ext cx="4752265" cy="3405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0"/>
              </a:lnSpc>
            </a:pPr>
            <a:r>
              <a:rPr lang="en-US" sz="26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Osoby dorosłe zwykle ciężko przechodzą ospę wietrzną, </a:t>
            </a:r>
          </a:p>
          <a:p>
            <a:pPr algn="ctr">
              <a:lnSpc>
                <a:spcPts val="3380"/>
              </a:lnSpc>
            </a:pPr>
            <a:r>
              <a:rPr lang="en-US" sz="26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częściej wymagają hospitalizacji,</a:t>
            </a:r>
          </a:p>
          <a:p>
            <a:pPr algn="ctr">
              <a:lnSpc>
                <a:spcPts val="3380"/>
              </a:lnSpc>
            </a:pPr>
            <a:r>
              <a:rPr lang="en-US" sz="26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a powikłania choroby rozwijają się u nich znacznie częściej.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3884267" y="3945941"/>
            <a:ext cx="4752265" cy="1037801"/>
            <a:chOff x="0" y="0"/>
            <a:chExt cx="6336353" cy="1383735"/>
          </a:xfrm>
        </p:grpSpPr>
        <p:sp>
          <p:nvSpPr>
            <p:cNvPr id="16" name="TextBox 16"/>
            <p:cNvSpPr txBox="1"/>
            <p:nvPr/>
          </p:nvSpPr>
          <p:spPr>
            <a:xfrm>
              <a:off x="0" y="917857"/>
              <a:ext cx="6336353" cy="465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0"/>
                </a:lnSpc>
              </a:pPr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336353" cy="5369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80"/>
                </a:lnSpc>
              </a:pPr>
              <a:r>
                <a:rPr lang="en-US" sz="2600" b="1" dirty="0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SZCZEPIENIA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62832" y="696314"/>
            <a:ext cx="2659552" cy="693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6"/>
              </a:lnSpc>
              <a:spcBef>
                <a:spcPct val="0"/>
              </a:spcBef>
            </a:pPr>
            <a:r>
              <a:rPr lang="en-US" sz="2397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Choroba zakaźna wywołan</a:t>
            </a:r>
            <a:r>
              <a:rPr lang="pl-PL" sz="2397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</a:t>
            </a:r>
            <a:r>
              <a:rPr lang="en-US" sz="2397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przez wirusa ospy wietrznej i półpaśca. Źródłem zakażenia jest chory człowiek, wirus przenosi się drogą kropelkową oraz z ruchem powietrza na odległość kilkudziesięciu </a:t>
            </a:r>
            <a:r>
              <a:rPr lang="en-US" sz="2397" b="1" dirty="0" err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metrów</a:t>
            </a:r>
            <a:endParaRPr lang="en-US" sz="2397" b="1" dirty="0">
              <a:solidFill>
                <a:srgbClr val="FFFFFF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052875" y="4778553"/>
            <a:ext cx="2415048" cy="259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2 dawki szczepionki zalecane dla osób, które nie chorowały na ospę wietrzną i nie były zaszczepione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275864" y="-1513365"/>
            <a:ext cx="12041681" cy="13313729"/>
            <a:chOff x="0" y="0"/>
            <a:chExt cx="5743295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43295" cy="6350000"/>
            </a:xfrm>
            <a:custGeom>
              <a:avLst/>
              <a:gdLst/>
              <a:ahLst/>
              <a:cxnLst/>
              <a:rect l="l" t="t" r="r" b="b"/>
              <a:pathLst>
                <a:path w="5743295" h="6350000">
                  <a:moveTo>
                    <a:pt x="2871647" y="0"/>
                  </a:moveTo>
                  <a:cubicBezTo>
                    <a:pt x="1285680" y="0"/>
                    <a:pt x="0" y="1421496"/>
                    <a:pt x="0" y="3175000"/>
                  </a:cubicBezTo>
                  <a:cubicBezTo>
                    <a:pt x="0" y="4928504"/>
                    <a:pt x="1285680" y="6350000"/>
                    <a:pt x="2871647" y="6350000"/>
                  </a:cubicBezTo>
                  <a:cubicBezTo>
                    <a:pt x="4457615" y="6350000"/>
                    <a:pt x="5743295" y="4928504"/>
                    <a:pt x="5743295" y="3175000"/>
                  </a:cubicBezTo>
                  <a:cubicBezTo>
                    <a:pt x="5743295" y="1421496"/>
                    <a:pt x="4457615" y="0"/>
                    <a:pt x="2871647" y="0"/>
                  </a:cubicBezTo>
                  <a:close/>
                </a:path>
              </a:pathLst>
            </a:custGeom>
            <a:solidFill>
              <a:srgbClr val="48B281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81910" y="-1513365"/>
            <a:ext cx="14219618" cy="13313729"/>
            <a:chOff x="0" y="0"/>
            <a:chExt cx="6782065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82064" cy="6350000"/>
            </a:xfrm>
            <a:custGeom>
              <a:avLst/>
              <a:gdLst/>
              <a:ahLst/>
              <a:cxnLst/>
              <a:rect l="l" t="t" r="r" b="b"/>
              <a:pathLst>
                <a:path w="6782064" h="6350000">
                  <a:moveTo>
                    <a:pt x="3391032" y="0"/>
                  </a:moveTo>
                  <a:cubicBezTo>
                    <a:pt x="1518217" y="0"/>
                    <a:pt x="0" y="1421496"/>
                    <a:pt x="0" y="3175000"/>
                  </a:cubicBezTo>
                  <a:cubicBezTo>
                    <a:pt x="0" y="4928504"/>
                    <a:pt x="1518217" y="6350000"/>
                    <a:pt x="3391032" y="6350000"/>
                  </a:cubicBezTo>
                  <a:cubicBezTo>
                    <a:pt x="5263848" y="6350000"/>
                    <a:pt x="6782064" y="4928504"/>
                    <a:pt x="6782064" y="3175000"/>
                  </a:cubicBezTo>
                  <a:cubicBezTo>
                    <a:pt x="6782064" y="1421496"/>
                    <a:pt x="5263848" y="0"/>
                    <a:pt x="3391032" y="0"/>
                  </a:cubicBezTo>
                  <a:close/>
                </a:path>
              </a:pathLst>
            </a:custGeom>
            <a:solidFill>
              <a:srgbClr val="48B281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68913" y="6640891"/>
            <a:ext cx="6616471" cy="148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Najczęstszym powikłaniem są bakteryjne (ropne) zakażenia skóry, na ogół powierzchowne, czasem poważne, z zajęciem tkanek głębiej położonych i ryzykiem sepsy</a:t>
            </a:r>
          </a:p>
        </p:txBody>
      </p:sp>
      <p:sp>
        <p:nvSpPr>
          <p:cNvPr id="7" name="AutoShape 7"/>
          <p:cNvSpPr/>
          <p:nvPr/>
        </p:nvSpPr>
        <p:spPr>
          <a:xfrm flipH="1" flipV="1">
            <a:off x="12680621" y="664153"/>
            <a:ext cx="0" cy="918741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830286" y="4064239"/>
            <a:ext cx="3364007" cy="3346960"/>
          </a:xfrm>
          <a:custGeom>
            <a:avLst/>
            <a:gdLst/>
            <a:ahLst/>
            <a:cxnLst/>
            <a:rect l="l" t="t" r="r" b="b"/>
            <a:pathLst>
              <a:path w="3364007" h="3346960">
                <a:moveTo>
                  <a:pt x="0" y="0"/>
                </a:moveTo>
                <a:lnTo>
                  <a:pt x="3364007" y="0"/>
                </a:lnTo>
                <a:lnTo>
                  <a:pt x="3364007" y="3346960"/>
                </a:lnTo>
                <a:lnTo>
                  <a:pt x="0" y="33469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9"/>
          <p:cNvSpPr txBox="1"/>
          <p:nvPr/>
        </p:nvSpPr>
        <p:spPr>
          <a:xfrm>
            <a:off x="559679" y="1931044"/>
            <a:ext cx="4126739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389"/>
              </a:lnSpc>
            </a:pPr>
            <a:r>
              <a:rPr lang="en-US" sz="7824" b="1" spc="-156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PÓŁPASIEC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31736" y="1089485"/>
            <a:ext cx="6150174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3" lvl="1" indent="-226697" algn="l">
              <a:lnSpc>
                <a:spcPts val="2940"/>
              </a:lnSpc>
              <a:buFont typeface="Arial"/>
              <a:buChar char="•"/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Chorobę wywołuje wirus ospy wietrznej i półpaśca.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31736" y="2348239"/>
            <a:ext cx="6150174" cy="148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3" lvl="1" indent="-226697" algn="l">
              <a:lnSpc>
                <a:spcPts val="2940"/>
              </a:lnSpc>
              <a:buFont typeface="Arial"/>
              <a:buChar char="•"/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Zachorować może każda osoba, która w przeszłości chorowała na ospę wietrzną. Najczęściej chorują osoby starsze (ryzyko wzrasta z wiekiem).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68913" y="4493956"/>
            <a:ext cx="6150174" cy="148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3" lvl="1" indent="-226697" algn="l">
              <a:lnSpc>
                <a:spcPts val="2940"/>
              </a:lnSpc>
              <a:buFont typeface="Arial"/>
              <a:buChar char="•"/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Podstawowym objawem jest swędząca wysypka z obecnością pęcherzyków, zajmująca obszar skóry unerwiony przez jeden nerw czuciowy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152234" y="2357764"/>
            <a:ext cx="3566662" cy="5053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4"/>
              </a:lnSpc>
            </a:pPr>
            <a:r>
              <a:rPr lang="en-US" sz="204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Szczepienie zalecane jest dla osób dorosłych w wieku 50 i więcej lat: </a:t>
            </a:r>
          </a:p>
          <a:p>
            <a:pPr algn="ctr">
              <a:lnSpc>
                <a:spcPts val="2864"/>
              </a:lnSpc>
            </a:pPr>
            <a:r>
              <a:rPr lang="en-US" sz="204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• 2 dawki szczepionki w odstępie 2 miesięcy. </a:t>
            </a:r>
          </a:p>
          <a:p>
            <a:pPr algn="ctr">
              <a:lnSpc>
                <a:spcPts val="2864"/>
              </a:lnSpc>
            </a:pPr>
            <a:endParaRPr lang="en-US" sz="204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>
              <a:lnSpc>
                <a:spcPts val="2864"/>
              </a:lnSpc>
            </a:pPr>
            <a:r>
              <a:rPr lang="en-US" sz="204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W razie potrzeby drugą dawkę można podać w ciągu 6 miesięcy po pierwszej dawce.</a:t>
            </a:r>
          </a:p>
          <a:p>
            <a:pPr algn="ctr">
              <a:lnSpc>
                <a:spcPts val="2864"/>
              </a:lnSpc>
            </a:pPr>
            <a:endParaRPr lang="en-US" sz="204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>
              <a:lnSpc>
                <a:spcPts val="2864"/>
              </a:lnSpc>
              <a:spcBef>
                <a:spcPct val="0"/>
              </a:spcBef>
            </a:pPr>
            <a:r>
              <a:rPr lang="en-US" sz="2045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skuteczność szczepionki w zapobieganiu półpaścowi: 97,2%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92638" y="1284748"/>
            <a:ext cx="4271819" cy="42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SZCZEPIENIA OCHRONNE</a:t>
            </a:r>
          </a:p>
        </p:txBody>
      </p:sp>
      <p:sp>
        <p:nvSpPr>
          <p:cNvPr id="15" name="AutoShape 15"/>
          <p:cNvSpPr/>
          <p:nvPr/>
        </p:nvSpPr>
        <p:spPr>
          <a:xfrm flipH="1" flipV="1">
            <a:off x="5200731" y="664153"/>
            <a:ext cx="0" cy="918741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12287" y="-3244149"/>
            <a:ext cx="15752129" cy="1575212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B281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381027" y="-594544"/>
            <a:ext cx="5738044" cy="5738044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36956" r="-3695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6" name="Group 6"/>
          <p:cNvGrpSpPr/>
          <p:nvPr/>
        </p:nvGrpSpPr>
        <p:grpSpPr>
          <a:xfrm rot="2700000">
            <a:off x="10170116" y="5811287"/>
            <a:ext cx="10385991" cy="5712406"/>
            <a:chOff x="0" y="0"/>
            <a:chExt cx="4060919" cy="2233549"/>
          </a:xfrm>
        </p:grpSpPr>
        <p:sp>
          <p:nvSpPr>
            <p:cNvPr id="7" name="Freeform 7"/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1651440" y="4841032"/>
            <a:ext cx="4158409" cy="4158392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345637" y="577905"/>
            <a:ext cx="8914415" cy="193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999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Odra jest jedną z najbardziej zaraźliwych chorób wirusowych - po kontakcie z chorym choruje ponad 90% osób podatnych na zakażenie.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9200" y="774863"/>
            <a:ext cx="2233977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599"/>
              </a:lnSpc>
            </a:pPr>
            <a:r>
              <a:rPr lang="en-US" sz="7999" b="1" spc="-159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ODRA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866" y="7314641"/>
            <a:ext cx="9703742" cy="2677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en-US" sz="2114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114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SZCZEPIENIA</a:t>
            </a:r>
          </a:p>
          <a:p>
            <a:pPr marL="456418" lvl="1" indent="-228209" algn="l">
              <a:lnSpc>
                <a:spcPts val="2959"/>
              </a:lnSpc>
              <a:buFont typeface="Arial"/>
              <a:buChar char="•"/>
            </a:pPr>
            <a:r>
              <a:rPr lang="en-US" sz="2114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Uzupełnienie szczepień przeciw odrze zaleca się przede wszystkim osobom, które mają na co dzień kontakt z dziećmi np. w przedszkolu, szkole, pracownikom służby zdrowia oraz osobom podróżującym do krajów, gdzie są epidemie odry lub odnotowano niski stan zaszczepienia.</a:t>
            </a:r>
          </a:p>
          <a:p>
            <a:pPr algn="ctr">
              <a:lnSpc>
                <a:spcPts val="3799"/>
              </a:lnSpc>
              <a:spcBef>
                <a:spcPct val="0"/>
              </a:spcBef>
            </a:pPr>
            <a:endParaRPr lang="en-US" sz="2114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874236" y="3380658"/>
            <a:ext cx="25233" cy="94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8"/>
              </a:lnSpc>
              <a:spcBef>
                <a:spcPct val="0"/>
              </a:spcBef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411906" y="2473380"/>
            <a:ext cx="9505174" cy="2367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9"/>
              </a:lnSpc>
            </a:pPr>
            <a:r>
              <a:rPr lang="en-US" sz="2185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OBJAWY</a:t>
            </a:r>
          </a:p>
          <a:p>
            <a:pPr marL="407044" lvl="1" indent="-203522" algn="l">
              <a:lnSpc>
                <a:spcPts val="2639"/>
              </a:lnSpc>
              <a:buFont typeface="Arial"/>
              <a:buChar char="•"/>
            </a:pPr>
            <a:r>
              <a:rPr lang="en-US" sz="188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Zwiastuny niespecyficznych objawów: złe samopoczucie, kaszel, katar, zapalenie spojówek z łzawieniem oraz narastającą gorączką dochodzącą nawet do temperatury ponad 40,00C, </a:t>
            </a:r>
          </a:p>
          <a:p>
            <a:pPr marL="407044" lvl="1" indent="-203522" algn="l">
              <a:lnSpc>
                <a:spcPts val="2639"/>
              </a:lnSpc>
              <a:buFont typeface="Arial"/>
              <a:buChar char="•"/>
            </a:pPr>
            <a:r>
              <a:rPr lang="en-US" sz="188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2-3 dni przed wysypką pojawiają  plamki Koplika, </a:t>
            </a:r>
          </a:p>
          <a:p>
            <a:pPr marL="407044" lvl="1" indent="-203522" algn="l">
              <a:lnSpc>
                <a:spcPts val="2639"/>
              </a:lnSpc>
              <a:buFont typeface="Arial"/>
              <a:buChar char="•"/>
            </a:pPr>
            <a:r>
              <a:rPr lang="en-US" sz="188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14 dnia od zakażenia pojawia się rumieniowa, nieswędząca, plamisto-grudkowa wysypka 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1906" y="5105400"/>
            <a:ext cx="10691178" cy="2227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4"/>
              </a:lnSpc>
            </a:pPr>
            <a:r>
              <a:rPr lang="en-US" sz="211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POWIKŁANIA</a:t>
            </a:r>
          </a:p>
          <a:p>
            <a:pPr marL="455591" lvl="1" indent="-227795" algn="l">
              <a:lnSpc>
                <a:spcPts val="2954"/>
              </a:lnSpc>
              <a:buFont typeface="Arial"/>
              <a:buChar char="•"/>
            </a:pPr>
            <a:r>
              <a:rPr lang="en-US" sz="211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zapalenie płuc wymagającego leczenia szpitalnego</a:t>
            </a:r>
          </a:p>
          <a:p>
            <a:pPr marL="455591" lvl="1" indent="-227795" algn="l">
              <a:lnSpc>
                <a:spcPts val="2954"/>
              </a:lnSpc>
              <a:buFont typeface="Arial"/>
              <a:buChar char="•"/>
            </a:pPr>
            <a:r>
              <a:rPr lang="en-US" sz="211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biegunki, zapalenie wątroby, zapalenie wyrostka robaczkowego, zapalenie jelita krętego i okrężnicy oraz zapalenie węzłów chłonnych krezki</a:t>
            </a:r>
          </a:p>
          <a:p>
            <a:pPr marL="455591" lvl="1" indent="-227795" algn="l">
              <a:lnSpc>
                <a:spcPts val="2954"/>
              </a:lnSpc>
              <a:buFont typeface="Arial"/>
              <a:buChar char="•"/>
            </a:pPr>
            <a:r>
              <a:rPr lang="en-US" sz="211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zapalenie mózgu i/lub zapalenie opon mózgowo-rdzeniowych.</a:t>
            </a:r>
          </a:p>
          <a:p>
            <a:pPr algn="ctr">
              <a:lnSpc>
                <a:spcPts val="2954"/>
              </a:lnSpc>
              <a:spcBef>
                <a:spcPct val="0"/>
              </a:spcBef>
            </a:pPr>
            <a:endParaRPr lang="en-US" sz="2110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1803840" y="4993432"/>
            <a:ext cx="4158409" cy="4158392"/>
            <a:chOff x="0" y="0"/>
            <a:chExt cx="6350000" cy="63499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48701" y="5421854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0"/>
                </a:moveTo>
                <a:lnTo>
                  <a:pt x="10471589" y="0"/>
                </a:lnTo>
                <a:lnTo>
                  <a:pt x="10471589" y="5235795"/>
                </a:lnTo>
                <a:lnTo>
                  <a:pt x="0" y="5235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flipV="1">
            <a:off x="10819997" y="-92295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5235795"/>
                </a:moveTo>
                <a:lnTo>
                  <a:pt x="10471590" y="5235795"/>
                </a:lnTo>
                <a:lnTo>
                  <a:pt x="10471590" y="0"/>
                </a:lnTo>
                <a:lnTo>
                  <a:pt x="0" y="0"/>
                </a:lnTo>
                <a:lnTo>
                  <a:pt x="0" y="523579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4" name="Group 4"/>
          <p:cNvGrpSpPr/>
          <p:nvPr/>
        </p:nvGrpSpPr>
        <p:grpSpPr>
          <a:xfrm>
            <a:off x="13861232" y="-557808"/>
            <a:ext cx="4389120" cy="438912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44527" r="-44527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aphicFrame>
        <p:nvGraphicFramePr>
          <p:cNvPr id="6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828512"/>
              </p:ext>
            </p:extLst>
          </p:nvPr>
        </p:nvGraphicFramePr>
        <p:xfrm>
          <a:off x="1057275" y="3259243"/>
          <a:ext cx="16202025" cy="6248400"/>
        </p:xfrm>
        <a:graphic>
          <a:graphicData uri="http://schemas.openxmlformats.org/drawingml/2006/table">
            <a:tbl>
              <a:tblPr/>
              <a:tblGrid>
                <a:gridCol w="4050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0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0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50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1522">
                <a:tc>
                  <a:txBody>
                    <a:bodyPr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Definicja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B2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 b="1" dirty="0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Objawy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B2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 b="1" dirty="0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Powikłania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B2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 b="1" dirty="0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Szczepienia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B2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6878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</a:t>
                      </a:r>
                      <a:r>
                        <a:rPr lang="pl-PL" sz="2000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h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oroba zakaźna układu oddechowego wywołana zakażeniem wirusem Sars-CoV-2</a:t>
                      </a:r>
                      <a:endParaRPr lang="en-US" sz="1100" dirty="0"/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gorączka, suchy kaszel, zmęczenie i płytki oddech</a:t>
                      </a:r>
                      <a:endParaRPr lang="en-US" sz="1100" dirty="0"/>
                    </a:p>
                    <a:p>
                      <a:pPr algn="l">
                        <a:lnSpc>
                          <a:spcPts val="3079"/>
                        </a:lnSpc>
                      </a:pPr>
                      <a:r>
                        <a:rPr lang="en-US" sz="21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odkrztuszanie plwociny, ból głowy, dreszcze, krwioplucie, bóle w klatce piersiowej, </a:t>
                      </a:r>
                      <a:r>
                        <a:rPr lang="en-US" sz="2199" u="sng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5" tooltip="https://pl.wikipedia.org/wiki/Biegunka"/>
                        </a:rPr>
                        <a:t>biegunka</a:t>
                      </a:r>
                      <a:r>
                        <a:rPr lang="en-US" sz="21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, nudności i wymioty, ból gardła</a:t>
                      </a:r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Rozwijające się zakażenie wirusem może prowadzić do 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6" tooltip="https://pl.wikipedia.org/wiki/Zapalenie_p%C5%82uc"/>
                        </a:rPr>
                        <a:t>zapalenia płuc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,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7" tooltip="https://pl.wikipedia.org/wiki/Zesp%C3%B3%C5%82_ostrej_niewydolno%C5%9Bci_oddechowej"/>
                        </a:rPr>
                        <a:t>zespołu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7" tooltip="https://pl.wikipedia.org/wiki/Zesp%C3%B3%C5%82_ostrej_niewydolno%C5%9Bci_oddechowej"/>
                        </a:rPr>
                        <a:t> ostrej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7" tooltip="https://pl.wikipedia.org/wiki/Zesp%C3%B3%C5%82_ostrej_niewydolno%C5%9Bci_oddechowej"/>
                        </a:rPr>
                        <a:t>niewydolności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7" tooltip="https://pl.wikipedia.org/wiki/Zesp%C3%B3%C5%82_ostrej_niewydolno%C5%9Bci_oddechowej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7" tooltip="https://pl.wikipedia.org/wiki/Zesp%C3%B3%C5%82_ostrej_niewydolno%C5%9Bci_oddechowej"/>
                        </a:rPr>
                        <a:t>oddechowej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,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8" tooltip="https://pl.wikipedia.org/wiki/Sepsa"/>
                        </a:rPr>
                        <a:t>posocznicy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i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9" tooltip="https://pl.wikipedia.org/wiki/Wstrz%C4%85s_septyczny"/>
                        </a:rPr>
                        <a:t>wstrząsu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9" tooltip="https://pl.wikipedia.org/wiki/Wstrz%C4%85s_septyczny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  <a:hlinkClick r:id="rId9" tooltip="https://pl.wikipedia.org/wiki/Wstrz%C4%85s_septyczny"/>
                        </a:rPr>
                        <a:t>septycznego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oraz do śmierci</a:t>
                      </a:r>
                      <a:endParaRPr lang="en-US" sz="1100" dirty="0"/>
                    </a:p>
                    <a:p>
                      <a:pPr algn="l">
                        <a:lnSpc>
                          <a:spcPts val="2799"/>
                        </a:lnSpc>
                      </a:pPr>
                      <a:endParaRPr lang="en-US" sz="1100" dirty="0"/>
                    </a:p>
                    <a:p>
                      <a:pPr algn="l">
                        <a:lnSpc>
                          <a:spcPts val="2799"/>
                        </a:lnSpc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Może także powodować szereg powikłań kardiologicznych, takich jak zapalenie mięśnia sercowego, wahania ciśnienia tętniczego czy też powikłania zakrzepowo-zatorowe</a:t>
                      </a:r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Zalecane są szczepienia w schemacie podstawowym oraz kolejne dawki przypominajce. Od 2022 roku udostępniane są kolejne szczepionki zaktualizowane do najczęściej krążących wariantów SARS-CoV-2.</a:t>
                      </a:r>
                      <a:endParaRPr lang="en-US" sz="1100" dirty="0"/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7"/>
          <p:cNvSpPr txBox="1"/>
          <p:nvPr/>
        </p:nvSpPr>
        <p:spPr>
          <a:xfrm>
            <a:off x="1261279" y="876300"/>
            <a:ext cx="7297064" cy="1368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5"/>
              </a:lnSpc>
              <a:spcBef>
                <a:spcPct val="0"/>
              </a:spcBef>
            </a:pPr>
            <a:r>
              <a:rPr lang="en-US" sz="7996" b="1">
                <a:solidFill>
                  <a:srgbClr val="48B28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COVID-19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8700" y="0"/>
            <a:ext cx="6707139" cy="10287000"/>
          </a:xfrm>
          <a:custGeom>
            <a:avLst/>
            <a:gdLst/>
            <a:ahLst/>
            <a:cxnLst/>
            <a:rect l="l" t="t" r="r" b="b"/>
            <a:pathLst>
              <a:path w="6707139" h="10287000">
                <a:moveTo>
                  <a:pt x="0" y="0"/>
                </a:moveTo>
                <a:lnTo>
                  <a:pt x="6707139" y="0"/>
                </a:lnTo>
                <a:lnTo>
                  <a:pt x="670713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872" r="-57840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9846507" y="-1132365"/>
            <a:ext cx="11759504" cy="13313729"/>
            <a:chOff x="0" y="0"/>
            <a:chExt cx="560871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08710" cy="6350000"/>
            </a:xfrm>
            <a:custGeom>
              <a:avLst/>
              <a:gdLst/>
              <a:ahLst/>
              <a:cxnLst/>
              <a:rect l="l" t="t" r="r" b="b"/>
              <a:pathLst>
                <a:path w="5608710" h="6350000">
                  <a:moveTo>
                    <a:pt x="2804355" y="0"/>
                  </a:moveTo>
                  <a:cubicBezTo>
                    <a:pt x="1255553" y="0"/>
                    <a:pt x="0" y="1421496"/>
                    <a:pt x="0" y="3175000"/>
                  </a:cubicBezTo>
                  <a:cubicBezTo>
                    <a:pt x="0" y="4928504"/>
                    <a:pt x="1255553" y="6350000"/>
                    <a:pt x="2804355" y="6350000"/>
                  </a:cubicBezTo>
                  <a:cubicBezTo>
                    <a:pt x="4353158" y="6350000"/>
                    <a:pt x="5608710" y="4928504"/>
                    <a:pt x="5608710" y="3175000"/>
                  </a:cubicBezTo>
                  <a:cubicBezTo>
                    <a:pt x="5608710" y="1421496"/>
                    <a:pt x="4353158" y="0"/>
                    <a:pt x="2804355" y="0"/>
                  </a:cubicBezTo>
                  <a:close/>
                </a:path>
              </a:pathLst>
            </a:custGeom>
            <a:solidFill>
              <a:srgbClr val="48B281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565186" y="530818"/>
            <a:ext cx="3156882" cy="1512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23"/>
              </a:lnSpc>
            </a:pPr>
            <a:r>
              <a:rPr lang="en-US" sz="9936" b="1" spc="-198" dirty="0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WZW B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907500" y="2945068"/>
            <a:ext cx="3709947" cy="4794898"/>
            <a:chOff x="0" y="0"/>
            <a:chExt cx="4946596" cy="6393197"/>
          </a:xfrm>
        </p:grpSpPr>
        <p:sp>
          <p:nvSpPr>
            <p:cNvPr id="7" name="TextBox 7"/>
            <p:cNvSpPr txBox="1"/>
            <p:nvPr/>
          </p:nvSpPr>
          <p:spPr>
            <a:xfrm>
              <a:off x="0" y="968657"/>
              <a:ext cx="4946596" cy="54248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WZW B może przebiegać bez symptomatycznych objawów ostrej czy przewlekłej infekcji. </a:t>
              </a:r>
            </a:p>
            <a:p>
              <a:pPr algn="l">
                <a:lnSpc>
                  <a:spcPts val="2940"/>
                </a:lnSpc>
              </a:pPr>
              <a:r>
                <a:rPr lang="en-US" sz="210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Największe znaczenie dla zakażenia ma naruszenie ciągłości tkanek i kontakt (uszkodzonej skóry, śluzówek) ze skażoną krwią lub wydzielinami ciała.</a:t>
              </a:r>
            </a:p>
            <a:p>
              <a:pPr algn="l">
                <a:lnSpc>
                  <a:spcPts val="2940"/>
                </a:lnSpc>
              </a:pPr>
              <a:endPara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946596" cy="4544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92"/>
                </a:lnSpc>
              </a:pPr>
              <a:r>
                <a:rPr lang="en-US" sz="2225" b="1" dirty="0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OBJAWY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524612" y="4414837"/>
            <a:ext cx="3488721" cy="3680473"/>
            <a:chOff x="0" y="0"/>
            <a:chExt cx="4651628" cy="490729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968657"/>
              <a:ext cx="4651628" cy="39389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Po upływie kilku lat może ono doprowadzić do rozwoju marskości wątroby. Przewlekle zakażona osoba jest również narażona na ryzyko raka wątrobowokomórkowego.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4651628" cy="4544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92"/>
                </a:lnSpc>
              </a:pPr>
              <a:r>
                <a:rPr lang="en-US" sz="2225" b="1" dirty="0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POWIKŁANIA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013333" y="2724850"/>
            <a:ext cx="3790596" cy="7395223"/>
            <a:chOff x="0" y="0"/>
            <a:chExt cx="5054128" cy="9860297"/>
          </a:xfrm>
        </p:grpSpPr>
        <p:sp>
          <p:nvSpPr>
            <p:cNvPr id="13" name="TextBox 13"/>
            <p:cNvSpPr txBox="1"/>
            <p:nvPr/>
          </p:nvSpPr>
          <p:spPr>
            <a:xfrm>
              <a:off x="0" y="968657"/>
              <a:ext cx="5054128" cy="88919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3393" lvl="1" indent="-226697" algn="l">
                <a:lnSpc>
                  <a:spcPts val="2940"/>
                </a:lnSpc>
                <a:buFont typeface="Arial"/>
                <a:buChar char="•"/>
              </a:pPr>
              <a:r>
                <a:rPr lang="en-US" sz="210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Przyjęcie pełnego cyklu szczepienia zapewnia długotrwałą odporność przed zakażeniem,</a:t>
              </a:r>
            </a:p>
            <a:p>
              <a:pPr marL="453393" lvl="1" indent="-226697" algn="l">
                <a:lnSpc>
                  <a:spcPts val="2940"/>
                </a:lnSpc>
                <a:buFont typeface="Arial"/>
                <a:buChar char="•"/>
              </a:pPr>
              <a:r>
                <a:rPr lang="en-US" sz="210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Osoby zdrowe po pełnym cyklu szczepienia nie muszą sprawdzać poziomu przeciwciał ani przyjmować dawek przypominających.</a:t>
              </a:r>
            </a:p>
            <a:p>
              <a:pPr marL="453393" lvl="1" indent="-226697" algn="l">
                <a:lnSpc>
                  <a:spcPts val="2940"/>
                </a:lnSpc>
                <a:buFont typeface="Arial"/>
                <a:buChar char="•"/>
              </a:pPr>
              <a:r>
                <a:rPr lang="en-US" sz="210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Schemat szczepienia podstawowego przeciw wzw B u dorosłych składa się z trzech dawek szczepionki podanych w schemacie 0-1-6 miesięcy.</a:t>
              </a:r>
            </a:p>
            <a:p>
              <a:pPr algn="l">
                <a:lnSpc>
                  <a:spcPts val="2940"/>
                </a:lnSpc>
              </a:pPr>
              <a:endPara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5054128" cy="4544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92"/>
                </a:lnSpc>
              </a:pPr>
              <a:r>
                <a:rPr lang="en-US" sz="2225" b="1" dirty="0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 SZCZEPIENIA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02735" y="224393"/>
            <a:ext cx="5780221" cy="2077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6"/>
              </a:lnSpc>
              <a:spcBef>
                <a:spcPct val="0"/>
              </a:spcBef>
            </a:pPr>
            <a:r>
              <a:rPr lang="en-US" sz="2968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Wirusowe zapalenie wątroby typu B (wzw B) to choroba zakaźna wywołana przez wirusa HBV (Hepatitis B Virus)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2243166" y="4733414"/>
            <a:ext cx="9969865" cy="5483532"/>
            <a:chOff x="0" y="0"/>
            <a:chExt cx="4060919" cy="2233549"/>
          </a:xfrm>
        </p:grpSpPr>
        <p:sp>
          <p:nvSpPr>
            <p:cNvPr id="3" name="Freeform 3"/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8918534" y="4681546"/>
            <a:ext cx="9969865" cy="5483532"/>
            <a:chOff x="0" y="0"/>
            <a:chExt cx="4060919" cy="2233549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3337684" y="4733414"/>
            <a:ext cx="9969865" cy="5483532"/>
            <a:chOff x="0" y="0"/>
            <a:chExt cx="4060919" cy="2233549"/>
          </a:xfrm>
        </p:grpSpPr>
        <p:sp>
          <p:nvSpPr>
            <p:cNvPr id="9" name="Freeform 9"/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0" y="8692169"/>
            <a:ext cx="18288000" cy="1594831"/>
          </a:xfrm>
          <a:prstGeom prst="rect">
            <a:avLst/>
          </a:prstGeom>
          <a:solidFill>
            <a:srgbClr val="48B281"/>
          </a:solidFill>
        </p:spPr>
        <p:txBody>
          <a:bodyPr/>
          <a:lstStyle/>
          <a:p>
            <a:endParaRPr lang="pl-PL"/>
          </a:p>
        </p:txBody>
      </p:sp>
      <p:sp>
        <p:nvSpPr>
          <p:cNvPr id="12" name="TextBox 12"/>
          <p:cNvSpPr txBox="1"/>
          <p:nvPr/>
        </p:nvSpPr>
        <p:spPr>
          <a:xfrm>
            <a:off x="1203459" y="382370"/>
            <a:ext cx="3928064" cy="870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06"/>
              </a:lnSpc>
            </a:pPr>
            <a:r>
              <a:rPr lang="en-US" sz="5755" b="1" spc="-115" dirty="0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PNEUMOKOKI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149001" y="3736534"/>
            <a:ext cx="3752083" cy="3852121"/>
            <a:chOff x="0" y="0"/>
            <a:chExt cx="5002777" cy="5136162"/>
          </a:xfrm>
        </p:grpSpPr>
        <p:sp>
          <p:nvSpPr>
            <p:cNvPr id="14" name="TextBox 14"/>
            <p:cNvSpPr txBox="1"/>
            <p:nvPr/>
          </p:nvSpPr>
          <p:spPr>
            <a:xfrm>
              <a:off x="0" y="889282"/>
              <a:ext cx="5002777" cy="41986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025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Szczepienia chronią przed zapaleniem opon mózgowo-rdzeniowych, sepsą, bakteriemią, zapaleniem płuc oraz zapaleniem ucha wywoływanym przez serotypy pneumokoków zawartych w danej szczepionce.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5002777" cy="5369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80"/>
                </a:lnSpc>
              </a:pPr>
              <a:r>
                <a:rPr lang="en-US" sz="2600" b="1" dirty="0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SZCZEPIENIA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277374" y="136750"/>
            <a:ext cx="3932253" cy="3361854"/>
            <a:chOff x="0" y="0"/>
            <a:chExt cx="994885" cy="8505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94885" cy="850570"/>
            </a:xfrm>
            <a:custGeom>
              <a:avLst/>
              <a:gdLst/>
              <a:ahLst/>
              <a:cxnLst/>
              <a:rect l="l" t="t" r="r" b="b"/>
              <a:pathLst>
                <a:path w="994885" h="850570">
                  <a:moveTo>
                    <a:pt x="45283" y="0"/>
                  </a:moveTo>
                  <a:lnTo>
                    <a:pt x="949602" y="0"/>
                  </a:lnTo>
                  <a:cubicBezTo>
                    <a:pt x="961611" y="0"/>
                    <a:pt x="973129" y="4771"/>
                    <a:pt x="981622" y="13263"/>
                  </a:cubicBezTo>
                  <a:cubicBezTo>
                    <a:pt x="990114" y="21755"/>
                    <a:pt x="994885" y="33273"/>
                    <a:pt x="994885" y="45283"/>
                  </a:cubicBezTo>
                  <a:lnTo>
                    <a:pt x="994885" y="805287"/>
                  </a:lnTo>
                  <a:cubicBezTo>
                    <a:pt x="994885" y="817297"/>
                    <a:pt x="990114" y="828815"/>
                    <a:pt x="981622" y="837307"/>
                  </a:cubicBezTo>
                  <a:cubicBezTo>
                    <a:pt x="973129" y="845799"/>
                    <a:pt x="961611" y="850570"/>
                    <a:pt x="949602" y="850570"/>
                  </a:cubicBezTo>
                  <a:lnTo>
                    <a:pt x="45283" y="850570"/>
                  </a:lnTo>
                  <a:cubicBezTo>
                    <a:pt x="33273" y="850570"/>
                    <a:pt x="21755" y="845799"/>
                    <a:pt x="13263" y="837307"/>
                  </a:cubicBezTo>
                  <a:cubicBezTo>
                    <a:pt x="4771" y="828815"/>
                    <a:pt x="0" y="817297"/>
                    <a:pt x="0" y="805287"/>
                  </a:cubicBezTo>
                  <a:lnTo>
                    <a:pt x="0" y="45283"/>
                  </a:lnTo>
                  <a:cubicBezTo>
                    <a:pt x="0" y="33273"/>
                    <a:pt x="4771" y="21755"/>
                    <a:pt x="13263" y="13263"/>
                  </a:cubicBezTo>
                  <a:cubicBezTo>
                    <a:pt x="21755" y="4771"/>
                    <a:pt x="33273" y="0"/>
                    <a:pt x="45283" y="0"/>
                  </a:cubicBezTo>
                  <a:close/>
                </a:path>
              </a:pathLst>
            </a:custGeom>
            <a:blipFill>
              <a:blip r:embed="rId2"/>
              <a:stretch>
                <a:fillRect l="-237" r="-237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83857" y="9099332"/>
            <a:ext cx="16520285" cy="953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0"/>
              </a:lnSpc>
            </a:pPr>
            <a:r>
              <a:rPr lang="en-US" sz="1836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Zakażenia pneumokokami występują we wszystkich grupach wieku, ale najbardziej narażone są małe dzieci do 2 lat i osoby starsze powyżej 65 lat. Pneumokoki coraz częściej stają się oporne na antybiotyki. Osoby starsze najczęściej zakażają się od dzieci.</a:t>
            </a:r>
          </a:p>
          <a:p>
            <a:pPr algn="ctr">
              <a:lnSpc>
                <a:spcPts val="2570"/>
              </a:lnSpc>
            </a:pPr>
            <a:endParaRPr lang="en-US" sz="1836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02435" y="1319827"/>
            <a:ext cx="12436471" cy="109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0"/>
              </a:lnSpc>
              <a:spcBef>
                <a:spcPct val="0"/>
              </a:spcBef>
            </a:pPr>
            <a:r>
              <a:rPr lang="en-US" sz="23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Zakażenia pneumokokowe są wywoływane przez bakterię zwaną pneumokokiem wytwarzającą otoczkę polisacharydową, która warunkuje rozwój określonych objawów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02435" y="3594483"/>
            <a:ext cx="3928064" cy="4459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Pneumokoki wywołują:</a:t>
            </a:r>
          </a:p>
          <a:p>
            <a:pPr algn="l">
              <a:lnSpc>
                <a:spcPts val="2730"/>
              </a:lnSpc>
            </a:pPr>
            <a:endParaRPr lang="en-US" sz="2100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453396" lvl="1" indent="-226698" algn="l">
              <a:lnSpc>
                <a:spcPts val="2730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choroby górnych dróg oddechowych, </a:t>
            </a:r>
          </a:p>
          <a:p>
            <a:pPr marL="453396" lvl="1" indent="-226698" algn="l">
              <a:lnSpc>
                <a:spcPts val="2730"/>
              </a:lnSpc>
              <a:buFont typeface="Arial"/>
              <a:buChar char="•"/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zapalenie gardła, zatok</a:t>
            </a:r>
          </a:p>
          <a:p>
            <a:pPr marL="453396" lvl="1" indent="-226698" algn="l">
              <a:lnSpc>
                <a:spcPts val="2730"/>
              </a:lnSpc>
              <a:buFont typeface="Arial"/>
              <a:buChar char="•"/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zapalenie oskrzeli</a:t>
            </a:r>
          </a:p>
          <a:p>
            <a:pPr marL="453396" lvl="1" indent="-226698" algn="l">
              <a:lnSpc>
                <a:spcPts val="2730"/>
              </a:lnSpc>
              <a:buFont typeface="Arial"/>
              <a:buChar char="•"/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zapalenia ucha środkowego</a:t>
            </a:r>
          </a:p>
          <a:p>
            <a:pPr algn="l">
              <a:lnSpc>
                <a:spcPts val="2730"/>
              </a:lnSpc>
            </a:pPr>
            <a:endParaRPr lang="en-US" sz="21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730"/>
              </a:lnSpc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Bakterie mogą dostać się do krwi i wywołać zapalenie płuc, zapalenie opon mózgowo-rdzeniowych, sepsę.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50628" y="3610946"/>
            <a:ext cx="2175034" cy="405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0"/>
              </a:lnSpc>
              <a:spcBef>
                <a:spcPct val="0"/>
              </a:spcBef>
            </a:pPr>
            <a:r>
              <a:rPr lang="en-US" sz="26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POWIKŁANIA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041897" y="4282776"/>
            <a:ext cx="3836798" cy="411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6" lvl="1" indent="-226698" algn="l">
              <a:lnSpc>
                <a:spcPts val="2730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ropnie mózgu</a:t>
            </a:r>
          </a:p>
          <a:p>
            <a:pPr algn="l">
              <a:lnSpc>
                <a:spcPts val="2730"/>
              </a:lnSpc>
            </a:pPr>
            <a:endParaRPr lang="en-US" sz="2100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453396" lvl="1" indent="-226698" algn="l">
              <a:lnSpc>
                <a:spcPts val="2730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padaczka</a:t>
            </a:r>
          </a:p>
          <a:p>
            <a:pPr algn="l">
              <a:lnSpc>
                <a:spcPts val="2730"/>
              </a:lnSpc>
            </a:pPr>
            <a:endParaRPr lang="en-US" sz="2100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453396" lvl="1" indent="-226698" algn="l">
              <a:lnSpc>
                <a:spcPts val="2730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niedowłady i porażenia</a:t>
            </a:r>
          </a:p>
          <a:p>
            <a:pPr algn="l">
              <a:lnSpc>
                <a:spcPts val="2730"/>
              </a:lnSpc>
            </a:pPr>
            <a:endParaRPr lang="en-US" sz="2100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453396" lvl="1" indent="-226698" algn="l">
              <a:lnSpc>
                <a:spcPts val="2730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niedosłuch i głuchota</a:t>
            </a:r>
          </a:p>
          <a:p>
            <a:pPr algn="l">
              <a:lnSpc>
                <a:spcPts val="2730"/>
              </a:lnSpc>
            </a:pPr>
            <a:endParaRPr lang="en-US" sz="2100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453396" lvl="1" indent="-226698" algn="l">
              <a:lnSpc>
                <a:spcPts val="2730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uszkodzenie i niewydolność narządów</a:t>
            </a:r>
          </a:p>
          <a:p>
            <a:pPr algn="l">
              <a:lnSpc>
                <a:spcPts val="2730"/>
              </a:lnSpc>
            </a:pPr>
            <a:endParaRPr lang="en-US" sz="2100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453396" lvl="1" indent="-226698" algn="l">
              <a:lnSpc>
                <a:spcPts val="2730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zgon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1646124" y="-1060568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0"/>
                </a:moveTo>
                <a:lnTo>
                  <a:pt x="10471590" y="0"/>
                </a:lnTo>
                <a:lnTo>
                  <a:pt x="10471590" y="5235795"/>
                </a:lnTo>
                <a:lnTo>
                  <a:pt x="0" y="5235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AutoShape 3"/>
          <p:cNvSpPr/>
          <p:nvPr/>
        </p:nvSpPr>
        <p:spPr>
          <a:xfrm>
            <a:off x="0" y="8692169"/>
            <a:ext cx="18288000" cy="1594831"/>
          </a:xfrm>
          <a:prstGeom prst="rect">
            <a:avLst/>
          </a:prstGeom>
          <a:solidFill>
            <a:srgbClr val="48B281"/>
          </a:solidFill>
        </p:spPr>
        <p:txBody>
          <a:bodyPr/>
          <a:lstStyle/>
          <a:p>
            <a:endParaRPr lang="pl-PL"/>
          </a:p>
        </p:txBody>
      </p:sp>
      <p:grpSp>
        <p:nvGrpSpPr>
          <p:cNvPr id="4" name="Group 4"/>
          <p:cNvGrpSpPr/>
          <p:nvPr/>
        </p:nvGrpSpPr>
        <p:grpSpPr>
          <a:xfrm>
            <a:off x="-1849814" y="-2394853"/>
            <a:ext cx="6520258" cy="6520258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B281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1025" y="6464543"/>
            <a:ext cx="6265919" cy="3727957"/>
            <a:chOff x="0" y="0"/>
            <a:chExt cx="1366148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66148" cy="812800"/>
            </a:xfrm>
            <a:custGeom>
              <a:avLst/>
              <a:gdLst/>
              <a:ahLst/>
              <a:cxnLst/>
              <a:rect l="l" t="t" r="r" b="b"/>
              <a:pathLst>
                <a:path w="1366148" h="812800">
                  <a:moveTo>
                    <a:pt x="28418" y="0"/>
                  </a:moveTo>
                  <a:lnTo>
                    <a:pt x="1337730" y="0"/>
                  </a:lnTo>
                  <a:cubicBezTo>
                    <a:pt x="1345267" y="0"/>
                    <a:pt x="1352495" y="2994"/>
                    <a:pt x="1357824" y="8323"/>
                  </a:cubicBezTo>
                  <a:cubicBezTo>
                    <a:pt x="1363154" y="13653"/>
                    <a:pt x="1366148" y="20881"/>
                    <a:pt x="1366148" y="28418"/>
                  </a:cubicBezTo>
                  <a:lnTo>
                    <a:pt x="1366148" y="784382"/>
                  </a:lnTo>
                  <a:cubicBezTo>
                    <a:pt x="1366148" y="791919"/>
                    <a:pt x="1363154" y="799147"/>
                    <a:pt x="1357824" y="804477"/>
                  </a:cubicBezTo>
                  <a:cubicBezTo>
                    <a:pt x="1352495" y="809806"/>
                    <a:pt x="1345267" y="812800"/>
                    <a:pt x="1337730" y="812800"/>
                  </a:cubicBezTo>
                  <a:lnTo>
                    <a:pt x="28418" y="812800"/>
                  </a:lnTo>
                  <a:cubicBezTo>
                    <a:pt x="20881" y="812800"/>
                    <a:pt x="13653" y="809806"/>
                    <a:pt x="8323" y="804477"/>
                  </a:cubicBezTo>
                  <a:cubicBezTo>
                    <a:pt x="2994" y="799147"/>
                    <a:pt x="0" y="791919"/>
                    <a:pt x="0" y="784382"/>
                  </a:cubicBezTo>
                  <a:lnTo>
                    <a:pt x="0" y="28418"/>
                  </a:lnTo>
                  <a:cubicBezTo>
                    <a:pt x="0" y="20881"/>
                    <a:pt x="2994" y="13653"/>
                    <a:pt x="8323" y="8323"/>
                  </a:cubicBezTo>
                  <a:cubicBezTo>
                    <a:pt x="13653" y="2994"/>
                    <a:pt x="20881" y="0"/>
                    <a:pt x="28418" y="0"/>
                  </a:cubicBezTo>
                  <a:close/>
                </a:path>
              </a:pathLst>
            </a:custGeom>
            <a:blipFill>
              <a:blip r:embed="rId4"/>
              <a:stretch>
                <a:fillRect t="-2477" b="-2477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0414" y="663272"/>
            <a:ext cx="2485601" cy="1909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5082"/>
              </a:lnSpc>
            </a:pPr>
            <a:r>
              <a:rPr lang="en-US" sz="12568" b="1" spc="-251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RSV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46200" y="4058730"/>
            <a:ext cx="2702831" cy="307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</a:pPr>
            <a:r>
              <a:rPr lang="en-US" sz="22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OBJAWY</a:t>
            </a:r>
          </a:p>
          <a:p>
            <a:pPr marL="464234" lvl="1" indent="-232117" algn="just">
              <a:lnSpc>
                <a:spcPts val="3010"/>
              </a:lnSpc>
              <a:buFont typeface="Arial"/>
              <a:buChar char="•"/>
            </a:pPr>
            <a:r>
              <a:rPr lang="en-US" sz="215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kaszel </a:t>
            </a:r>
          </a:p>
          <a:p>
            <a:pPr marL="464234" lvl="1" indent="-232117" algn="just">
              <a:lnSpc>
                <a:spcPts val="3010"/>
              </a:lnSpc>
              <a:buFont typeface="Arial"/>
              <a:buChar char="•"/>
            </a:pPr>
            <a:r>
              <a:rPr lang="en-US" sz="215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gorączka </a:t>
            </a:r>
          </a:p>
          <a:p>
            <a:pPr marL="464234" lvl="1" indent="-232117" algn="just">
              <a:lnSpc>
                <a:spcPts val="3010"/>
              </a:lnSpc>
              <a:buFont typeface="Arial"/>
              <a:buChar char="•"/>
            </a:pPr>
            <a:r>
              <a:rPr lang="en-US" sz="215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katar</a:t>
            </a:r>
          </a:p>
          <a:p>
            <a:pPr marL="464234" lvl="1" indent="-232117" algn="just">
              <a:lnSpc>
                <a:spcPts val="3010"/>
              </a:lnSpc>
              <a:buFont typeface="Arial"/>
              <a:buChar char="•"/>
            </a:pPr>
            <a:r>
              <a:rPr lang="en-US" sz="215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duszność</a:t>
            </a:r>
          </a:p>
          <a:p>
            <a:pPr algn="just">
              <a:lnSpc>
                <a:spcPts val="3010"/>
              </a:lnSpc>
            </a:pPr>
            <a:endParaRPr lang="en-US" sz="215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just">
              <a:lnSpc>
                <a:spcPts val="3010"/>
              </a:lnSpc>
            </a:pPr>
            <a:endParaRPr lang="en-US" sz="215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just">
              <a:lnSpc>
                <a:spcPts val="3010"/>
              </a:lnSpc>
              <a:spcBef>
                <a:spcPct val="0"/>
              </a:spcBef>
            </a:pPr>
            <a:endParaRPr lang="en-US" sz="215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351139" y="546675"/>
            <a:ext cx="8115513" cy="124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1918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Chorobę wywołuje wirus RSV (syncytialny wirus oddechowy). </a:t>
            </a:r>
          </a:p>
          <a:p>
            <a:pPr algn="ctr">
              <a:lnSpc>
                <a:spcPts val="2493"/>
              </a:lnSpc>
            </a:pPr>
            <a:r>
              <a:rPr lang="en-US" sz="1918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Wirus przenosi się drogą kropelkową lub przez ręce i przedmioty zanieczyszczone wydzieliną z dróg oddechowych osoby chorej.</a:t>
            </a:r>
          </a:p>
          <a:p>
            <a:pPr algn="ctr">
              <a:lnSpc>
                <a:spcPts val="2493"/>
              </a:lnSpc>
              <a:spcBef>
                <a:spcPct val="0"/>
              </a:spcBef>
            </a:pPr>
            <a:endParaRPr lang="en-US" sz="1918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216115" y="2044062"/>
            <a:ext cx="10593109" cy="1373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0"/>
              </a:lnSpc>
              <a:spcBef>
                <a:spcPct val="0"/>
              </a:spcBef>
            </a:pP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Kto choruje? Zachorować może każdy, ale choroba jest najgroźniejsza dla niemowląt (szczególnie wcześniaków) oraz osób w starszym wieku, zwłaszcza z chorobami przewlekłymi układu oddechowego, z wadami serca, po przeszczepach, w immunosupresji . Można chorować więcej niż raz.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70393" y="9131445"/>
            <a:ext cx="10634107" cy="6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0"/>
              </a:lnSpc>
              <a:spcBef>
                <a:spcPct val="0"/>
              </a:spcBef>
            </a:pPr>
            <a:r>
              <a:rPr lang="en-US" sz="210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BRAK LECZENIA PRZECIWWIRUSOWEGO. STOSUJE SIĘ JEDYNIE LECZENIE OBJAWOWE. PACJENCI Z DUSZNOŚCIĄ WYMAGAJĄ PRZYJĘCIA DO SZPITALA.</a:t>
            </a: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50399" y="4096830"/>
            <a:ext cx="4882037" cy="308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1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SZCZEPIENIA</a:t>
            </a:r>
          </a:p>
          <a:p>
            <a:pPr algn="l">
              <a:lnSpc>
                <a:spcPts val="2730"/>
              </a:lnSpc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jedna dawka osobom w wieku 60 lat i starszym</a:t>
            </a:r>
          </a:p>
          <a:p>
            <a:pPr algn="l">
              <a:lnSpc>
                <a:spcPts val="2730"/>
              </a:lnSpc>
            </a:pPr>
            <a:endParaRPr lang="en-US" sz="21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Ogólna skuteczność szczepionki w zapobieganiu zakażeniom dolnych dróg oddechowych wywołanym przez RSV u dorosłych w wieku 60 lat i starszych wyniosła 82,6%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98396" y="4087305"/>
            <a:ext cx="3910500" cy="150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0"/>
              </a:lnSpc>
            </a:pPr>
            <a:r>
              <a:rPr lang="en-US" sz="215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POWIKŁANIA</a:t>
            </a:r>
          </a:p>
          <a:p>
            <a:pPr marL="464234" lvl="1" indent="-232117" algn="l">
              <a:lnSpc>
                <a:spcPts val="3010"/>
              </a:lnSpc>
              <a:buFont typeface="Arial"/>
              <a:buChar char="•"/>
            </a:pPr>
            <a:r>
              <a:rPr lang="en-US" sz="215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zapalenie oskrzelików </a:t>
            </a:r>
          </a:p>
          <a:p>
            <a:pPr marL="464234" lvl="1" indent="-232117" algn="l">
              <a:lnSpc>
                <a:spcPts val="3010"/>
              </a:lnSpc>
              <a:buFont typeface="Arial"/>
              <a:buChar char="•"/>
            </a:pPr>
            <a:r>
              <a:rPr lang="en-US" sz="215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nadreaktywność oskrzeli </a:t>
            </a:r>
          </a:p>
          <a:p>
            <a:pPr marL="464234" lvl="1" indent="-232117" algn="l">
              <a:lnSpc>
                <a:spcPts val="3010"/>
              </a:lnSpc>
              <a:buFont typeface="Arial"/>
              <a:buChar char="•"/>
            </a:pPr>
            <a:r>
              <a:rPr lang="en-US" sz="215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zapalenie płuc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471175" y="0"/>
            <a:ext cx="7816825" cy="10287000"/>
          </a:xfrm>
          <a:prstGeom prst="rect">
            <a:avLst/>
          </a:prstGeom>
          <a:solidFill>
            <a:srgbClr val="48B281"/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77500" y="1257300"/>
            <a:ext cx="8646754" cy="81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60"/>
              </a:lnSpc>
            </a:pPr>
            <a:r>
              <a:rPr lang="en-US" sz="2543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SZCZEPIONKI REFUNDOWANE:</a:t>
            </a:r>
          </a:p>
          <a:p>
            <a:pPr algn="just">
              <a:lnSpc>
                <a:spcPts val="3560"/>
              </a:lnSpc>
            </a:pPr>
            <a:endParaRPr lang="en-US" sz="2543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462759" lvl="1" indent="-231379" algn="just">
              <a:lnSpc>
                <a:spcPts val="3000"/>
              </a:lnSpc>
              <a:buFont typeface="Arial"/>
              <a:buChar char="•"/>
            </a:pP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SZCZEPIONKA PRZECIW GRYPIE:</a:t>
            </a:r>
          </a:p>
          <a:p>
            <a:pPr algn="just">
              <a:lnSpc>
                <a:spcPts val="3000"/>
              </a:lnSpc>
            </a:pP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InfluvacTetra, Vaxigrip Tetra- 100% refundacji dla dzieci do 18 r.ż, kobiet w ciąży i osób powyżej 65 r.ż</a:t>
            </a:r>
          </a:p>
          <a:p>
            <a:pPr algn="just">
              <a:lnSpc>
                <a:spcPts val="3000"/>
              </a:lnSpc>
            </a:pPr>
            <a:endParaRPr lang="en-US" sz="2143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62759" lvl="1" indent="-231379" algn="just">
              <a:lnSpc>
                <a:spcPts val="3000"/>
              </a:lnSpc>
              <a:buFont typeface="Arial"/>
              <a:buChar char="•"/>
            </a:pP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SZCZEPIONKA PRZECIW COVID-19-100% refundacji</a:t>
            </a:r>
          </a:p>
          <a:p>
            <a:pPr algn="just">
              <a:lnSpc>
                <a:spcPts val="3000"/>
              </a:lnSpc>
            </a:pPr>
            <a:endParaRPr lang="en-US" sz="2143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62759" lvl="1" indent="-231379" algn="just">
              <a:lnSpc>
                <a:spcPts val="3000"/>
              </a:lnSpc>
              <a:buFont typeface="Arial"/>
              <a:buChar char="•"/>
            </a:pP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SZCZEPIONKA PRZECIWKO PNEUMOKOKOM:</a:t>
            </a:r>
          </a:p>
          <a:p>
            <a:pPr algn="just">
              <a:lnSpc>
                <a:spcPts val="3000"/>
              </a:lnSpc>
            </a:pP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Prevenar-13- 100% refundacji powyżej 65 </a:t>
            </a:r>
            <a:r>
              <a:rPr lang="en-US" sz="2143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r.ż</a:t>
            </a: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just">
              <a:lnSpc>
                <a:spcPts val="3000"/>
              </a:lnSpc>
            </a:pPr>
            <a:endParaRPr lang="en-US" sz="2143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62759" lvl="1" indent="-231379" algn="just">
              <a:lnSpc>
                <a:spcPts val="3000"/>
              </a:lnSpc>
              <a:buFont typeface="Arial"/>
              <a:buChar char="•"/>
            </a:pP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SZCZEPIONKA PRZECIW PÓŁPAŚCOWI:</a:t>
            </a:r>
          </a:p>
          <a:p>
            <a:pPr algn="just">
              <a:lnSpc>
                <a:spcPts val="3000"/>
              </a:lnSpc>
            </a:pP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Shingrix - 50% refundacji dla osób powyżej 65 </a:t>
            </a:r>
            <a:r>
              <a:rPr lang="en-US" sz="2143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r.ż</a:t>
            </a: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just">
              <a:lnSpc>
                <a:spcPts val="3000"/>
              </a:lnSpc>
            </a:pPr>
            <a:endParaRPr lang="en-US" sz="2143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62759" lvl="1" indent="-231379" algn="just">
              <a:lnSpc>
                <a:spcPts val="3000"/>
              </a:lnSpc>
              <a:spcBef>
                <a:spcPct val="0"/>
              </a:spcBef>
              <a:buFont typeface="Arial"/>
              <a:buChar char="•"/>
            </a:pP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SZCZEPIONKA PRZECIWKO BŁONICY, KRZTUŚCOWI, ŚWINCE, ODRZE, RÓŻYCZCE, TĘŻCOWI, WZW B HAEMOPHILUS INFLUENZAE TYPU B, PNEUMOKOKOM, POLIOMYELITIS: bezpłatna w grupach ryzyka </a:t>
            </a:r>
            <a:r>
              <a:rPr lang="en-US" sz="2143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t.j</a:t>
            </a:r>
            <a:r>
              <a:rPr lang="en-US" sz="214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: po przeszczepieniu komórek kriotwórczych, narządów wewnętrznych, spenektomii, z asplenią, z zaburzeniami czynności śledziony.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542129" y="1257300"/>
            <a:ext cx="4231271" cy="42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70"/>
              </a:lnSpc>
              <a:spcBef>
                <a:spcPct val="0"/>
              </a:spcBef>
            </a:pPr>
            <a:r>
              <a:rPr lang="en-US" sz="2550" b="1" dirty="0">
                <a:solidFill>
                  <a:schemeClr val="bg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SZCZEPIONKI PŁATNE</a:t>
            </a:r>
            <a:r>
              <a:rPr lang="pl-PL" sz="2550" b="1" dirty="0">
                <a:solidFill>
                  <a:schemeClr val="bg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550" b="1" dirty="0">
                <a:solidFill>
                  <a:schemeClr val="bg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081647" y="2363708"/>
            <a:ext cx="6595880" cy="4539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592" lvl="1" indent="-275296" algn="l">
              <a:lnSpc>
                <a:spcPts val="3570"/>
              </a:lnSpc>
              <a:buFont typeface="Arial"/>
              <a:buChar char="•"/>
            </a:pPr>
            <a:r>
              <a:rPr lang="en-US" sz="2550" dirty="0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 SZCZEPIONKA PRZECIW OSPIE WIETRZNEJ</a:t>
            </a:r>
          </a:p>
          <a:p>
            <a:pPr algn="l">
              <a:lnSpc>
                <a:spcPts val="3570"/>
              </a:lnSpc>
            </a:pPr>
            <a:endParaRPr lang="en-US" sz="2550" dirty="0">
              <a:solidFill>
                <a:schemeClr val="bg1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50592" lvl="1" indent="-275296" algn="l">
              <a:lnSpc>
                <a:spcPts val="3570"/>
              </a:lnSpc>
              <a:buFont typeface="Arial"/>
              <a:buChar char="•"/>
            </a:pPr>
            <a:r>
              <a:rPr lang="en-US" sz="2550" dirty="0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SZCZEPIONKA PRZECIW ODRZE, ŚWINCE, RÓŻYCZCE</a:t>
            </a:r>
          </a:p>
          <a:p>
            <a:pPr algn="l">
              <a:lnSpc>
                <a:spcPts val="3570"/>
              </a:lnSpc>
            </a:pPr>
            <a:endParaRPr lang="en-US" sz="2550" dirty="0">
              <a:solidFill>
                <a:schemeClr val="bg1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50592" lvl="1" indent="-275296" algn="l">
              <a:lnSpc>
                <a:spcPts val="3570"/>
              </a:lnSpc>
              <a:buFont typeface="Arial"/>
              <a:buChar char="•"/>
            </a:pPr>
            <a:r>
              <a:rPr lang="en-US" sz="2550" dirty="0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SZCZEPIONKA PRZECIW WZW B</a:t>
            </a:r>
          </a:p>
          <a:p>
            <a:pPr algn="l">
              <a:lnSpc>
                <a:spcPts val="3570"/>
              </a:lnSpc>
            </a:pPr>
            <a:endParaRPr lang="en-US" sz="2550" dirty="0">
              <a:solidFill>
                <a:schemeClr val="bg1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50592" lvl="1" indent="-275296" algn="l">
              <a:lnSpc>
                <a:spcPts val="3570"/>
              </a:lnSpc>
              <a:buFont typeface="Arial"/>
              <a:buChar char="•"/>
            </a:pPr>
            <a:r>
              <a:rPr lang="en-US" sz="2550" dirty="0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SZCZEPIONKA PRZECIW RSV</a:t>
            </a:r>
          </a:p>
          <a:p>
            <a:pPr algn="l">
              <a:lnSpc>
                <a:spcPts val="3010"/>
              </a:lnSpc>
            </a:pPr>
            <a:endParaRPr lang="en-US" sz="255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275864" y="-1513365"/>
            <a:ext cx="12041681" cy="13313729"/>
            <a:chOff x="0" y="0"/>
            <a:chExt cx="5743295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43295" cy="6350000"/>
            </a:xfrm>
            <a:custGeom>
              <a:avLst/>
              <a:gdLst/>
              <a:ahLst/>
              <a:cxnLst/>
              <a:rect l="l" t="t" r="r" b="b"/>
              <a:pathLst>
                <a:path w="5743295" h="6350000">
                  <a:moveTo>
                    <a:pt x="2871647" y="0"/>
                  </a:moveTo>
                  <a:cubicBezTo>
                    <a:pt x="1285680" y="0"/>
                    <a:pt x="0" y="1421496"/>
                    <a:pt x="0" y="3175000"/>
                  </a:cubicBezTo>
                  <a:cubicBezTo>
                    <a:pt x="0" y="4928504"/>
                    <a:pt x="1285680" y="6350000"/>
                    <a:pt x="2871647" y="6350000"/>
                  </a:cubicBezTo>
                  <a:cubicBezTo>
                    <a:pt x="4457615" y="6350000"/>
                    <a:pt x="5743295" y="4928504"/>
                    <a:pt x="5743295" y="3175000"/>
                  </a:cubicBezTo>
                  <a:cubicBezTo>
                    <a:pt x="5743295" y="1421496"/>
                    <a:pt x="4457615" y="0"/>
                    <a:pt x="2871647" y="0"/>
                  </a:cubicBezTo>
                  <a:close/>
                </a:path>
              </a:pathLst>
            </a:custGeom>
            <a:solidFill>
              <a:srgbClr val="48B281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1417" y="927743"/>
            <a:ext cx="4182970" cy="725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17"/>
              </a:lnSpc>
            </a:pPr>
            <a:r>
              <a:rPr lang="en-US" sz="7931" b="1" spc="-158" dirty="0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WNIOSKI</a:t>
            </a:r>
          </a:p>
          <a:p>
            <a:pPr algn="l">
              <a:lnSpc>
                <a:spcPts val="9517"/>
              </a:lnSpc>
            </a:pPr>
            <a:endParaRPr lang="en-US" sz="7931" b="1" spc="-158" dirty="0">
              <a:solidFill>
                <a:srgbClr val="FFFFFF"/>
              </a:solidFill>
              <a:latin typeface="Antonio Bold"/>
              <a:ea typeface="Antonio Bold"/>
              <a:cs typeface="Antonio Bold"/>
              <a:sym typeface="Antonio Bold"/>
            </a:endParaRPr>
          </a:p>
          <a:p>
            <a:pPr marL="0" lvl="0" indent="0" algn="l">
              <a:lnSpc>
                <a:spcPts val="9517"/>
              </a:lnSpc>
            </a:pPr>
            <a:r>
              <a:rPr lang="en-US" sz="7931" b="1" spc="-158" dirty="0" err="1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Dlaczego</a:t>
            </a:r>
            <a:r>
              <a:rPr lang="en-US" sz="7931" b="1" spc="-158" dirty="0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 </a:t>
            </a:r>
            <a:r>
              <a:rPr lang="en-US" sz="7931" b="1" spc="-158" dirty="0" err="1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warto</a:t>
            </a:r>
            <a:r>
              <a:rPr lang="en-US" sz="7931" b="1" spc="-158" dirty="0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 się </a:t>
            </a:r>
            <a:r>
              <a:rPr lang="en-US" sz="7931" b="1" spc="-158" dirty="0" err="1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zaszczepić</a:t>
            </a:r>
            <a:r>
              <a:rPr lang="en-US" sz="7931" b="1" spc="-158" dirty="0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27792" y="1214420"/>
            <a:ext cx="11215363" cy="8175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13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Zalety szczepień ochronnych:</a:t>
            </a:r>
          </a:p>
          <a:p>
            <a:pPr algn="l">
              <a:lnSpc>
                <a:spcPts val="3519"/>
              </a:lnSpc>
            </a:pPr>
            <a:endParaRPr lang="en-US" sz="2513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542709" lvl="1" indent="-271355" algn="l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Ochrona przed śmiertelnymi i groźnymi dla zdrowia chorobami</a:t>
            </a:r>
          </a:p>
          <a:p>
            <a:pPr marL="542709" lvl="1" indent="-271355" algn="l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Unikanie częstych wizyt w przychodniach i pobytów w szpitalach</a:t>
            </a:r>
          </a:p>
          <a:p>
            <a:pPr marL="542709" lvl="1" indent="-271355" algn="l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Zmniejszenie ryzyka groźnych powikłań chorobowych</a:t>
            </a:r>
          </a:p>
          <a:p>
            <a:pPr marL="542709" lvl="1" indent="-271355" algn="l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Szczególnie podatne na powikłania są osoby starsze, przewlekle chore i obniżonej odporności, np. cukrzycy</a:t>
            </a:r>
          </a:p>
          <a:p>
            <a:pPr marL="542709" lvl="1" indent="-271355" algn="l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Uniknięcie wysokich kosztów leczenia</a:t>
            </a:r>
          </a:p>
          <a:p>
            <a:pPr marL="542709" lvl="1" indent="-271355" algn="l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Zapobieganie chorobom jest tańsze niż leczenie</a:t>
            </a:r>
          </a:p>
          <a:p>
            <a:pPr marL="542709" lvl="1" indent="-271355" algn="l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Ochrona bliskich</a:t>
            </a:r>
          </a:p>
          <a:p>
            <a:pPr marL="542709" lvl="1" indent="-271355" algn="l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Szczepiąc się dbamy nie tylko o siebie, ale także o rodzinę i całe swoje otocznie – nie roznosimy zarazków, nie zarażamy innych, tworzy się tzw. kokon dla osób, które nie mogą być zaszczepione, bądź mają przeciwwskazania do szczepień</a:t>
            </a:r>
          </a:p>
          <a:p>
            <a:pPr marL="542709" lvl="1" indent="-271355" algn="l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Zmniejszenie ilości stosowanych antybiotyków i leków przeciwwirusowych</a:t>
            </a:r>
          </a:p>
          <a:p>
            <a:pPr marL="542709" lvl="1" indent="-271355" algn="l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Unikanie wytworzenia się lekooporności bakterii i wirusów.</a:t>
            </a:r>
          </a:p>
          <a:p>
            <a:pPr algn="l">
              <a:lnSpc>
                <a:spcPts val="3519"/>
              </a:lnSpc>
            </a:pPr>
            <a:endParaRPr lang="en-US" sz="2513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399"/>
              </a:lnSpc>
            </a:pPr>
            <a:endParaRPr lang="en-US" sz="2513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6" name="AutoShape 6"/>
          <p:cNvSpPr/>
          <p:nvPr/>
        </p:nvSpPr>
        <p:spPr>
          <a:xfrm flipH="1" flipV="1">
            <a:off x="5200731" y="664153"/>
            <a:ext cx="0" cy="918741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C2110F09-1DB3-B210-402B-61B186377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-987683"/>
            <a:ext cx="11094522" cy="12262366"/>
          </a:xfrm>
          <a:prstGeom prst="rect">
            <a:avLst/>
          </a:prstGeom>
        </p:spPr>
      </p:pic>
      <p:pic>
        <p:nvPicPr>
          <p:cNvPr id="4" name="Obraz 3" descr="Obraz zawierający tekst, ubrania, obuwie, plakat&#10;&#10;Opis wygenerowany automatycznie">
            <a:extLst>
              <a:ext uri="{FF2B5EF4-FFF2-40B4-BE49-F238E27FC236}">
                <a16:creationId xmlns:a16="http://schemas.microsoft.com/office/drawing/2014/main" id="{22DF23A2-E80A-8061-8A0D-AC9BA4EA1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644145"/>
            <a:ext cx="6386513" cy="899870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7EBC2FD-5089-CCBC-D269-C6F9D3BA8C18}"/>
              </a:ext>
            </a:extLst>
          </p:cNvPr>
          <p:cNvSpPr txBox="1"/>
          <p:nvPr/>
        </p:nvSpPr>
        <p:spPr>
          <a:xfrm>
            <a:off x="1073727" y="3390900"/>
            <a:ext cx="80702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dirty="0">
                <a:solidFill>
                  <a:schemeClr val="bg1"/>
                </a:solidFill>
              </a:rPr>
              <a:t>szczepienia.pzh.gov.pl</a:t>
            </a:r>
          </a:p>
          <a:p>
            <a:pPr algn="ctr"/>
            <a:endParaRPr lang="pl-PL" sz="4800" dirty="0">
              <a:solidFill>
                <a:schemeClr val="bg1"/>
              </a:solidFill>
            </a:endParaRPr>
          </a:p>
          <a:p>
            <a:pPr algn="ctr"/>
            <a:r>
              <a:rPr lang="pl-PL" sz="4800" dirty="0">
                <a:solidFill>
                  <a:schemeClr val="bg1"/>
                </a:solidFill>
              </a:rPr>
              <a:t>szczepieniadlapordozujacych.pl</a:t>
            </a:r>
          </a:p>
        </p:txBody>
      </p:sp>
    </p:spTree>
    <p:extLst>
      <p:ext uri="{BB962C8B-B14F-4D97-AF65-F5344CB8AC3E}">
        <p14:creationId xmlns:p14="http://schemas.microsoft.com/office/powerpoint/2010/main" val="785249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92630" y="0"/>
            <a:ext cx="10287000" cy="102870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7310" y="0"/>
                  </a:moveTo>
                  <a:lnTo>
                    <a:pt x="795490" y="0"/>
                  </a:lnTo>
                  <a:cubicBezTo>
                    <a:pt x="800081" y="0"/>
                    <a:pt x="804484" y="1824"/>
                    <a:pt x="807730" y="5070"/>
                  </a:cubicBezTo>
                  <a:cubicBezTo>
                    <a:pt x="810976" y="8316"/>
                    <a:pt x="812800" y="12719"/>
                    <a:pt x="812800" y="17310"/>
                  </a:cubicBezTo>
                  <a:lnTo>
                    <a:pt x="812800" y="795490"/>
                  </a:lnTo>
                  <a:cubicBezTo>
                    <a:pt x="812800" y="800081"/>
                    <a:pt x="810976" y="804484"/>
                    <a:pt x="807730" y="807730"/>
                  </a:cubicBezTo>
                  <a:cubicBezTo>
                    <a:pt x="804484" y="810976"/>
                    <a:pt x="800081" y="812800"/>
                    <a:pt x="795490" y="812800"/>
                  </a:cubicBezTo>
                  <a:lnTo>
                    <a:pt x="17310" y="812800"/>
                  </a:lnTo>
                  <a:cubicBezTo>
                    <a:pt x="12719" y="812800"/>
                    <a:pt x="8316" y="810976"/>
                    <a:pt x="5070" y="807730"/>
                  </a:cubicBezTo>
                  <a:cubicBezTo>
                    <a:pt x="1824" y="804484"/>
                    <a:pt x="0" y="800081"/>
                    <a:pt x="0" y="795490"/>
                  </a:cubicBezTo>
                  <a:lnTo>
                    <a:pt x="0" y="17310"/>
                  </a:lnTo>
                  <a:cubicBezTo>
                    <a:pt x="0" y="12719"/>
                    <a:pt x="1824" y="8316"/>
                    <a:pt x="5070" y="5070"/>
                  </a:cubicBezTo>
                  <a:cubicBezTo>
                    <a:pt x="8316" y="1824"/>
                    <a:pt x="12719" y="0"/>
                    <a:pt x="17310" y="0"/>
                  </a:cubicBezTo>
                  <a:close/>
                </a:path>
              </a:pathLst>
            </a:custGeom>
            <a:blipFill>
              <a:blip r:embed="rId2"/>
              <a:stretch>
                <a:fillRect l="-24906" r="-2490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783461" y="2653323"/>
            <a:ext cx="7475839" cy="1118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38"/>
              </a:lnSpc>
              <a:spcBef>
                <a:spcPct val="0"/>
              </a:spcBef>
            </a:pPr>
            <a:r>
              <a:rPr lang="en-US" sz="65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Dziękuję za uwagę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2627" y="6287513"/>
            <a:ext cx="6976673" cy="2970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0"/>
              </a:lnSpc>
            </a:pPr>
            <a:r>
              <a:rPr lang="en-US" sz="3414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Kontakt:</a:t>
            </a:r>
          </a:p>
          <a:p>
            <a:pPr algn="ctr">
              <a:lnSpc>
                <a:spcPts val="4780"/>
              </a:lnSpc>
            </a:pPr>
            <a:r>
              <a:rPr lang="en-US" sz="3414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Wojewódzka</a:t>
            </a:r>
            <a:r>
              <a:rPr lang="en-US" sz="3414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14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Stacja</a:t>
            </a:r>
            <a:r>
              <a:rPr lang="en-US" sz="3414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14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Sanitarno-Epidemiologiczna</a:t>
            </a:r>
            <a:r>
              <a:rPr lang="en-US" sz="3414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w </a:t>
            </a:r>
            <a:r>
              <a:rPr lang="en-US" sz="3414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Rzeszowie</a:t>
            </a:r>
            <a:endParaRPr lang="en-US" sz="3414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>
              <a:lnSpc>
                <a:spcPts val="4780"/>
              </a:lnSpc>
            </a:pPr>
            <a:r>
              <a:rPr lang="en-US" sz="3414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ul</a:t>
            </a:r>
            <a:r>
              <a:rPr lang="en-US" sz="3414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 </a:t>
            </a:r>
            <a:r>
              <a:rPr lang="en-US" sz="3414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Wierzbowa</a:t>
            </a:r>
            <a:r>
              <a:rPr lang="en-US" sz="3414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16</a:t>
            </a:r>
          </a:p>
          <a:p>
            <a:pPr algn="ctr">
              <a:lnSpc>
                <a:spcPts val="4780"/>
              </a:lnSpc>
              <a:spcBef>
                <a:spcPct val="0"/>
              </a:spcBef>
            </a:pPr>
            <a:r>
              <a:rPr lang="en-US" sz="3414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tel</a:t>
            </a:r>
            <a:r>
              <a:rPr lang="en-US" sz="3414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: (17) 85 22 111 (</a:t>
            </a:r>
            <a:r>
              <a:rPr lang="en-US" sz="3414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wew</a:t>
            </a:r>
            <a:r>
              <a:rPr lang="en-US" sz="3414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 315)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1411</Words>
  <Application>Microsoft Office PowerPoint</Application>
  <PresentationFormat>Niestandardowy</PresentationFormat>
  <Paragraphs>172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3" baseType="lpstr">
      <vt:lpstr>Arimo</vt:lpstr>
      <vt:lpstr>Open Sauce Bold</vt:lpstr>
      <vt:lpstr>Arimo Bold</vt:lpstr>
      <vt:lpstr>Arial</vt:lpstr>
      <vt:lpstr>Open Sauce</vt:lpstr>
      <vt:lpstr>Calibri</vt:lpstr>
      <vt:lpstr>Antonio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Zielona Czarno-biała Korporacyjna Geometryczna Prezentacja biznesowa – biznesplan</dc:title>
  <dc:creator>Joanna Przeszłowska - Zapała</dc:creator>
  <cp:lastModifiedBy>WSSE Rzeszów - Joanna Przeszłowska-Zapała</cp:lastModifiedBy>
  <cp:revision>18</cp:revision>
  <dcterms:created xsi:type="dcterms:W3CDTF">2006-08-16T00:00:00Z</dcterms:created>
  <dcterms:modified xsi:type="dcterms:W3CDTF">2024-09-23T10:15:37Z</dcterms:modified>
  <dc:identifier>DAGQP1FZPME</dc:identifier>
</cp:coreProperties>
</file>