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4" r:id="rId3"/>
    <p:sldId id="257" r:id="rId4"/>
    <p:sldId id="260" r:id="rId5"/>
    <p:sldId id="261" r:id="rId6"/>
    <p:sldId id="265" r:id="rId7"/>
    <p:sldId id="266" r:id="rId8"/>
    <p:sldId id="258" r:id="rId9"/>
    <p:sldId id="259" r:id="rId10"/>
    <p:sldId id="275" r:id="rId11"/>
    <p:sldId id="262" r:id="rId12"/>
    <p:sldId id="279" r:id="rId13"/>
    <p:sldId id="276" r:id="rId14"/>
    <p:sldId id="270" r:id="rId15"/>
    <p:sldId id="277" r:id="rId16"/>
    <p:sldId id="269" r:id="rId17"/>
    <p:sldId id="278" r:id="rId18"/>
    <p:sldId id="273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r>
              <a:rPr lang="pl-PL" sz="2400" b="1">
                <a:latin typeface="Garamond" panose="02020404030301010803" pitchFamily="18" charset="0"/>
              </a:rPr>
              <a:t>Uzasadnienie</a:t>
            </a:r>
            <a:r>
              <a:rPr lang="pl-PL" sz="2400" b="1" baseline="0">
                <a:latin typeface="Garamond" panose="02020404030301010803" pitchFamily="18" charset="0"/>
              </a:rPr>
              <a:t> pozytywnej opinii o zajęciach</a:t>
            </a:r>
            <a:endParaRPr lang="pl-PL" sz="2400" b="1">
              <a:latin typeface="Garamond" panose="02020404030301010803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Arkusz3!$A$1:$G$1</c:f>
              <c:strCache>
                <c:ptCount val="7"/>
                <c:pt idx="0">
                  <c:v>Poprawa sprawności fizycznej</c:v>
                </c:pt>
                <c:pt idx="1">
                  <c:v>Poprawa samopoczucia</c:v>
                </c:pt>
                <c:pt idx="2">
                  <c:v>Dostosowane do potrzeb seniorów</c:v>
                </c:pt>
                <c:pt idx="3">
                  <c:v>Bardzo dobra rehabilitacja</c:v>
                </c:pt>
                <c:pt idx="4">
                  <c:v>Profesjonalizm prowadzących</c:v>
                </c:pt>
                <c:pt idx="5">
                  <c:v>Dobrze spędzony czas</c:v>
                </c:pt>
                <c:pt idx="6">
                  <c:v>Radość i przyjemność</c:v>
                </c:pt>
              </c:strCache>
            </c:strRef>
          </c:cat>
          <c:val>
            <c:numRef>
              <c:f>Arkusz3!$A$2:$G$2</c:f>
              <c:numCache>
                <c:formatCode>General</c:formatCode>
                <c:ptCount val="7"/>
                <c:pt idx="0">
                  <c:v>14</c:v>
                </c:pt>
                <c:pt idx="1">
                  <c:v>10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9-4775-8A97-4567AF7FB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5942968"/>
        <c:axId val="455936128"/>
      </c:barChart>
      <c:catAx>
        <c:axId val="455942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pl-PL"/>
          </a:p>
        </c:txPr>
        <c:crossAx val="455936128"/>
        <c:crosses val="autoZero"/>
        <c:auto val="1"/>
        <c:lblAlgn val="ctr"/>
        <c:lblOffset val="100"/>
        <c:noMultiLvlLbl val="0"/>
      </c:catAx>
      <c:valAx>
        <c:axId val="455936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55942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Uzasadnienie pozytywnej opinii o zajęciach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Arkusz3!$A$1:$F$1</c:f>
              <c:strCache>
                <c:ptCount val="3"/>
                <c:pt idx="0">
                  <c:v>Przydatna wiedza</c:v>
                </c:pt>
                <c:pt idx="1">
                  <c:v>Profesjonalizm prowadzących </c:v>
                </c:pt>
                <c:pt idx="2">
                  <c:v>Przekazywanie wiedzy w przystępny sposób</c:v>
                </c:pt>
              </c:strCache>
            </c:strRef>
          </c:cat>
          <c:val>
            <c:numRef>
              <c:f>Arkusz3!$A$2:$F$2</c:f>
              <c:numCache>
                <c:formatCode>General</c:formatCode>
                <c:ptCount val="6"/>
                <c:pt idx="0">
                  <c:v>6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3-45D0-93EE-86A3317E3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0857384"/>
        <c:axId val="550854144"/>
      </c:barChart>
      <c:catAx>
        <c:axId val="550857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50854144"/>
        <c:crosses val="autoZero"/>
        <c:auto val="1"/>
        <c:lblAlgn val="ctr"/>
        <c:lblOffset val="100"/>
        <c:noMultiLvlLbl val="0"/>
      </c:catAx>
      <c:valAx>
        <c:axId val="550854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50857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 i="0" baseline="0"/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/>
              <a:t>Uzasadnienie pozytywnej opinii o zajęciach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Arkusz3!$A$1:$F$1</c:f>
              <c:strCache>
                <c:ptCount val="6"/>
                <c:pt idx="0">
                  <c:v>Odpowiedni dobór ćwiczeń</c:v>
                </c:pt>
                <c:pt idx="1">
                  <c:v>Profesjonalizm prowadzących </c:v>
                </c:pt>
                <c:pt idx="2">
                  <c:v>Poprawa sprawności fizycznej</c:v>
                </c:pt>
                <c:pt idx="3">
                  <c:v>Poprawa samopoczucia</c:v>
                </c:pt>
                <c:pt idx="4">
                  <c:v>Bardzo dobre warunki</c:v>
                </c:pt>
                <c:pt idx="5">
                  <c:v>Bardzo dobra organizacja</c:v>
                </c:pt>
              </c:strCache>
            </c:strRef>
          </c:cat>
          <c:val>
            <c:numRef>
              <c:f>Arkusz3!$A$2:$F$2</c:f>
              <c:numCache>
                <c:formatCode>General</c:formatCode>
                <c:ptCount val="6"/>
                <c:pt idx="0">
                  <c:v>11</c:v>
                </c:pt>
                <c:pt idx="1">
                  <c:v>11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6-4D94-BD7A-DA42759B6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0857384"/>
        <c:axId val="550854144"/>
      </c:barChart>
      <c:catAx>
        <c:axId val="550857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50854144"/>
        <c:crosses val="autoZero"/>
        <c:auto val="1"/>
        <c:lblAlgn val="ctr"/>
        <c:lblOffset val="100"/>
        <c:noMultiLvlLbl val="0"/>
      </c:catAx>
      <c:valAx>
        <c:axId val="550854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50857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8955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3287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095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8491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476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763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08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5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402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338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7598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1800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7997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0870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3474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0466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59D36-28EA-4521-B7F0-A768A9C4A44F}" type="datetimeFigureOut">
              <a:rPr lang="pl-PL" smtClean="0"/>
              <a:t>08.12.2024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DB5EA48-311A-4671-ADFE-C2BCFE16E7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427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BD74AD-097C-F038-8766-EB16CCD1C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81" y="1982754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Podsumowanie projektu</a:t>
            </a:r>
            <a:br>
              <a:rPr lang="pl-PL" sz="4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„Działaj z nami – seniorami”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A8B858F-7254-5BDF-6309-22463ED4A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3858" y="5234579"/>
            <a:ext cx="8915399" cy="1126283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chemeClr val="accent1"/>
                </a:solidFill>
              </a:rPr>
              <a:t>Rzeszów - 10 grudnia 2024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6C95CF7-75F8-8518-C711-9B8AEDF59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204" y="340568"/>
            <a:ext cx="4111996" cy="158153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7E3353C-131B-4C82-E28A-16A51CDEC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363" y="423743"/>
            <a:ext cx="1980658" cy="18156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B95F3FB-C212-DA6B-69FC-660730F5E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7306" y="326199"/>
            <a:ext cx="1732353" cy="211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783D2D5B-1FAB-5C3E-351A-AB15CC0F59FE}"/>
              </a:ext>
            </a:extLst>
          </p:cNvPr>
          <p:cNvSpPr txBox="1"/>
          <p:nvPr/>
        </p:nvSpPr>
        <p:spPr>
          <a:xfrm>
            <a:off x="1065141" y="285703"/>
            <a:ext cx="10995875" cy="6286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3200" b="1" kern="1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Priorytetowe zadania statutowe Stowarzyszenia Przyjaciół UTW:</a:t>
            </a:r>
          </a:p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pl-PL" sz="28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inspirowanie i podejmowanie działań na rzecz środowiska ludzi starszych, w tym osób niepełnosprawnych, bezrobotnych, chorych; </a:t>
            </a:r>
          </a:p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pl-PL" sz="28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zapobieganie wykluczeniu społecznemu</a:t>
            </a:r>
            <a:r>
              <a:rPr lang="pl-PL" sz="2800" b="1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oraz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przeciwdziałanie patologiom społecznym; </a:t>
            </a:r>
          </a:p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pl-PL" sz="28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stymulowanie rozwoju osobowego oraz intelektualnej, psychicznej i fizycznej sprawności osób starszych;</a:t>
            </a:r>
          </a:p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pl-PL" sz="28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prowadzenie działalności edukacyjnej, w tym w zakresie ochrony i promocji zdrowia oraz ekologii; </a:t>
            </a:r>
          </a:p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pl-PL" sz="28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prowadzenie działalności kulturalnej, twórczej i krajoznawczo – turystycznej dla osób starszych. </a:t>
            </a:r>
          </a:p>
        </p:txBody>
      </p:sp>
    </p:spTree>
    <p:extLst>
      <p:ext uri="{BB962C8B-B14F-4D97-AF65-F5344CB8AC3E}">
        <p14:creationId xmlns:p14="http://schemas.microsoft.com/office/powerpoint/2010/main" val="157698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821AB59-3B96-01D5-89CC-B39BD4865D98}"/>
              </a:ext>
            </a:extLst>
          </p:cNvPr>
          <p:cNvSpPr txBox="1"/>
          <p:nvPr/>
        </p:nvSpPr>
        <p:spPr>
          <a:xfrm>
            <a:off x="1522089" y="295071"/>
            <a:ext cx="10754686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Zadanie publiczne „Działaj z nami - seniorami”, </a:t>
            </a: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dofinansowane z budżetu Miasta Rzeszowa na podstawie umowy nr 85/2024/PS z dnia 22 lipca 2024.</a:t>
            </a:r>
          </a:p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Czas realizacji projektu: 26.08.2024 – 31.12.2024r.</a:t>
            </a:r>
          </a:p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Budżet projektu: </a:t>
            </a: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27 052,94 zł</a:t>
            </a: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, w tym dotacja </a:t>
            </a: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26 152,94 zł, </a:t>
            </a: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wkład osobowy niefinansowy SP UTW w Rzeszowie </a:t>
            </a: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900,00 zł</a:t>
            </a: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22CCD0-8F05-30EC-39E1-9292DEAE1DEA}"/>
              </a:ext>
            </a:extLst>
          </p:cNvPr>
          <p:cNvSpPr txBox="1"/>
          <p:nvPr/>
        </p:nvSpPr>
        <p:spPr>
          <a:xfrm>
            <a:off x="635869" y="3034282"/>
            <a:ext cx="1049105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u="sng" dirty="0">
                <a:solidFill>
                  <a:schemeClr val="accent1"/>
                </a:solidFill>
              </a:rPr>
              <a:t>Planowane działania: </a:t>
            </a:r>
          </a:p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Zwiększenie ogólnego dobrostanu psychicznego i fizycznego – ćwiczenia prozdrowotne; Gimnastyka w wodzie – ćwiczenia relaksacyjno – rehabilitacyjne; </a:t>
            </a:r>
          </a:p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Bezpieczeństwo technologiczno – cybernetyczne – warsztaty; </a:t>
            </a:r>
          </a:p>
          <a:p>
            <a:pPr algn="ctr"/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Spotkanie integracyjno - aktywizujące </a:t>
            </a:r>
          </a:p>
          <a:p>
            <a:pPr algn="ctr"/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podsumowujące projekt. </a:t>
            </a:r>
          </a:p>
        </p:txBody>
      </p:sp>
    </p:spTree>
    <p:extLst>
      <p:ext uri="{BB962C8B-B14F-4D97-AF65-F5344CB8AC3E}">
        <p14:creationId xmlns:p14="http://schemas.microsoft.com/office/powerpoint/2010/main" val="359058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F02F0A-09BE-21CA-AA78-01014EC45E92}"/>
              </a:ext>
            </a:extLst>
          </p:cNvPr>
          <p:cNvSpPr txBox="1"/>
          <p:nvPr/>
        </p:nvSpPr>
        <p:spPr>
          <a:xfrm>
            <a:off x="1405163" y="210630"/>
            <a:ext cx="1067435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Cele projektu „Działaj z nami - seniorami”: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Poprawa kondycji </a:t>
            </a:r>
            <a:r>
              <a:rPr lang="pl-PL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</a:t>
            </a:r>
            <a:r>
              <a:rPr lang="pl-PL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fizycznej seniorów, zmniejszenie objawów depresji i zaburzeń snu poprzez udział w ćwiczeniach;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Upowszechnianie i wdrożenie rozwiązań technologicznych sprzyjających włączeniu społecznemu oraz bezpiecznemu funkcjonowaniu osób starszych poprzez udział w warsztatach z zakresu cyberbezpieczeństwa;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achęcenie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osób starszych do aktywnego spędzania czasu wolnego i podnoszenia swojej sprawności poprzez udział w ćwiczeniach rehabilitacyjnych w wodzie;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Zwiększenie udziału osób starszych w aktywnych formach spędzania czasu wolnego, budowanie relacji międzyludzkich.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08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7EB6A6F-9502-33F8-E764-C35AEB3FE1AD}"/>
              </a:ext>
            </a:extLst>
          </p:cNvPr>
          <p:cNvSpPr txBox="1"/>
          <p:nvPr/>
        </p:nvSpPr>
        <p:spPr>
          <a:xfrm>
            <a:off x="1548061" y="210845"/>
            <a:ext cx="10293350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Zwiększenie ogólnego dobrostanu psychicznego</a:t>
            </a:r>
          </a:p>
          <a:p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 fizycznego – ćwiczenia prozdrowotne:</a:t>
            </a:r>
          </a:p>
          <a:p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Charakter zajęć: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ćwiczenia równowagi ciała i dna miednicy,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yoga na krzesłach dla seniorów;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15 zajęć raz w tygodniu dla każdej grupy. </a:t>
            </a:r>
            <a:endParaRPr lang="pl-PL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Miejsce zajęć:</a:t>
            </a:r>
            <a:r>
              <a:rPr lang="pl-PL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sala do ćwiczeń, mieszcząca się w budynku DH Europa przy ul. Piłsudskiego. Budynek przystosowany dla osób ze szczególnymi potrzebami </a:t>
            </a:r>
            <a:endParaRPr lang="pl-PL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Uczestnicy:</a:t>
            </a:r>
            <a:r>
              <a:rPr lang="pl-PL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dwie dziesięcioosobowe grupy słuchaczy UTW-UR, spełniających warunki naboru – </a:t>
            </a: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osób.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działania: 6 900,00 zł</a:t>
            </a:r>
          </a:p>
        </p:txBody>
      </p:sp>
    </p:spTree>
    <p:extLst>
      <p:ext uri="{BB962C8B-B14F-4D97-AF65-F5344CB8AC3E}">
        <p14:creationId xmlns:p14="http://schemas.microsoft.com/office/powerpoint/2010/main" val="11299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14B8F85F-1F4B-93B8-4553-1788E97098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70" b="20544"/>
          <a:stretch/>
        </p:blipFill>
        <p:spPr>
          <a:xfrm>
            <a:off x="-1" y="10"/>
            <a:ext cx="7534653" cy="686713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A3886C8-F2E1-9FF8-7024-7EAB5AA85C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90" r="10922" b="1"/>
          <a:stretch/>
        </p:blipFill>
        <p:spPr>
          <a:xfrm>
            <a:off x="7534654" y="10"/>
            <a:ext cx="4657345" cy="686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EEA213D-2443-D9DC-4AED-58E2C46E6884}"/>
              </a:ext>
            </a:extLst>
          </p:cNvPr>
          <p:cNvSpPr txBox="1"/>
          <p:nvPr/>
        </p:nvSpPr>
        <p:spPr>
          <a:xfrm>
            <a:off x="1384519" y="0"/>
            <a:ext cx="10807481" cy="5219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kern="0" dirty="0">
                <a:solidFill>
                  <a:schemeClr val="accent1"/>
                </a:solidFill>
                <a:latin typeface="Garamond" panose="02020404030301010803"/>
                <a:ea typeface="Arial MT"/>
                <a:cs typeface="Arial MT"/>
              </a:rPr>
              <a:t>A</a:t>
            </a:r>
            <a:r>
              <a:rPr kumimoji="0" lang="pl-PL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nkieta</a:t>
            </a: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 ewaluacyjna: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Ankietę satysfakcji wypełniło </a:t>
            </a: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l-PL" sz="2800" b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kobiet </a:t>
            </a: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uczestniczek projektu.</a:t>
            </a:r>
            <a:r>
              <a:rPr lang="pl-PL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Wszystkie ankietowane </a:t>
            </a: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pl-PL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uczestniczyły  w zajęciach, oceniły je </a:t>
            </a:r>
            <a:r>
              <a:rPr lang="pl-PL" sz="28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bardzo dobrze </a:t>
            </a: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pl-PL" sz="28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poleciłyby</a:t>
            </a: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zajęcia organizowane przez UTW UR innym osobom w wieku 60+.</a:t>
            </a:r>
            <a:endParaRPr lang="pl-PL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4000" b="1" kern="0" dirty="0">
              <a:solidFill>
                <a:prstClr val="black"/>
              </a:solidFill>
              <a:latin typeface="Garamond" panose="02020404030301010803"/>
            </a:endParaRPr>
          </a:p>
          <a:p>
            <a:endParaRPr lang="pl-PL" sz="4000" b="1" kern="0" dirty="0">
              <a:solidFill>
                <a:prstClr val="black"/>
              </a:solidFill>
              <a:latin typeface="Garamond" panose="02020404030301010803"/>
            </a:endParaRPr>
          </a:p>
          <a:p>
            <a:endParaRPr lang="pl-PL" sz="4000" b="1" kern="0" dirty="0">
              <a:solidFill>
                <a:prstClr val="black"/>
              </a:solidFill>
              <a:latin typeface="Garamond" panose="02020404030301010803"/>
            </a:endParaRPr>
          </a:p>
          <a:p>
            <a:endParaRPr lang="pl-PL" sz="4000" dirty="0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B120D419-58D8-D968-C728-64CF1DC969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232905"/>
              </p:ext>
            </p:extLst>
          </p:nvPr>
        </p:nvGraphicFramePr>
        <p:xfrm>
          <a:off x="2530740" y="2887824"/>
          <a:ext cx="7273159" cy="3492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5294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D754DDF-8620-0953-4706-E9D4B9CCDA71}"/>
              </a:ext>
            </a:extLst>
          </p:cNvPr>
          <p:cNvSpPr txBox="1"/>
          <p:nvPr/>
        </p:nvSpPr>
        <p:spPr>
          <a:xfrm>
            <a:off x="279918" y="111967"/>
            <a:ext cx="11912082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Bezpieczeństwo technologiczno – cybernetyczne – warsztaty:</a:t>
            </a:r>
          </a:p>
          <a:p>
            <a:endParaRPr lang="pl-PL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Charakter zajęć:</a:t>
            </a:r>
            <a:r>
              <a:rPr lang="pl-PL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warsztaty </a:t>
            </a:r>
            <a:r>
              <a:rPr lang="pl-PL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l-PL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celu upowszechnienia rozwiązań technologicznych sprzyjających włączeniu społecznemu oraz bezpiecznemu funkcjonowaniu osób starszych, np. bezpiecznego korzystania z Internetu, portali społecznościowych i internetowych kont bankowych.</a:t>
            </a:r>
            <a:endParaRPr lang="pl-PL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Miejsce zajęć: </a:t>
            </a:r>
            <a:r>
              <a:rPr lang="pl-PL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specjalistyczne 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pomieszczenia Uniwersytetu Rzeszowskiego przystosowane do przemieszczania się osób z niepełnosprawnościami, użyczone bezpłatnie dla UTW-UR.</a:t>
            </a:r>
            <a:endParaRPr lang="pl-PL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Uczestnicy: </a:t>
            </a:r>
            <a:r>
              <a:rPr lang="pl-PL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dwie dziesięcioosobowe grupy słuchaczy UTW-UR, spełniających warunki naboru.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działania: 5 760,00 zł</a:t>
            </a:r>
          </a:p>
        </p:txBody>
      </p:sp>
    </p:spTree>
    <p:extLst>
      <p:ext uri="{BB962C8B-B14F-4D97-AF65-F5344CB8AC3E}">
        <p14:creationId xmlns:p14="http://schemas.microsoft.com/office/powerpoint/2010/main" val="271652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Obraz zawierający w pomieszczeniu, ściana, meble, krzesło&#10;&#10;Opis wygenerowany automatycznie">
            <a:extLst>
              <a:ext uri="{FF2B5EF4-FFF2-40B4-BE49-F238E27FC236}">
                <a16:creationId xmlns:a16="http://schemas.microsoft.com/office/drawing/2014/main" id="{461DEB13-BAE0-159E-B7EB-8978F50EA9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38" r="2039" b="-2"/>
          <a:stretch/>
        </p:blipFill>
        <p:spPr>
          <a:xfrm>
            <a:off x="-1" y="10"/>
            <a:ext cx="7534653" cy="6867134"/>
          </a:xfrm>
          <a:prstGeom prst="rect">
            <a:avLst/>
          </a:prstGeom>
        </p:spPr>
      </p:pic>
      <p:pic>
        <p:nvPicPr>
          <p:cNvPr id="4" name="Obraz 3" descr="Obraz zawierający tekst, w pomieszczeniu, monitor komputerowy, komputer&#10;&#10;Opis wygenerowany automatycznie">
            <a:extLst>
              <a:ext uri="{FF2B5EF4-FFF2-40B4-BE49-F238E27FC236}">
                <a16:creationId xmlns:a16="http://schemas.microsoft.com/office/drawing/2014/main" id="{109A79A7-620B-5656-93D3-CD5B357960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73" r="1" b="1"/>
          <a:stretch/>
        </p:blipFill>
        <p:spPr>
          <a:xfrm>
            <a:off x="7534654" y="10"/>
            <a:ext cx="4657345" cy="686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F449E8F-30FA-C83E-CC83-C0B49B056628}"/>
              </a:ext>
            </a:extLst>
          </p:cNvPr>
          <p:cNvSpPr txBox="1"/>
          <p:nvPr/>
        </p:nvSpPr>
        <p:spPr>
          <a:xfrm>
            <a:off x="1567543" y="74646"/>
            <a:ext cx="10624457" cy="3504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Ankieta ewaluacyjna: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Ankietę satysfakcji wypełniło 20 uczestników projektu (14 kobiet i 6 mężczyzn). </a:t>
            </a:r>
            <a:r>
              <a:rPr lang="pl-PL" sz="24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Wszyscy ankietowani </a:t>
            </a:r>
            <a:r>
              <a:rPr lang="pl-PL" sz="24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(20) uczestniczyli  warsztatach</a:t>
            </a:r>
            <a:r>
              <a:rPr lang="pl-PL" sz="24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Wszyscy ankietowani (20)</a:t>
            </a:r>
            <a:r>
              <a:rPr lang="pl-PL" sz="24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pozytywnie ocenili </a:t>
            </a:r>
            <a:r>
              <a:rPr lang="pl-PL" sz="24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zajęcia, w których uczestniczyli i </a:t>
            </a:r>
            <a:r>
              <a:rPr lang="pl-PL" sz="24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poleciliby</a:t>
            </a:r>
            <a:r>
              <a:rPr lang="pl-PL" sz="24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zajęcia organizowane przez UTW UR innym osobom  w wieku 60+.</a:t>
            </a:r>
            <a:endParaRPr lang="pl-PL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Arial MT"/>
              <a:cs typeface="Arial MT"/>
            </a:endParaRPr>
          </a:p>
        </p:txBody>
      </p:sp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CF6630B4-A7A2-83E1-6D87-112B3BD4B5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766530"/>
              </p:ext>
            </p:extLst>
          </p:nvPr>
        </p:nvGraphicFramePr>
        <p:xfrm>
          <a:off x="1436914" y="2855167"/>
          <a:ext cx="9619862" cy="35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9507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797E1-766B-F7B9-F11D-F996D3806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8AD781FB-DC53-4E13-0DFD-F5FD2DB4810B}"/>
              </a:ext>
            </a:extLst>
          </p:cNvPr>
          <p:cNvSpPr txBox="1"/>
          <p:nvPr/>
        </p:nvSpPr>
        <p:spPr>
          <a:xfrm>
            <a:off x="1568450" y="143605"/>
            <a:ext cx="106235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Gimnastyka w wodzie – ćwiczenia relaksacyjno – rehabilitacyjne</a:t>
            </a:r>
            <a:endParaRPr lang="pl-PL" sz="3200" dirty="0">
              <a:solidFill>
                <a:schemeClr val="accent1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A395105-7D2F-0B39-44B4-5CBDD955753E}"/>
              </a:ext>
            </a:extLst>
          </p:cNvPr>
          <p:cNvSpPr txBox="1"/>
          <p:nvPr/>
        </p:nvSpPr>
        <p:spPr>
          <a:xfrm>
            <a:off x="902089" y="2150393"/>
            <a:ext cx="109168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Charakter zajęć: 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ćwiczenia relaksacyjno-rehabilitacyjne w wodzie w celu zachęcenia osób starszych do podnoszenia swojej sprawności i aktywnego spędzania czasu wolnego.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Miejsce zajęć: </a:t>
            </a:r>
            <a:r>
              <a:rPr kumimoji="0" lang="pl-PL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kryta pływalnia ROSIR przy ul. Ks. Jałowego przystosowana dla osób ze szczególnymi potrzebami, łącznie 500 godzin zajęć z profesjonalnym fizjoterapeutą.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Uczestnicy: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grupa 24 słuchaczy UTW-UR, spełniających warunki naboru, w tym brak przeciwwskazań medycznych.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Koszty działania: 9 000,00 zł</a:t>
            </a:r>
          </a:p>
        </p:txBody>
      </p:sp>
    </p:spTree>
    <p:extLst>
      <p:ext uri="{BB962C8B-B14F-4D97-AF65-F5344CB8AC3E}">
        <p14:creationId xmlns:p14="http://schemas.microsoft.com/office/powerpoint/2010/main" val="150900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022C05F7-5944-4FC2-00ED-DAC830B92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3" y="0"/>
            <a:ext cx="5906347" cy="442976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ECA31FB-F836-B264-A61C-0A7BA03F29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459"/>
          <a:stretch/>
        </p:blipFill>
        <p:spPr>
          <a:xfrm>
            <a:off x="5641552" y="2387600"/>
            <a:ext cx="649605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32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E52D162-EC9D-B769-63A8-53B4E3682291}"/>
              </a:ext>
            </a:extLst>
          </p:cNvPr>
          <p:cNvSpPr txBox="1"/>
          <p:nvPr/>
        </p:nvSpPr>
        <p:spPr>
          <a:xfrm>
            <a:off x="3182127" y="220505"/>
            <a:ext cx="61123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Ankieta ewaluacyjna: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A19C6D2-7A36-1F58-F766-04DA87EAA452}"/>
              </a:ext>
            </a:extLst>
          </p:cNvPr>
          <p:cNvSpPr txBox="1"/>
          <p:nvPr/>
        </p:nvSpPr>
        <p:spPr>
          <a:xfrm>
            <a:off x="1328571" y="928391"/>
            <a:ext cx="10528916" cy="391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Ankietę wypełniło </a:t>
            </a: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uczestników projektu (19 kobiet i 5 mężczyzn). </a:t>
            </a:r>
            <a:r>
              <a:rPr lang="pl-PL" sz="28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Wszyscy ankietowani uczestniczyli w zajęciach, ocenili je pozytywnie </a:t>
            </a:r>
            <a:r>
              <a:rPr lang="pl-PL" sz="2800" b="1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pl-PL" sz="2800" b="1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poleciliby</a:t>
            </a:r>
            <a:r>
              <a:rPr lang="pl-PL" sz="28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zajęcia organizowane przez UTW UR innym osobom w wieku 60+.  </a:t>
            </a:r>
            <a:endParaRPr lang="pl-PL" sz="2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dirty="0">
              <a:solidFill>
                <a:srgbClr val="2121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CF6630B4-A7A2-83E1-6D87-112B3BD4B5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091692"/>
              </p:ext>
            </p:extLst>
          </p:nvPr>
        </p:nvGraphicFramePr>
        <p:xfrm>
          <a:off x="2378341" y="3073203"/>
          <a:ext cx="7136524" cy="2995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7937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CE49F63-9871-D740-5E92-6D815BBC8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470264"/>
              </p:ext>
            </p:extLst>
          </p:nvPr>
        </p:nvGraphicFramePr>
        <p:xfrm>
          <a:off x="2544925" y="423990"/>
          <a:ext cx="9322059" cy="63004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70699">
                  <a:extLst>
                    <a:ext uri="{9D8B030D-6E8A-4147-A177-3AD203B41FA5}">
                      <a16:colId xmlns:a16="http://schemas.microsoft.com/office/drawing/2014/main" val="2857446371"/>
                    </a:ext>
                  </a:extLst>
                </a:gridCol>
                <a:gridCol w="2487578">
                  <a:extLst>
                    <a:ext uri="{9D8B030D-6E8A-4147-A177-3AD203B41FA5}">
                      <a16:colId xmlns:a16="http://schemas.microsoft.com/office/drawing/2014/main" val="3929440889"/>
                    </a:ext>
                  </a:extLst>
                </a:gridCol>
                <a:gridCol w="3763782">
                  <a:extLst>
                    <a:ext uri="{9D8B030D-6E8A-4147-A177-3AD203B41FA5}">
                      <a16:colId xmlns:a16="http://schemas.microsoft.com/office/drawing/2014/main" val="1821934439"/>
                    </a:ext>
                  </a:extLst>
                </a:gridCol>
              </a:tblGrid>
              <a:tr h="1292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88975">
                        <a:lnSpc>
                          <a:spcPct val="115000"/>
                        </a:lnSpc>
                        <a:spcBef>
                          <a:spcPts val="525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Nazwa</a:t>
                      </a:r>
                      <a:r>
                        <a:rPr lang="pl-PL" sz="2000" b="1" kern="0" spc="-6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rezultatu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9C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</a:t>
                      </a:r>
                      <a:r>
                        <a:rPr lang="pl-PL" sz="2000" b="1" kern="0" spc="-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Planowany poziom osiągnięcia</a:t>
                      </a:r>
                      <a:r>
                        <a:rPr lang="pl-PL" sz="2000" b="1" kern="0" spc="-2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spc="-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rezultatów</a:t>
                      </a:r>
                      <a:r>
                        <a:rPr lang="pl-PL" sz="2000" b="1" kern="0" spc="-4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spc="-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(wartość</a:t>
                      </a:r>
                      <a:r>
                        <a:rPr lang="pl-PL" sz="2000" b="1" kern="0" spc="-4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spc="-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docelowa)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9C3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158115" algn="ctr">
                        <a:lnSpc>
                          <a:spcPct val="97000"/>
                        </a:lnSpc>
                        <a:spcBef>
                          <a:spcPts val="615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spc="-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Sposób</a:t>
                      </a:r>
                      <a:r>
                        <a:rPr lang="pl-PL" sz="2000" b="1" kern="0" spc="-4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spc="-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monitorowania</a:t>
                      </a:r>
                      <a:r>
                        <a:rPr lang="pl-PL" sz="2000" b="1" kern="0" spc="-4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spc="-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rezultatów</a:t>
                      </a:r>
                      <a:r>
                        <a:rPr lang="pl-PL" sz="2000" b="1" kern="0" spc="-4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/</a:t>
                      </a:r>
                      <a:r>
                        <a:rPr lang="pl-PL" sz="2000" b="1" kern="0" spc="-22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źródło informacji o osiągnięciu</a:t>
                      </a:r>
                      <a:r>
                        <a:rPr lang="pl-PL" sz="2000" b="1" kern="0" spc="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MT"/>
                          <a:cs typeface="Arial MT"/>
                        </a:rPr>
                        <a:t>wskaźnika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862634"/>
                  </a:ext>
                </a:extLst>
              </a:tr>
              <a:tr h="1212336">
                <a:tc>
                  <a:txBody>
                    <a:bodyPr/>
                    <a:lstStyle/>
                    <a:p>
                      <a:pPr marL="55880" marR="118745">
                        <a:lnSpc>
                          <a:spcPct val="103000"/>
                        </a:lnSpc>
                        <a:spcBef>
                          <a:spcPts val="590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Ilość</a:t>
                      </a:r>
                      <a:r>
                        <a:rPr lang="pl-PL" sz="2000" b="1" kern="0" spc="45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działań</a:t>
                      </a:r>
                      <a:r>
                        <a:rPr lang="pl-PL" sz="2000" b="1" kern="0" spc="5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zrealizowanych</a:t>
                      </a:r>
                      <a:r>
                        <a:rPr lang="pl-PL" sz="2000" b="1" kern="0" spc="5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na</a:t>
                      </a:r>
                      <a:r>
                        <a:rPr lang="pl-PL" sz="2000" b="1" kern="0" spc="5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rzecz</a:t>
                      </a:r>
                      <a:r>
                        <a:rPr lang="pl-PL" sz="2000" b="1" kern="0" spc="-21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seniorów w ramach zadania</a:t>
                      </a:r>
                      <a:r>
                        <a:rPr lang="pl-PL" sz="2000" b="1" kern="0" spc="5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publicznego</a:t>
                      </a:r>
                      <a:endParaRPr lang="pl-PL" sz="2000" b="1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9055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4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listy</a:t>
                      </a:r>
                      <a:r>
                        <a:rPr lang="pl-PL" sz="2000" b="1" kern="0" spc="3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uczestników,</a:t>
                      </a:r>
                      <a:r>
                        <a:rPr lang="pl-PL" sz="2000" b="1" kern="0" spc="4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listy</a:t>
                      </a:r>
                      <a:r>
                        <a:rPr lang="pl-PL" sz="2000" b="1" kern="0" spc="3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obecności,</a:t>
                      </a:r>
                      <a:r>
                        <a:rPr lang="pl-PL" sz="2000" b="1" kern="0" spc="-22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zdjęcia,</a:t>
                      </a:r>
                      <a:r>
                        <a:rPr lang="pl-PL" sz="2000" b="1" kern="0" spc="-4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filmiki/prezentacje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555370"/>
                  </a:ext>
                </a:extLst>
              </a:tr>
              <a:tr h="866904">
                <a:tc>
                  <a:txBody>
                    <a:bodyPr/>
                    <a:lstStyle/>
                    <a:p>
                      <a:pPr marL="55880" marR="118745">
                        <a:lnSpc>
                          <a:spcPct val="103000"/>
                        </a:lnSpc>
                        <a:spcBef>
                          <a:spcPts val="590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Ilość</a:t>
                      </a:r>
                      <a:r>
                        <a:rPr lang="pl-PL" sz="2000" b="1" kern="0" spc="6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uczestników</a:t>
                      </a:r>
                      <a:r>
                        <a:rPr lang="pl-PL" sz="2000" b="1" kern="0" spc="6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zadania</a:t>
                      </a:r>
                      <a:r>
                        <a:rPr lang="pl-PL" sz="2000" b="1" kern="0" spc="6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-</a:t>
                      </a:r>
                      <a:r>
                        <a:rPr lang="pl-PL" sz="2000" b="1" kern="0" spc="-21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beneficjenci bezpośredni</a:t>
                      </a:r>
                      <a:endParaRPr lang="pl-PL" sz="2000" b="1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9055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64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9055" marR="23495">
                        <a:lnSpc>
                          <a:spcPct val="103000"/>
                        </a:lnSpc>
                        <a:spcBef>
                          <a:spcPts val="590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lista</a:t>
                      </a:r>
                      <a:r>
                        <a:rPr lang="pl-PL" sz="2000" b="1" kern="0" spc="-3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uczestników</a:t>
                      </a:r>
                      <a:r>
                        <a:rPr lang="pl-PL" sz="2000" b="1" kern="0" spc="-3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poszczególnych</a:t>
                      </a:r>
                      <a:r>
                        <a:rPr lang="pl-PL" sz="2000" b="1" kern="0" spc="-3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zajęć,</a:t>
                      </a:r>
                      <a:r>
                        <a:rPr lang="pl-PL" sz="2000" b="1" kern="0" spc="-22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listy</a:t>
                      </a:r>
                      <a:r>
                        <a:rPr lang="pl-PL" sz="2000" b="1" kern="0" spc="-2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obecności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2804"/>
                  </a:ext>
                </a:extLst>
              </a:tr>
              <a:tr h="866904">
                <a:tc>
                  <a:txBody>
                    <a:bodyPr/>
                    <a:lstStyle/>
                    <a:p>
                      <a:pPr marL="55880" marR="118745">
                        <a:lnSpc>
                          <a:spcPct val="103000"/>
                        </a:lnSpc>
                        <a:spcBef>
                          <a:spcPts val="590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Ilość</a:t>
                      </a:r>
                      <a:r>
                        <a:rPr lang="pl-PL" sz="2000" b="1" kern="0" spc="6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uczestników</a:t>
                      </a:r>
                      <a:r>
                        <a:rPr lang="pl-PL" sz="2000" b="1" kern="0" spc="6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zadania</a:t>
                      </a:r>
                      <a:r>
                        <a:rPr lang="pl-PL" sz="2000" b="1" kern="0" spc="6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-</a:t>
                      </a:r>
                      <a:r>
                        <a:rPr lang="pl-PL" sz="2000" b="1" kern="0" spc="-21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beneficjenci</a:t>
                      </a:r>
                      <a:r>
                        <a:rPr lang="pl-PL" sz="2000" b="1" kern="0" spc="-55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>
                          <a:effectLst/>
                          <a:latin typeface="+mn-lt"/>
                          <a:ea typeface="Arial MT"/>
                          <a:cs typeface="Arial MT"/>
                        </a:rPr>
                        <a:t>pośredni</a:t>
                      </a:r>
                      <a:endParaRPr lang="pl-PL" sz="2000" b="1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9055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150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9055" marR="23495">
                        <a:lnSpc>
                          <a:spcPct val="103000"/>
                        </a:lnSpc>
                        <a:spcBef>
                          <a:spcPts val="590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lista</a:t>
                      </a:r>
                      <a:r>
                        <a:rPr lang="pl-PL" sz="2000" b="1" kern="0" spc="6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obecności</a:t>
                      </a:r>
                      <a:r>
                        <a:rPr lang="pl-PL" sz="2000" b="1" kern="0" spc="6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uczestników</a:t>
                      </a:r>
                      <a:r>
                        <a:rPr lang="pl-PL" sz="2000" b="1" kern="0" spc="6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spotkania</a:t>
                      </a:r>
                      <a:r>
                        <a:rPr lang="pl-PL" sz="2000" b="1" kern="0" spc="-22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końcowego,</a:t>
                      </a:r>
                      <a:r>
                        <a:rPr lang="pl-PL" sz="2000" b="1" kern="0" spc="-3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zdjęcia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317944"/>
                  </a:ext>
                </a:extLst>
              </a:tr>
              <a:tr h="1219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Odsetek uczestników, którzy ocenili</a:t>
                      </a:r>
                      <a:r>
                        <a:rPr lang="pl-PL" sz="2000" b="1" kern="0" spc="-24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działanie jako adekwatne do ich</a:t>
                      </a:r>
                      <a:r>
                        <a:rPr lang="pl-PL" sz="2000" b="1" kern="0" spc="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potrzeb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40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 90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9055" marR="324485">
                        <a:lnSpc>
                          <a:spcPct val="103000"/>
                        </a:lnSpc>
                        <a:spcBef>
                          <a:spcPts val="590"/>
                        </a:spcBef>
                        <a:spcAft>
                          <a:spcPts val="800"/>
                        </a:spcAft>
                      </a:pP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ankieta ewaluacyjna, raport z</a:t>
                      </a:r>
                      <a:r>
                        <a:rPr lang="pl-PL" sz="2000" b="1" kern="0" spc="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przeprowadzonej ankiety na koniec</a:t>
                      </a:r>
                      <a:r>
                        <a:rPr lang="pl-PL" sz="2000" b="1" kern="0" spc="-23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realizacji</a:t>
                      </a:r>
                      <a:r>
                        <a:rPr lang="pl-PL" sz="2000" b="1" kern="0" spc="-4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działania</a:t>
                      </a:r>
                      <a:r>
                        <a:rPr lang="pl-PL" sz="2000" b="1" kern="0" spc="-4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podpisany</a:t>
                      </a:r>
                      <a:r>
                        <a:rPr lang="pl-PL" sz="2000" b="1" kern="0" spc="-4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przez</a:t>
                      </a:r>
                      <a:r>
                        <a:rPr lang="pl-PL" sz="2000" b="1" kern="0" spc="-235" dirty="0">
                          <a:effectLst/>
                          <a:latin typeface="+mn-lt"/>
                          <a:ea typeface="Arial MT"/>
                          <a:cs typeface="Arial MT"/>
                        </a:rPr>
                        <a:t> </a:t>
                      </a:r>
                      <a:r>
                        <a:rPr lang="pl-PL" sz="2000" b="1" kern="0" dirty="0">
                          <a:effectLst/>
                          <a:latin typeface="+mn-lt"/>
                          <a:ea typeface="Arial MT"/>
                          <a:cs typeface="Arial MT"/>
                        </a:rPr>
                        <a:t>realizatora</a:t>
                      </a:r>
                      <a:endParaRPr lang="pl-PL" sz="2000" b="1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103259"/>
                  </a:ext>
                </a:extLst>
              </a:tr>
            </a:tbl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E83F5310-FB8D-E26F-1DBC-A83F92571412}"/>
              </a:ext>
            </a:extLst>
          </p:cNvPr>
          <p:cNvSpPr txBox="1"/>
          <p:nvPr/>
        </p:nvSpPr>
        <p:spPr>
          <a:xfrm>
            <a:off x="185057" y="2305615"/>
            <a:ext cx="246483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kern="0" dirty="0">
                <a:solidFill>
                  <a:schemeClr val="accent1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Deklarowane </a:t>
            </a:r>
          </a:p>
          <a:p>
            <a:r>
              <a:rPr lang="pl-PL" sz="2800" b="1" kern="0" dirty="0">
                <a:solidFill>
                  <a:schemeClr val="accent1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w ofercie</a:t>
            </a:r>
          </a:p>
          <a:p>
            <a:r>
              <a:rPr lang="pl-PL" sz="28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rezultaty</a:t>
            </a:r>
          </a:p>
          <a:p>
            <a:r>
              <a:rPr lang="pl-PL" sz="28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zadania</a:t>
            </a:r>
          </a:p>
          <a:p>
            <a:r>
              <a:rPr lang="pl-PL" sz="28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publicznego</a:t>
            </a:r>
            <a:endParaRPr lang="pl-PL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712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A33FF0B-CCE2-BFD5-CFF2-DE0B9C992D6F}"/>
              </a:ext>
            </a:extLst>
          </p:cNvPr>
          <p:cNvSpPr txBox="1"/>
          <p:nvPr/>
        </p:nvSpPr>
        <p:spPr>
          <a:xfrm>
            <a:off x="1328251" y="112588"/>
            <a:ext cx="10561865" cy="6855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Raport końcowy z </a:t>
            </a:r>
            <a:r>
              <a:rPr lang="pl-PL" sz="4000" b="1" kern="0" dirty="0">
                <a:solidFill>
                  <a:schemeClr val="accent1"/>
                </a:solidFill>
                <a:latin typeface="Garamond" panose="02020404030301010803"/>
                <a:ea typeface="Arial MT"/>
                <a:cs typeface="Arial MT"/>
              </a:rPr>
              <a:t>a</a:t>
            </a:r>
            <a:r>
              <a:rPr kumimoji="0" lang="pl-PL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nkiet</a:t>
            </a: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 ewaluacyjnych:</a:t>
            </a:r>
          </a:p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Ankiety ewaluacyjne wypełnili wszyscy uczestnicy projektu (53 kobiety i 11 mężczyzn; łącznie 64 osoby). </a:t>
            </a:r>
          </a:p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Wszyscy ankietowani uczestniczyli w zajęciach zorganizowanych w ramach projektu (zajęcia na basenie, ćwiczenia prozdrowotne, warsztaty z bezpieczeństwa technologiczno-cybernetycznego).</a:t>
            </a:r>
          </a:p>
          <a:p>
            <a:pPr marL="457200" lvl="0" indent="-457200">
              <a:lnSpc>
                <a:spcPct val="107000"/>
              </a:lnSpc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Wszyscy ankietowani pozytywnie (bardzo dobrze 60 osób, raczej dobrze 3 osoby, dobrze 1 osoba) ocenili zajęcia, </a:t>
            </a:r>
            <a:b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których uczestniczyli). </a:t>
            </a:r>
            <a:r>
              <a:rPr lang="pl-PL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Zdecydowana większość ankietowanych 93,7% najwyżej (bardzo dobrze) oceniła zajęcia, w których uczestniczyli. Przekroczony został próg 90,00 % zadowolonych, deklarowany w ofercie.</a:t>
            </a:r>
            <a:endParaRPr lang="pl-PL" sz="2800" kern="100" dirty="0">
              <a:solidFill>
                <a:schemeClr val="accent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000" b="1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Garamond" panose="02020404030301010803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999254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A33FF0B-CCE2-BFD5-CFF2-DE0B9C992D6F}"/>
              </a:ext>
            </a:extLst>
          </p:cNvPr>
          <p:cNvSpPr txBox="1"/>
          <p:nvPr/>
        </p:nvSpPr>
        <p:spPr>
          <a:xfrm>
            <a:off x="1630135" y="177902"/>
            <a:ext cx="105618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Raport końcowy z </a:t>
            </a:r>
            <a:r>
              <a:rPr lang="pl-PL" sz="4000" b="1" kern="0" dirty="0">
                <a:solidFill>
                  <a:schemeClr val="accent1"/>
                </a:solidFill>
                <a:latin typeface="Garamond" panose="02020404030301010803"/>
                <a:ea typeface="Arial MT"/>
                <a:cs typeface="Arial MT"/>
              </a:rPr>
              <a:t>a</a:t>
            </a:r>
            <a:r>
              <a:rPr kumimoji="0" lang="pl-PL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nkiet</a:t>
            </a: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 ewaluacyjnych: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40B8DB4-A1BA-5499-5E01-5AB120F98984}"/>
              </a:ext>
            </a:extLst>
          </p:cNvPr>
          <p:cNvSpPr txBox="1"/>
          <p:nvPr/>
        </p:nvSpPr>
        <p:spPr>
          <a:xfrm>
            <a:off x="802434" y="1417408"/>
            <a:ext cx="10954139" cy="5440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Wszyscy ankietowani poleciliby zajęcia organizowane przez UTW UR innym seniorom. Zajęcia spełniły oczekiwania uczestników zarówno pod względem organizacji, programu zajęć jak i warunków lokalowych.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Ankietowani wysoko ocenili warsztat pracy i profesjonalizm prowadzących zajęcia z seniorami.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Dzięki zajęciom zorganizowanym w ramach projektu seniorzy mieli możliwość aktywnego spędzenia wolnego czasu, nabycia nowych umiejętności, poprawy kondycji psychicznej i fizycznej.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Ankietowani wszystkich grup zwracali uwagę na potrzebę organizowania podobnych zajęć w przyszłości.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b="1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158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0DFFF-FDB9-685F-EB01-0EC112DEF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B45FCD0-D4BB-A01E-17CD-8BE4537DDE80}"/>
              </a:ext>
            </a:extLst>
          </p:cNvPr>
          <p:cNvSpPr txBox="1"/>
          <p:nvPr/>
        </p:nvSpPr>
        <p:spPr>
          <a:xfrm>
            <a:off x="1630135" y="177902"/>
            <a:ext cx="105618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Raport końcowy z </a:t>
            </a:r>
            <a:r>
              <a:rPr lang="pl-PL" sz="4000" b="1" kern="0" dirty="0">
                <a:solidFill>
                  <a:schemeClr val="accent1"/>
                </a:solidFill>
                <a:latin typeface="Garamond" panose="02020404030301010803"/>
                <a:ea typeface="Arial MT"/>
                <a:cs typeface="Arial MT"/>
              </a:rPr>
              <a:t>a</a:t>
            </a:r>
            <a:r>
              <a:rPr kumimoji="0" lang="pl-PL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nkiet</a:t>
            </a: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 ewaluacyjnych: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AE6FEA-08E3-F605-CF8F-29FB15F665B4}"/>
              </a:ext>
            </a:extLst>
          </p:cNvPr>
          <p:cNvSpPr txBox="1"/>
          <p:nvPr/>
        </p:nvSpPr>
        <p:spPr>
          <a:xfrm>
            <a:off x="1306286" y="1096120"/>
            <a:ext cx="10954139" cy="5440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Pozytywne oceny zajęć, realizowanych w ramach projektu </a:t>
            </a:r>
            <a:r>
              <a:rPr lang="pl-PL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„Działaj z nami – seniorami” </a:t>
            </a: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znalazły wyraz w wypowiedziach uczestników np.: </a:t>
            </a:r>
          </a:p>
          <a:p>
            <a:pPr>
              <a:lnSpc>
                <a:spcPct val="107000"/>
              </a:lnSpc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„Zajęcia prowadzone 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profesjonalnie</a:t>
            </a: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(…) czuję się świetnie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Polecam innym seniorom</a:t>
            </a: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”. </a:t>
            </a:r>
          </a:p>
          <a:p>
            <a:pPr>
              <a:lnSpc>
                <a:spcPct val="107000"/>
              </a:lnSpc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„Jest to 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wspaniała rehabilitacja </a:t>
            </a: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dla ciała i duszy”. </a:t>
            </a:r>
          </a:p>
          <a:p>
            <a:pPr>
              <a:lnSpc>
                <a:spcPct val="107000"/>
              </a:lnSpc>
            </a:pP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„Podczas spotkań 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miło spędzam czas </a:t>
            </a: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 poznanymi koleżankami”. „Warsztaty były dla mnie 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bardzo potrzebne </a:t>
            </a: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(…) prowadzone w bardzo 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przystępny sposób </a:t>
            </a:r>
            <a:r>
              <a:rPr lang="pl-PL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 wieloma przykładami zagrożeń”. „Zajęcia prowadzone w przystępny sposób</a:t>
            </a:r>
            <a:r>
              <a:rPr lang="pl-PL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”. </a:t>
            </a:r>
          </a:p>
          <a:p>
            <a:pPr>
              <a:lnSpc>
                <a:spcPct val="107000"/>
              </a:lnSpc>
            </a:pPr>
            <a:r>
              <a:rPr lang="pl-PL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„Zajęcia super, prosimy o więcej!”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b="1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0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12EDE846-49C4-4273-1D5F-CF7C2E05FB14}"/>
              </a:ext>
            </a:extLst>
          </p:cNvPr>
          <p:cNvSpPr txBox="1"/>
          <p:nvPr/>
        </p:nvSpPr>
        <p:spPr>
          <a:xfrm>
            <a:off x="749558" y="186612"/>
            <a:ext cx="115326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Dzisiaj uczestniczymy w realizacji Działania 4. Spotkanie podsumowujące projekt </a:t>
            </a:r>
            <a:r>
              <a:rPr lang="pl-PL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„Działaj z nami – seniorami”.</a:t>
            </a:r>
          </a:p>
          <a:p>
            <a:endParaRPr lang="pl-PL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W ofercie konkursowej przewidziano:</a:t>
            </a:r>
          </a:p>
          <a:p>
            <a:pPr marL="285750" indent="-285750">
              <a:buFontTx/>
              <a:buChar char="-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prezentację oferenta o przebiegu i wynikach projektu, </a:t>
            </a:r>
          </a:p>
          <a:p>
            <a:pPr marL="285750" indent="-285750">
              <a:buFontTx/>
              <a:buChar char="-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przedstawienie wyników ankiet oceniających,</a:t>
            </a:r>
          </a:p>
          <a:p>
            <a:pPr marL="285750" indent="-285750">
              <a:buFontTx/>
              <a:buChar char="-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filmik dokumentujący przebieg ćwiczeń równowagi ciała i dna miednicy oraz yoga na krzesłach dla seniorów, </a:t>
            </a:r>
          </a:p>
          <a:p>
            <a:pPr marL="285750" indent="-285750">
              <a:buFontTx/>
              <a:buChar char="-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prezentację z przebiegu ćwiczeń gimnastyki w wodzie,</a:t>
            </a:r>
          </a:p>
          <a:p>
            <a:pPr marL="285750" indent="-285750">
              <a:buFontTx/>
              <a:buChar char="-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warsztaty z cyberbezpieczeństwa i prelekcję funkcjonariusza Policji na temat bezpieczeństwa seniorów w cyfrowym świecie,</a:t>
            </a:r>
          </a:p>
          <a:p>
            <a:pPr marL="285750" indent="-285750">
              <a:buFontTx/>
              <a:buChar char="-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spotkanie </a:t>
            </a:r>
            <a:r>
              <a:rPr lang="pl-PL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Klubu Seniora 80+ 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dnia </a:t>
            </a:r>
            <a:r>
              <a:rPr lang="pl-PL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grudnia godz. 12.00. do sali 226 w budynku A-1 UR, 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na które zapraszamy już dzisiaj.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74554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1EFE6BC-F71E-D62C-EFC8-85A23B778635}"/>
              </a:ext>
            </a:extLst>
          </p:cNvPr>
          <p:cNvSpPr txBox="1"/>
          <p:nvPr/>
        </p:nvSpPr>
        <p:spPr>
          <a:xfrm>
            <a:off x="443591" y="348343"/>
            <a:ext cx="11462270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b="1" kern="0" dirty="0">
                <a:solidFill>
                  <a:schemeClr val="accent1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</a:t>
            </a:r>
            <a:r>
              <a:rPr kumimoji="0" lang="pl-PL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odsumowanie</a:t>
            </a:r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pl-PL" sz="3600" b="1" kern="0" dirty="0">
                <a:solidFill>
                  <a:prstClr val="black"/>
                </a:solidFill>
                <a:latin typeface="Garamond" panose="02020404030301010803"/>
                <a:ea typeface="Arial MT"/>
                <a:cs typeface="Arial MT"/>
              </a:rPr>
              <a:t>Zostały zrealizowane </a:t>
            </a:r>
            <a:r>
              <a:rPr lang="pl-PL" sz="3600" b="1" kern="0" dirty="0">
                <a:solidFill>
                  <a:schemeClr val="accent1"/>
                </a:solidFill>
                <a:latin typeface="Garamond" panose="02020404030301010803"/>
                <a:ea typeface="Arial MT"/>
                <a:cs typeface="Arial MT"/>
              </a:rPr>
              <a:t>4 działania</a:t>
            </a:r>
            <a:r>
              <a:rPr lang="pl-PL" sz="3600" b="1" kern="0" dirty="0">
                <a:solidFill>
                  <a:prstClr val="black"/>
                </a:solidFill>
                <a:latin typeface="Garamond" panose="02020404030301010803"/>
                <a:ea typeface="Arial MT"/>
                <a:cs typeface="Arial MT"/>
              </a:rPr>
              <a:t>, zaplanowane w projekcie;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pl-PL" sz="3600" b="1" kern="0" dirty="0">
                <a:solidFill>
                  <a:prstClr val="black"/>
                </a:solidFill>
                <a:latin typeface="Garamond" panose="02020404030301010803"/>
                <a:ea typeface="Arial MT"/>
                <a:cs typeface="Arial MT"/>
              </a:rPr>
              <a:t>W zajęciach uczestniczyło </a:t>
            </a:r>
            <a:r>
              <a:rPr lang="pl-PL" sz="3600" b="1" kern="0" dirty="0">
                <a:solidFill>
                  <a:schemeClr val="accent1"/>
                </a:solidFill>
                <a:latin typeface="Garamond" panose="02020404030301010803"/>
                <a:ea typeface="Arial MT"/>
                <a:cs typeface="Arial MT"/>
              </a:rPr>
              <a:t>64 seniorów </a:t>
            </a:r>
            <a:r>
              <a:rPr lang="pl-PL" sz="3600" b="1" kern="0" dirty="0">
                <a:solidFill>
                  <a:prstClr val="black"/>
                </a:solidFill>
                <a:latin typeface="Garamond" panose="02020404030301010803"/>
                <a:ea typeface="Arial MT"/>
                <a:cs typeface="Arial MT"/>
              </a:rPr>
              <a:t>– słuchaczy UTW-UR;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pl-PL" sz="3600" b="1" kern="0" dirty="0">
                <a:solidFill>
                  <a:prstClr val="black"/>
                </a:solidFill>
                <a:latin typeface="Garamond" panose="02020404030301010803"/>
                <a:ea typeface="Arial MT"/>
                <a:cs typeface="Arial MT"/>
              </a:rPr>
              <a:t>W spotkaniu integracyjnym bierze udział 140 osób;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pl-PL" sz="3600" b="1" kern="0" dirty="0">
                <a:solidFill>
                  <a:prstClr val="black"/>
                </a:solidFill>
                <a:latin typeface="Garamond" panose="02020404030301010803"/>
                <a:ea typeface="Arial MT"/>
                <a:cs typeface="Arial MT"/>
              </a:rPr>
              <a:t>Jak wynika z przeprowadzonych ankiet ewaluacyjnych, liczba zadowolonych uczestników projektu, oceniających działania jako adekwatne do ich potrzeb </a:t>
            </a:r>
            <a:r>
              <a:rPr lang="pl-PL" sz="3600" b="1" kern="0" dirty="0">
                <a:solidFill>
                  <a:schemeClr val="accent1"/>
                </a:solidFill>
                <a:latin typeface="Garamond" panose="02020404030301010803"/>
                <a:ea typeface="Arial MT"/>
                <a:cs typeface="Arial MT"/>
              </a:rPr>
              <a:t>przekroczyła 90 %.</a:t>
            </a:r>
          </a:p>
          <a:p>
            <a:pPr algn="r"/>
            <a:r>
              <a:rPr lang="pl-PL" sz="2400" b="1" i="1" kern="0" dirty="0">
                <a:solidFill>
                  <a:prstClr val="black"/>
                </a:solidFill>
                <a:latin typeface="Garamond" panose="02020404030301010803"/>
                <a:ea typeface="Arial MT"/>
                <a:cs typeface="Arial MT"/>
              </a:rPr>
              <a:t>Ankiety zebrała i opracowała Dorota Szpunar - Eckhardt</a:t>
            </a:r>
            <a:endParaRPr kumimoji="0" lang="pl-PL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Arial MT"/>
              <a:cs typeface="Arial MT"/>
            </a:endParaRPr>
          </a:p>
          <a:p>
            <a:r>
              <a:rPr kumimoji="0" lang="pl-PL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Arial MT"/>
                <a:cs typeface="Arial MT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20943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23D9C126-314C-020F-596F-F6B61DD44D94}"/>
              </a:ext>
            </a:extLst>
          </p:cNvPr>
          <p:cNvSpPr txBox="1"/>
          <p:nvPr/>
        </p:nvSpPr>
        <p:spPr>
          <a:xfrm>
            <a:off x="767443" y="533400"/>
            <a:ext cx="1065711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dirty="0">
                <a:solidFill>
                  <a:schemeClr val="accent1"/>
                </a:solidFill>
              </a:rPr>
              <a:t>Dziękuję za uwagę. </a:t>
            </a:r>
          </a:p>
          <a:p>
            <a:pPr algn="ctr"/>
            <a:r>
              <a:rPr lang="pl-PL" sz="3600" b="1" dirty="0">
                <a:solidFill>
                  <a:schemeClr val="accent1"/>
                </a:solidFill>
              </a:rPr>
              <a:t>Dziękuję wszystkim koleżankom i kolegom zaangażowanym w przygotowanie oferty </a:t>
            </a:r>
          </a:p>
          <a:p>
            <a:pPr algn="ctr"/>
            <a:r>
              <a:rPr lang="pl-PL" sz="3600" b="1" dirty="0">
                <a:solidFill>
                  <a:schemeClr val="accent1"/>
                </a:solidFill>
              </a:rPr>
              <a:t>i włączenie się w realizację projektu </a:t>
            </a:r>
          </a:p>
          <a:p>
            <a:pPr algn="ctr"/>
            <a:r>
              <a:rPr lang="pl-PL" sz="3600" b="1" dirty="0">
                <a:solidFill>
                  <a:schemeClr val="accent1"/>
                </a:solidFill>
              </a:rPr>
              <a:t>„Działaj z nami - seniorami”.</a:t>
            </a:r>
          </a:p>
          <a:p>
            <a:pPr algn="ctr"/>
            <a:r>
              <a:rPr lang="pl-PL" sz="3600" b="1" dirty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pl-PL" sz="3600" b="1" dirty="0">
                <a:solidFill>
                  <a:schemeClr val="accent1"/>
                </a:solidFill>
              </a:rPr>
              <a:t>Życzę wszystkim nieustającego zapału w pobudzaniu i organizowaniu aktywności społecznej ludzi starszych. </a:t>
            </a:r>
          </a:p>
          <a:p>
            <a:pPr algn="r"/>
            <a:r>
              <a:rPr lang="pl-PL" sz="2800" b="1" i="1" dirty="0"/>
              <a:t>Maria Suchy </a:t>
            </a:r>
          </a:p>
          <a:p>
            <a:pPr algn="r"/>
            <a:r>
              <a:rPr lang="pl-PL" sz="2800" b="1" i="1" dirty="0"/>
              <a:t>Prezes Zarządu SP UTW </a:t>
            </a:r>
          </a:p>
          <a:p>
            <a:pPr algn="r"/>
            <a:r>
              <a:rPr lang="pl-PL" sz="2800" b="1" i="1" dirty="0"/>
              <a:t>w Rzeszowie</a:t>
            </a:r>
          </a:p>
        </p:txBody>
      </p:sp>
    </p:spTree>
    <p:extLst>
      <p:ext uri="{BB962C8B-B14F-4D97-AF65-F5344CB8AC3E}">
        <p14:creationId xmlns:p14="http://schemas.microsoft.com/office/powerpoint/2010/main" val="3996531275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347</TotalTime>
  <Words>1237</Words>
  <Application>Microsoft Office PowerPoint</Application>
  <PresentationFormat>Panoramiczny</PresentationFormat>
  <Paragraphs>122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Arial</vt:lpstr>
      <vt:lpstr>Calibri</vt:lpstr>
      <vt:lpstr>Century Gothic</vt:lpstr>
      <vt:lpstr>Garamond</vt:lpstr>
      <vt:lpstr>Times New Roman</vt:lpstr>
      <vt:lpstr>Wingdings</vt:lpstr>
      <vt:lpstr>Wingdings 3</vt:lpstr>
      <vt:lpstr>Smuga</vt:lpstr>
      <vt:lpstr>Podsumowanie projektu „Działaj z nami – seniorami”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Suchy</dc:creator>
  <cp:lastModifiedBy>Maria Suchy</cp:lastModifiedBy>
  <cp:revision>70</cp:revision>
  <dcterms:created xsi:type="dcterms:W3CDTF">2024-11-26T18:24:14Z</dcterms:created>
  <dcterms:modified xsi:type="dcterms:W3CDTF">2024-12-08T16:05:20Z</dcterms:modified>
</cp:coreProperties>
</file>