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71" r:id="rId5"/>
    <p:sldId id="262" r:id="rId6"/>
    <p:sldId id="263" r:id="rId7"/>
    <p:sldId id="264" r:id="rId8"/>
    <p:sldId id="259" r:id="rId9"/>
    <p:sldId id="273" r:id="rId10"/>
    <p:sldId id="274" r:id="rId11"/>
    <p:sldId id="269" r:id="rId12"/>
    <p:sldId id="260" r:id="rId13"/>
    <p:sldId id="275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916832"/>
            <a:ext cx="8495952" cy="1193577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Композиционно-содержательная структура и речевая организация документа «Докторская сказка» (на примере документов ДАП XVII в.)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581128"/>
            <a:ext cx="8062912" cy="17526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XXIII Международная заочная научная конференция</a:t>
            </a:r>
            <a:b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РУСИСТИКА И СОВРЕМЕННОСТЬ</a:t>
            </a:r>
            <a:b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Жешув (Польша) 15-17 октября 2020 г.</a:t>
            </a:r>
            <a:b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русистики </a:t>
            </a:r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Жешувского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университета</a:t>
            </a:r>
          </a:p>
          <a:p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260647"/>
            <a:ext cx="7992888" cy="1046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err="1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Олехнович</a:t>
            </a:r>
            <a:r>
              <a:rPr lang="ru-RU" sz="2400" b="1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 Ольга</a:t>
            </a:r>
            <a:br>
              <a:rPr lang="ru-RU" sz="2400" b="1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sz="2000" b="1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Уральский государственный медицинский университет </a:t>
            </a:r>
            <a:r>
              <a:rPr lang="ru-RU" sz="2400" b="1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/>
            </a:r>
            <a:br>
              <a:rPr lang="ru-RU" sz="2400" b="1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Иванов </a:t>
            </a:r>
            <a:r>
              <a:rPr lang="ru-RU" dirty="0" err="1" smtClean="0"/>
              <a:t>Вяч</a:t>
            </a:r>
            <a:r>
              <a:rPr lang="ru-RU" dirty="0" smtClean="0"/>
              <a:t>. Вс.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«…начиная с победы рационального научного мышления</a:t>
            </a:r>
            <a:r>
              <a:rPr lang="en-US" sz="2400" dirty="0" smtClean="0"/>
              <a:t> </a:t>
            </a:r>
            <a:r>
              <a:rPr lang="ru-RU" sz="2400" dirty="0" smtClean="0"/>
              <a:t>в </a:t>
            </a:r>
            <a:r>
              <a:rPr lang="en-US" sz="2400" dirty="0" smtClean="0"/>
              <a:t>XVII-XVIII</a:t>
            </a:r>
            <a:r>
              <a:rPr lang="ru-RU" sz="2400" dirty="0" smtClean="0"/>
              <a:t> вв., основная установка заключается не в сохранении уже существующего текста, а в создании нового текста, который должен быть принципиально отличен от всех ранее существовавших и соответственно несет максимальное количество информации …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Определение жанра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«сказка»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363272" cy="4609984"/>
          </a:xfrm>
        </p:spPr>
        <p:txBody>
          <a:bodyPr>
            <a:normAutofit/>
          </a:bodyPr>
          <a:lstStyle/>
          <a:p>
            <a:pPr marL="0" indent="447675">
              <a:buNone/>
            </a:pPr>
            <a:r>
              <a:rPr lang="ru-RU" sz="2400" dirty="0" err="1" smtClean="0"/>
              <a:t>Качалкин</a:t>
            </a:r>
            <a:r>
              <a:rPr lang="ru-RU" sz="2400" dirty="0" smtClean="0"/>
              <a:t> А.Н.: «</a:t>
            </a:r>
            <a:r>
              <a:rPr lang="ru-RU" sz="2400" b="1" dirty="0" smtClean="0"/>
              <a:t>Сказки</a:t>
            </a:r>
            <a:r>
              <a:rPr lang="ru-RU" sz="2400" dirty="0" smtClean="0"/>
              <a:t> – это письменные показания по определенному вопросу. Подавались они по разным поводам, когда администрации нужны были сведения по какому-либо делу, известные авторам сказок»</a:t>
            </a:r>
          </a:p>
          <a:p>
            <a:pPr marL="0" indent="447675">
              <a:buNone/>
            </a:pPr>
            <a:r>
              <a:rPr lang="ru-RU" sz="2400" dirty="0" smtClean="0"/>
              <a:t>В </a:t>
            </a:r>
            <a:r>
              <a:rPr lang="ru-RU" sz="2400" b="1" dirty="0" smtClean="0"/>
              <a:t>медицинских сказках </a:t>
            </a:r>
            <a:r>
              <a:rPr lang="ru-RU" sz="2400" dirty="0" smtClean="0"/>
              <a:t>фиксировались все обращения за медпомощью, результаты обследования, описания ранений, назначенное лечение, пропись лекарств, заключительный диагноз или причины смерти.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Основные источники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363272" cy="4609984"/>
          </a:xfrm>
        </p:spPr>
        <p:txBody>
          <a:bodyPr>
            <a:normAutofit lnSpcReduction="10000"/>
          </a:bodyPr>
          <a:lstStyle/>
          <a:p>
            <a:pPr marL="0" indent="447675">
              <a:buNone/>
            </a:pPr>
            <a:r>
              <a:rPr lang="ru-RU" sz="2400" dirty="0" smtClean="0"/>
              <a:t>Рукописные тексты Аптекарского Приказа, большая часть которых хранится в Российском Государственном Архиве Древних Актов (РГАДА) в г. Москве</a:t>
            </a:r>
            <a:r>
              <a:rPr lang="ru-RU" sz="2400" b="1" dirty="0" smtClean="0"/>
              <a:t> </a:t>
            </a:r>
            <a:r>
              <a:rPr lang="ru-RU" sz="2400" dirty="0" smtClean="0"/>
              <a:t>за 1629-1716 гг. Фонд143. </a:t>
            </a:r>
          </a:p>
          <a:p>
            <a:pPr marL="0" indent="447675">
              <a:buNone/>
            </a:pPr>
            <a:r>
              <a:rPr lang="ru-RU" sz="2400" dirty="0" smtClean="0"/>
              <a:t>Опубликованные Н.Е. Мамоновым документы в С.-Петербурге в 1881-1885 гг. в «Материалах по истории медицины в России» (1300 с.), </a:t>
            </a:r>
            <a:r>
              <a:rPr lang="ru-RU" sz="2400" dirty="0" err="1" smtClean="0"/>
              <a:t>вып</a:t>
            </a:r>
            <a:r>
              <a:rPr lang="ru-RU" sz="2400" dirty="0" smtClean="0"/>
              <a:t>. I-IV, а также в «Актах исторических, собранных и изданных Археографическою комиссией» </a:t>
            </a:r>
          </a:p>
          <a:p>
            <a:pPr marL="0" indent="447675">
              <a:buNone/>
            </a:pPr>
            <a:r>
              <a:rPr lang="ru-RU" sz="2400" dirty="0" smtClean="0"/>
              <a:t>Акты исторические, собранные и изданные Археографическою комиссией. Т. 3 (1613-1645 гг.), СПб  тип. Экспедиции Государственных бумаг,  1841 – 501 с.</a:t>
            </a:r>
          </a:p>
          <a:p>
            <a:pPr marL="0" indent="447675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Разновидности сказок</a:t>
            </a:r>
            <a:endParaRPr lang="ru-RU" sz="2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363272" cy="4609984"/>
          </a:xfrm>
        </p:spPr>
        <p:txBody>
          <a:bodyPr>
            <a:normAutofit/>
          </a:bodyPr>
          <a:lstStyle/>
          <a:p>
            <a:pPr marL="0" indent="447675">
              <a:buNone/>
            </a:pPr>
            <a:r>
              <a:rPr lang="ru-RU" sz="2400" b="1" dirty="0" smtClean="0"/>
              <a:t>Докторские сказки </a:t>
            </a:r>
            <a:r>
              <a:rPr lang="ru-RU" sz="2400" dirty="0" smtClean="0"/>
              <a:t>создавались докторами – иностранными специалистами на латинском языке на основе композиционно-стилистических традиций, принятых в медицинской практике. На русский язык переводились.</a:t>
            </a:r>
          </a:p>
          <a:p>
            <a:pPr marL="0" indent="447675">
              <a:buNone/>
            </a:pPr>
            <a:r>
              <a:rPr lang="ru-RU" sz="2400" b="1" dirty="0" smtClean="0"/>
              <a:t>Лекарские сказки </a:t>
            </a:r>
            <a:r>
              <a:rPr lang="ru-RU" sz="2400" dirty="0" smtClean="0"/>
              <a:t>– медицинские справки и заключения на русском языке. Авторами были лекари.</a:t>
            </a:r>
            <a:endParaRPr lang="ru-RU" sz="2400" b="1" dirty="0" smtClean="0"/>
          </a:p>
          <a:p>
            <a:pPr marL="0" indent="447675">
              <a:buNone/>
            </a:pPr>
            <a:r>
              <a:rPr lang="ru-RU" sz="2400" b="1" dirty="0" smtClean="0"/>
              <a:t>Аптекарские сказки</a:t>
            </a:r>
            <a:r>
              <a:rPr lang="ru-RU" sz="2400" dirty="0" smtClean="0"/>
              <a:t> – документы на русском языке, связанные с приготовлением лекарств, но не рецепты. Авторы – аптекари.</a:t>
            </a:r>
          </a:p>
          <a:p>
            <a:pPr marL="0" indent="447675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Разновидности докторских сказок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8424936" cy="4754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b="1" dirty="0" smtClean="0"/>
              <a:t>докторские сказки о болезнях</a:t>
            </a:r>
            <a:r>
              <a:rPr lang="ru-RU" sz="2400" b="1" i="1" dirty="0" smtClean="0"/>
              <a:t> </a:t>
            </a:r>
            <a:r>
              <a:rPr lang="ru-RU" sz="2400" dirty="0" smtClean="0"/>
              <a:t>– ‘истории болезней’</a:t>
            </a:r>
            <a:r>
              <a:rPr lang="ru-RU" sz="2400" i="1" dirty="0" smtClean="0"/>
              <a:t> </a:t>
            </a:r>
            <a:endParaRPr lang="ru-RU" sz="2400" dirty="0" smtClean="0"/>
          </a:p>
          <a:p>
            <a:pPr marL="0" indent="447675">
              <a:buNone/>
            </a:pPr>
            <a:r>
              <a:rPr lang="ru-RU" sz="2400" i="1" dirty="0" smtClean="0"/>
              <a:t>«Сказка, данная в Аптекарский приказ докторами  о болезни»</a:t>
            </a:r>
            <a:r>
              <a:rPr lang="ru-RU" sz="2400" dirty="0" smtClean="0"/>
              <a:t> </a:t>
            </a:r>
          </a:p>
          <a:p>
            <a:pPr marL="0" indent="447675">
              <a:buNone/>
            </a:pPr>
            <a:r>
              <a:rPr lang="ru-RU" sz="2400" dirty="0" smtClean="0"/>
              <a:t>«</a:t>
            </a:r>
            <a:r>
              <a:rPr lang="ru-RU" sz="2400" i="1" dirty="0" smtClean="0"/>
              <a:t>Сказка доктора Самуила </a:t>
            </a:r>
            <a:r>
              <a:rPr lang="ru-RU" sz="2400" i="1" dirty="0" err="1" smtClean="0"/>
              <a:t>Каллинса</a:t>
            </a:r>
            <a:r>
              <a:rPr lang="ru-RU" sz="2400" i="1" dirty="0" smtClean="0"/>
              <a:t> о болезни гетмана»</a:t>
            </a:r>
            <a:r>
              <a:rPr lang="ru-RU" sz="2400" dirty="0" smtClean="0"/>
              <a:t>)</a:t>
            </a:r>
          </a:p>
          <a:p>
            <a:pPr marL="0" indent="0">
              <a:buNone/>
            </a:pPr>
            <a:r>
              <a:rPr lang="ru-RU" sz="2400" b="1" dirty="0" smtClean="0"/>
              <a:t>рекомендации о лечении болезней </a:t>
            </a:r>
            <a:endParaRPr lang="ru-RU" sz="2400" dirty="0" smtClean="0"/>
          </a:p>
          <a:p>
            <a:pPr marL="0" indent="447675">
              <a:buNone/>
            </a:pPr>
            <a:r>
              <a:rPr lang="ru-RU" sz="2400" i="1" dirty="0" smtClean="0"/>
              <a:t>«Сказка докторов о лечении болезни “</a:t>
            </a:r>
            <a:r>
              <a:rPr lang="en-US" sz="2400" i="1" dirty="0" smtClean="0"/>
              <a:t>angina</a:t>
            </a:r>
            <a:r>
              <a:rPr lang="ru-RU" sz="2400" i="1" dirty="0" smtClean="0"/>
              <a:t>”»</a:t>
            </a:r>
            <a:endParaRPr lang="ru-RU" sz="2400" dirty="0" smtClean="0"/>
          </a:p>
          <a:p>
            <a:pPr marL="0" indent="447675">
              <a:buNone/>
            </a:pPr>
            <a:r>
              <a:rPr lang="ru-RU" sz="2400" i="1" dirty="0" smtClean="0"/>
              <a:t>«Сказка докторов как распознать и лечить горловую болезнь»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b="1" dirty="0" smtClean="0"/>
              <a:t>о лекарствах </a:t>
            </a:r>
            <a:endParaRPr lang="ru-RU" sz="2400" dirty="0" smtClean="0"/>
          </a:p>
          <a:p>
            <a:pPr marL="0" indent="447675">
              <a:buNone/>
            </a:pPr>
            <a:r>
              <a:rPr lang="ru-RU" sz="2400" i="1" dirty="0" smtClean="0"/>
              <a:t>«Сказка доктора </a:t>
            </a:r>
            <a:r>
              <a:rPr lang="ru-RU" sz="2400" i="1" dirty="0" err="1" smtClean="0"/>
              <a:t>Каллинса</a:t>
            </a:r>
            <a:r>
              <a:rPr lang="ru-RU" sz="2400" i="1" dirty="0" smtClean="0"/>
              <a:t> о целебных свойствах валериановой травы и </a:t>
            </a:r>
            <a:r>
              <a:rPr lang="ru-RU" sz="2400" i="1" dirty="0" err="1" smtClean="0"/>
              <a:t>лапушника</a:t>
            </a:r>
            <a:r>
              <a:rPr lang="ru-RU" sz="2400" i="1" dirty="0" smtClean="0"/>
              <a:t>»</a:t>
            </a:r>
            <a:r>
              <a:rPr lang="ru-RU" sz="2400" dirty="0" smtClean="0"/>
              <a:t>)</a:t>
            </a:r>
          </a:p>
          <a:p>
            <a:pPr marL="0" indent="0">
              <a:buNone/>
            </a:pPr>
            <a:r>
              <a:rPr lang="ru-RU" sz="2400" b="1" dirty="0" smtClean="0"/>
              <a:t>показания докторов об освидетельствовании </a:t>
            </a:r>
            <a:endParaRPr lang="ru-RU" sz="2400" dirty="0" smtClean="0"/>
          </a:p>
          <a:p>
            <a:pPr marL="0" indent="447675">
              <a:buNone/>
            </a:pPr>
            <a:r>
              <a:rPr lang="ru-RU" sz="2400" i="1" dirty="0" smtClean="0"/>
              <a:t>«Сказка доктора фон </a:t>
            </a:r>
            <a:r>
              <a:rPr lang="ru-RU" sz="2400" i="1" dirty="0" err="1" smtClean="0"/>
              <a:t>Гадена</a:t>
            </a:r>
            <a:r>
              <a:rPr lang="ru-RU" sz="2400" i="1" dirty="0" smtClean="0"/>
              <a:t> об освидетельствовании царских певчих»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Структура докторских сказок: целостность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7976"/>
            <a:ext cx="8568952" cy="4565360"/>
          </a:xfrm>
        </p:spPr>
        <p:txBody>
          <a:bodyPr>
            <a:normAutofit fontScale="92500" lnSpcReduction="20000"/>
          </a:bodyPr>
          <a:lstStyle/>
          <a:p>
            <a:pPr marL="0" indent="358775">
              <a:buNone/>
            </a:pPr>
            <a:r>
              <a:rPr lang="ru-RU" sz="2000" b="1" dirty="0" smtClean="0"/>
              <a:t>Докторские сказки</a:t>
            </a:r>
            <a:r>
              <a:rPr lang="ru-RU" sz="2000" dirty="0" smtClean="0"/>
              <a:t>, описывающие </a:t>
            </a:r>
            <a:r>
              <a:rPr lang="ru-RU" sz="2000" b="1" dirty="0" smtClean="0"/>
              <a:t>истории болезней</a:t>
            </a:r>
            <a:r>
              <a:rPr lang="ru-RU" sz="2000" dirty="0" smtClean="0"/>
              <a:t>, состояли из 8–10 строк, имели четкое деление на три тематические части, неравные по объему: </a:t>
            </a:r>
          </a:p>
          <a:p>
            <a:pPr marL="0" indent="358775">
              <a:buNone/>
            </a:pPr>
            <a:r>
              <a:rPr lang="ru-RU" sz="2000" b="1" dirty="0" smtClean="0"/>
              <a:t>вводная </a:t>
            </a:r>
            <a:r>
              <a:rPr lang="ru-RU" sz="2000" dirty="0" smtClean="0"/>
              <a:t>(</a:t>
            </a:r>
            <a:r>
              <a:rPr lang="ru-RU" sz="2000" b="1" dirty="0" smtClean="0"/>
              <a:t>реквизитная</a:t>
            </a:r>
            <a:r>
              <a:rPr lang="ru-RU" sz="2000" dirty="0" smtClean="0"/>
              <a:t>)</a:t>
            </a:r>
          </a:p>
          <a:p>
            <a:pPr marL="0" indent="358775">
              <a:buNone/>
            </a:pPr>
            <a:r>
              <a:rPr lang="ru-RU" sz="2000" b="1" dirty="0" smtClean="0"/>
              <a:t>основная</a:t>
            </a:r>
            <a:r>
              <a:rPr lang="ru-RU" sz="2000" dirty="0" smtClean="0"/>
              <a:t> (</a:t>
            </a:r>
            <a:r>
              <a:rPr lang="ru-RU" sz="2000" b="1" dirty="0" smtClean="0"/>
              <a:t>расспросная</a:t>
            </a:r>
            <a:r>
              <a:rPr lang="ru-RU" sz="2000" dirty="0" smtClean="0"/>
              <a:t> + </a:t>
            </a:r>
            <a:r>
              <a:rPr lang="ru-RU" sz="2000" b="1" dirty="0" smtClean="0"/>
              <a:t>описательная</a:t>
            </a:r>
            <a:r>
              <a:rPr lang="ru-RU" sz="2000" dirty="0" smtClean="0"/>
              <a:t> (</a:t>
            </a:r>
            <a:r>
              <a:rPr lang="ru-RU" sz="2000" i="1" dirty="0" err="1" smtClean="0"/>
              <a:t>жилецъ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Иванъ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Чертовъ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въ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роспросе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сказалъ</a:t>
            </a:r>
            <a:r>
              <a:rPr lang="ru-RU" sz="2000" i="1" dirty="0" smtClean="0"/>
              <a:t>…</a:t>
            </a:r>
            <a:r>
              <a:rPr lang="ru-RU" sz="2000" dirty="0" smtClean="0"/>
              <a:t>)</a:t>
            </a:r>
            <a:r>
              <a:rPr lang="ru-RU" sz="2000" i="1" dirty="0" smtClean="0"/>
              <a:t> </a:t>
            </a:r>
            <a:r>
              <a:rPr lang="ru-RU" sz="2000" dirty="0" smtClean="0"/>
              <a:t>+(</a:t>
            </a:r>
            <a:r>
              <a:rPr lang="ru-RU" sz="2000" i="1" dirty="0" err="1" smtClean="0"/>
              <a:t>дохтуръ</a:t>
            </a:r>
            <a:r>
              <a:rPr lang="ru-RU" sz="2000" i="1" dirty="0" smtClean="0"/>
              <a:t>, смотря Ивана Чертова, </a:t>
            </a:r>
            <a:r>
              <a:rPr lang="ru-RU" sz="2000" i="1" dirty="0" err="1" smtClean="0"/>
              <a:t>сказалъ</a:t>
            </a:r>
            <a:r>
              <a:rPr lang="ru-RU" sz="2000" i="1" dirty="0" smtClean="0"/>
              <a:t>,  что </a:t>
            </a:r>
            <a:r>
              <a:rPr lang="ru-RU" sz="2000" i="1" dirty="0" err="1" smtClean="0"/>
              <a:t>тотъ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блудъ</a:t>
            </a:r>
            <a:r>
              <a:rPr lang="ru-RU" sz="2000" i="1" dirty="0" smtClean="0"/>
              <a:t> учинился у него </a:t>
            </a:r>
            <a:r>
              <a:rPr lang="ru-RU" sz="2000" i="1" dirty="0" err="1" smtClean="0"/>
              <a:t>отъ</a:t>
            </a:r>
            <a:r>
              <a:rPr lang="ru-RU" sz="2000" i="1" dirty="0" smtClean="0"/>
              <a:t> порчи и </a:t>
            </a:r>
            <a:r>
              <a:rPr lang="ru-RU" sz="2000" i="1" dirty="0" err="1" smtClean="0"/>
              <a:t>отъ</a:t>
            </a:r>
            <a:r>
              <a:rPr lang="ru-RU" sz="2000" i="1" dirty="0" smtClean="0"/>
              <a:t> кручины; </a:t>
            </a:r>
            <a:r>
              <a:rPr lang="ru-RU" sz="2000" i="1" dirty="0" err="1" smtClean="0"/>
              <a:t>осмотрилъ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онъ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дохтуръ</a:t>
            </a:r>
            <a:r>
              <a:rPr lang="ru-RU" sz="2000" i="1" dirty="0" smtClean="0"/>
              <a:t> у </a:t>
            </a:r>
            <a:r>
              <a:rPr lang="ru-RU" sz="2000" i="1" dirty="0" err="1" smtClean="0"/>
              <a:t>нево</a:t>
            </a:r>
            <a:r>
              <a:rPr lang="ru-RU" sz="2000" i="1" dirty="0" smtClean="0"/>
              <a:t> болезнь некую </a:t>
            </a:r>
            <a:r>
              <a:rPr lang="ru-RU" sz="2000" i="1" dirty="0" err="1" smtClean="0"/>
              <a:t>паралежную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особную</a:t>
            </a:r>
            <a:r>
              <a:rPr lang="ru-RU" sz="2000" dirty="0" smtClean="0"/>
              <a:t>) </a:t>
            </a:r>
          </a:p>
          <a:p>
            <a:pPr marL="0" indent="358775">
              <a:buNone/>
            </a:pPr>
            <a:r>
              <a:rPr lang="ru-RU" sz="2000" b="1" dirty="0" smtClean="0"/>
              <a:t>заключительная</a:t>
            </a:r>
            <a:r>
              <a:rPr lang="ru-RU" sz="2000" dirty="0" smtClean="0"/>
              <a:t> (</a:t>
            </a:r>
            <a:r>
              <a:rPr lang="ru-RU" sz="2000" b="1" dirty="0" smtClean="0"/>
              <a:t>диагностическая</a:t>
            </a:r>
            <a:r>
              <a:rPr lang="ru-RU" sz="2000" dirty="0" smtClean="0"/>
              <a:t>)часть – ‘эпикриз’ (</a:t>
            </a:r>
            <a:r>
              <a:rPr lang="ru-RU" sz="2000" i="1" dirty="0" smtClean="0"/>
              <a:t>и за такою болезнью ему Государевы службы служить не </a:t>
            </a:r>
            <a:r>
              <a:rPr lang="ru-RU" sz="2000" i="1" dirty="0" err="1" smtClean="0"/>
              <a:t>мочно</a:t>
            </a:r>
            <a:r>
              <a:rPr lang="ru-RU" sz="2000" i="1" dirty="0" smtClean="0"/>
              <a:t>; излечить тое руки у него не </a:t>
            </a:r>
            <a:r>
              <a:rPr lang="ru-RU" sz="2000" i="1" dirty="0" err="1" smtClean="0"/>
              <a:t>мочно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жъ</a:t>
            </a:r>
            <a:r>
              <a:rPr lang="ru-RU" sz="2000" i="1" dirty="0" smtClean="0"/>
              <a:t>, потому что та болезнь </a:t>
            </a:r>
            <a:r>
              <a:rPr lang="ru-RU" sz="2000" i="1" dirty="0" err="1" smtClean="0"/>
              <a:t>застарелась</a:t>
            </a:r>
            <a:r>
              <a:rPr lang="ru-RU" sz="2000" dirty="0" smtClean="0"/>
              <a:t>). Каждый документ заканчивался подписью врача.</a:t>
            </a:r>
          </a:p>
          <a:p>
            <a:pPr marL="0" indent="358775">
              <a:buNone/>
            </a:pPr>
            <a:r>
              <a:rPr lang="ru-RU" sz="2000" dirty="0" smtClean="0"/>
              <a:t>В качестве опорных звеньев текста выступают не только слова, но и стереотипные конструкции. В этой роли отрезки текста, обладающие смысловым и стилевым единством, являются частью целостного высказывания – </a:t>
            </a:r>
            <a:r>
              <a:rPr lang="ru-RU" sz="2000" i="1" dirty="0" smtClean="0"/>
              <a:t>в </a:t>
            </a:r>
            <a:r>
              <a:rPr lang="ru-RU" sz="2000" i="1" dirty="0" err="1" smtClean="0"/>
              <a:t>роспросе</a:t>
            </a:r>
            <a:r>
              <a:rPr lang="ru-RU" sz="2000" i="1" dirty="0" smtClean="0"/>
              <a:t> сказал</a:t>
            </a:r>
            <a:r>
              <a:rPr lang="ru-RU" sz="2000" dirty="0" smtClean="0"/>
              <a:t>; </a:t>
            </a:r>
            <a:r>
              <a:rPr lang="ru-RU" sz="2000" i="1" dirty="0" smtClean="0"/>
              <a:t>смотря болезни</a:t>
            </a:r>
            <a:r>
              <a:rPr lang="ru-RU" sz="2000" dirty="0" smtClean="0"/>
              <a:t>;</a:t>
            </a:r>
            <a:r>
              <a:rPr lang="ru-RU" sz="2000" i="1" dirty="0" smtClean="0"/>
              <a:t> болезнь </a:t>
            </a:r>
            <a:r>
              <a:rPr lang="ru-RU" sz="2000" i="1" dirty="0" err="1" smtClean="0"/>
              <a:t>застарелась</a:t>
            </a:r>
            <a:r>
              <a:rPr lang="ru-RU" sz="2000" dirty="0" smtClean="0"/>
              <a:t>;</a:t>
            </a:r>
            <a:r>
              <a:rPr lang="ru-RU" sz="2000" i="1" dirty="0" smtClean="0"/>
              <a:t> излечить не </a:t>
            </a:r>
            <a:r>
              <a:rPr lang="ru-RU" sz="2000" i="1" dirty="0" err="1" smtClean="0"/>
              <a:t>мочно</a:t>
            </a:r>
            <a:r>
              <a:rPr lang="ru-RU" sz="2000" i="1" dirty="0" smtClean="0"/>
              <a:t> ж</a:t>
            </a:r>
            <a:r>
              <a:rPr lang="ru-RU" sz="2000" dirty="0" smtClean="0"/>
              <a:t>; </a:t>
            </a:r>
            <a:r>
              <a:rPr lang="ru-RU" sz="2000" i="1" dirty="0" smtClean="0"/>
              <a:t>по его </a:t>
            </a:r>
            <a:r>
              <a:rPr lang="ru-RU" sz="2000" i="1" dirty="0" err="1" smtClean="0"/>
              <a:t>доктурову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досмотрению</a:t>
            </a:r>
            <a:r>
              <a:rPr lang="ru-RU" sz="2000" dirty="0" smtClean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Средства </a:t>
            </a:r>
            <a:r>
              <a:rPr lang="ru-RU" sz="3600" b="1" dirty="0" err="1" smtClean="0"/>
              <a:t>анафорики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47675">
              <a:buNone/>
            </a:pPr>
            <a:r>
              <a:rPr lang="ru-RU" sz="2400" dirty="0" smtClean="0"/>
              <a:t>Средства </a:t>
            </a:r>
            <a:r>
              <a:rPr lang="ru-RU" sz="2400" dirty="0" err="1" smtClean="0"/>
              <a:t>анафорики</a:t>
            </a:r>
            <a:r>
              <a:rPr lang="ru-RU" sz="2400" dirty="0" smtClean="0"/>
              <a:t> (связности текста):</a:t>
            </a:r>
          </a:p>
          <a:p>
            <a:pPr marL="0" indent="447675">
              <a:buNone/>
            </a:pPr>
            <a:r>
              <a:rPr lang="ru-RU" sz="2400" dirty="0" smtClean="0"/>
              <a:t>1. Местоимени</a:t>
            </a:r>
            <a:r>
              <a:rPr lang="ru-RU" sz="2400" b="1" dirty="0" smtClean="0"/>
              <a:t>я</a:t>
            </a:r>
            <a:r>
              <a:rPr lang="ru-RU" sz="2400" dirty="0" smtClean="0"/>
              <a:t>, по которым легко устанавливаются денотаты (личные – </a:t>
            </a:r>
            <a:r>
              <a:rPr lang="ru-RU" sz="2400" i="1" dirty="0" err="1" smtClean="0"/>
              <a:t>онъ</a:t>
            </a:r>
            <a:r>
              <a:rPr lang="ru-RU" sz="2400" i="1" dirty="0" smtClean="0"/>
              <a:t>, у </a:t>
            </a:r>
            <a:r>
              <a:rPr lang="ru-RU" sz="2400" i="1" dirty="0" err="1" smtClean="0"/>
              <a:t>нево</a:t>
            </a:r>
            <a:r>
              <a:rPr lang="ru-RU" sz="2400" i="1" dirty="0" smtClean="0"/>
              <a:t>, ему</a:t>
            </a:r>
            <a:r>
              <a:rPr lang="ru-RU" sz="2400" dirty="0" smtClean="0"/>
              <a:t>);</a:t>
            </a:r>
            <a:r>
              <a:rPr lang="ru-RU" sz="2400" i="1" dirty="0" smtClean="0"/>
              <a:t> </a:t>
            </a:r>
            <a:r>
              <a:rPr lang="ru-RU" sz="2400" dirty="0" smtClean="0"/>
              <a:t>указательные – (</a:t>
            </a:r>
            <a:r>
              <a:rPr lang="ru-RU" sz="2400" i="1" dirty="0" err="1" smtClean="0"/>
              <a:t>тотъ</a:t>
            </a:r>
            <a:r>
              <a:rPr lang="ru-RU" sz="2400" i="1" dirty="0" smtClean="0"/>
              <a:t>, тое, такой</a:t>
            </a:r>
            <a:r>
              <a:rPr lang="ru-RU" sz="2400" dirty="0" smtClean="0"/>
              <a:t>) </a:t>
            </a:r>
          </a:p>
          <a:p>
            <a:pPr marL="0" indent="447675">
              <a:buNone/>
            </a:pPr>
            <a:r>
              <a:rPr lang="ru-RU" sz="2400" dirty="0" smtClean="0"/>
              <a:t>2. Предлоги (</a:t>
            </a:r>
            <a:r>
              <a:rPr lang="ru-RU" sz="2400" dirty="0" err="1" smtClean="0"/>
              <a:t>отъ</a:t>
            </a:r>
            <a:r>
              <a:rPr lang="ru-RU" sz="2400" dirty="0" smtClean="0"/>
              <a:t>, </a:t>
            </a:r>
            <a:r>
              <a:rPr lang="ru-RU" sz="2400" dirty="0" err="1" smtClean="0"/>
              <a:t>въ</a:t>
            </a:r>
            <a:r>
              <a:rPr lang="ru-RU" sz="2400" dirty="0" smtClean="0"/>
              <a:t>, </a:t>
            </a:r>
            <a:r>
              <a:rPr lang="ru-RU" sz="2400" dirty="0" err="1" smtClean="0"/>
              <a:t>межъ</a:t>
            </a:r>
            <a:r>
              <a:rPr lang="ru-RU" sz="2400" dirty="0" smtClean="0"/>
              <a:t>, </a:t>
            </a:r>
            <a:r>
              <a:rPr lang="ru-RU" sz="2400" dirty="0" err="1" smtClean="0"/>
              <a:t>изъ</a:t>
            </a:r>
            <a:r>
              <a:rPr lang="ru-RU" sz="2400" dirty="0" smtClean="0"/>
              <a:t>, по)</a:t>
            </a:r>
          </a:p>
          <a:p>
            <a:pPr marL="0" indent="447675">
              <a:buNone/>
            </a:pPr>
            <a:r>
              <a:rPr lang="ru-RU" sz="2400" dirty="0" smtClean="0"/>
              <a:t>3. Союзы (что, </a:t>
            </a:r>
          </a:p>
          <a:p>
            <a:pPr marL="0" indent="447675">
              <a:buNone/>
            </a:pPr>
            <a:r>
              <a:rPr lang="ru-RU" sz="2400" dirty="0" smtClean="0"/>
              <a:t>4. Частицы (</a:t>
            </a:r>
            <a:r>
              <a:rPr lang="ru-RU" sz="2400" dirty="0" err="1" smtClean="0"/>
              <a:t>жъ</a:t>
            </a:r>
            <a:r>
              <a:rPr lang="ru-RU" sz="2400" dirty="0" smtClean="0"/>
              <a:t>, да, толь)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Медицинская лексика и клише</a:t>
            </a:r>
            <a:endParaRPr lang="ru-RU" sz="2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 качестве опорных звеньев текста выступает медицинская лексика (</a:t>
            </a:r>
            <a:r>
              <a:rPr lang="ru-RU" sz="2400" i="1" dirty="0" err="1" smtClean="0"/>
              <a:t>дохтуръ</a:t>
            </a:r>
            <a:r>
              <a:rPr lang="ru-RU" sz="2400" i="1" dirty="0" smtClean="0"/>
              <a:t>, увечье, порча, болезнь, </a:t>
            </a:r>
            <a:r>
              <a:rPr lang="ru-RU" sz="2400" i="1" dirty="0" err="1" smtClean="0"/>
              <a:t>пупырья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изтечение</a:t>
            </a:r>
            <a:r>
              <a:rPr lang="ru-RU" sz="2400" i="1" dirty="0" smtClean="0"/>
              <a:t> кровавое</a:t>
            </a:r>
            <a:r>
              <a:rPr lang="ru-RU" sz="2400" dirty="0" smtClean="0"/>
              <a:t>)</a:t>
            </a:r>
          </a:p>
          <a:p>
            <a:r>
              <a:rPr lang="ru-RU" sz="2400" dirty="0" smtClean="0"/>
              <a:t>Стереотипные выражения – отрезки текста, обладающие смысловым и стилевым единством, являются частью целостного высказывания – </a:t>
            </a:r>
            <a:r>
              <a:rPr lang="ru-RU" sz="2400" i="1" dirty="0" smtClean="0"/>
              <a:t>в </a:t>
            </a:r>
            <a:r>
              <a:rPr lang="ru-RU" sz="2400" i="1" dirty="0" err="1" smtClean="0"/>
              <a:t>роспросе</a:t>
            </a:r>
            <a:r>
              <a:rPr lang="ru-RU" sz="2400" i="1" dirty="0" smtClean="0"/>
              <a:t> сказал; смотря болезни; болезнь </a:t>
            </a:r>
            <a:r>
              <a:rPr lang="ru-RU" sz="2400" i="1" dirty="0" err="1" smtClean="0"/>
              <a:t>застарелась</a:t>
            </a:r>
            <a:r>
              <a:rPr lang="ru-RU" sz="2400" i="1" dirty="0" smtClean="0"/>
              <a:t>; излечить не </a:t>
            </a:r>
            <a:r>
              <a:rPr lang="ru-RU" sz="2400" i="1" dirty="0" err="1" smtClean="0"/>
              <a:t>мочно</a:t>
            </a:r>
            <a:r>
              <a:rPr lang="ru-RU" sz="2400" i="1" dirty="0" smtClean="0"/>
              <a:t> ж; по его </a:t>
            </a:r>
            <a:r>
              <a:rPr lang="ru-RU" sz="2400" i="1" dirty="0" err="1" smtClean="0"/>
              <a:t>доктурову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досмотрению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19256" cy="128929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effectLst/>
              </a:rPr>
              <a:t>Композиционно-стилистические традиции</a:t>
            </a:r>
            <a:endParaRPr lang="ru-RU" sz="3600" b="1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556792"/>
            <a:ext cx="8496944" cy="5112568"/>
          </a:xfrm>
        </p:spPr>
        <p:txBody>
          <a:bodyPr>
            <a:normAutofit fontScale="92500"/>
          </a:bodyPr>
          <a:lstStyle/>
          <a:p>
            <a:pPr marL="0" indent="447675">
              <a:buNone/>
            </a:pPr>
            <a:r>
              <a:rPr lang="ru-RU" sz="2400" dirty="0" smtClean="0"/>
              <a:t>В стилевых характеристиках «докторская сказка» сближается с церковнославянским текстом, тем самым принимая черты литературности.</a:t>
            </a:r>
          </a:p>
          <a:p>
            <a:pPr marL="0" indent="447675">
              <a:buNone/>
            </a:pPr>
            <a:r>
              <a:rPr lang="ru-RU" sz="2400" dirty="0" smtClean="0"/>
              <a:t>Структура текста с одной стороны, дисциплинирует автора, ограничивает его рамками определенных лексических, грамматических, стилистических средств, с другой, – помогает быстрой организации текста. </a:t>
            </a:r>
          </a:p>
          <a:p>
            <a:pPr marL="0" indent="447675">
              <a:buNone/>
            </a:pPr>
            <a:r>
              <a:rPr lang="ru-RU" sz="2400" dirty="0" smtClean="0"/>
              <a:t>Каждый «автор текста» говорит на общем деловом языке что-то неповторимое свое. Но среди возможных вариантов он избирает то словосочетание или речевой оборот, которое оптимально соответствует данному жанру документа. Принятая или необходимая структура ограничивает автора, дисциплинирует его мышление и изложение.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Показания докторов </a:t>
            </a:r>
            <a:r>
              <a:rPr lang="ru-RU" sz="2200" b="1" dirty="0" err="1" smtClean="0"/>
              <a:t>Блюментроста</a:t>
            </a:r>
            <a:r>
              <a:rPr lang="ru-RU" sz="2200" b="1" dirty="0" smtClean="0"/>
              <a:t> и </a:t>
            </a:r>
            <a:r>
              <a:rPr lang="ru-RU" sz="2200" b="1" dirty="0" err="1" smtClean="0"/>
              <a:t>Зоммера</a:t>
            </a:r>
            <a:r>
              <a:rPr lang="ru-RU" sz="2200" b="1" dirty="0" smtClean="0"/>
              <a:t> о причине смерти кн. Н. А. Воротынского (оригинал на латинском языке) 1294 (1679)</a:t>
            </a:r>
            <a:endParaRPr lang="ru-RU" sz="2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00808"/>
            <a:ext cx="8435280" cy="5157192"/>
          </a:xfrm>
        </p:spPr>
        <p:txBody>
          <a:bodyPr>
            <a:normAutofit fontScale="77500" lnSpcReduction="20000"/>
          </a:bodyPr>
          <a:lstStyle/>
          <a:p>
            <a:pPr marL="0" indent="447675">
              <a:buNone/>
            </a:pPr>
            <a:r>
              <a:rPr lang="en-US" sz="2400" dirty="0" err="1" smtClean="0"/>
              <a:t>Illustrissimus</a:t>
            </a:r>
            <a:r>
              <a:rPr lang="en-US" sz="2400" dirty="0" smtClean="0"/>
              <a:t> </a:t>
            </a:r>
            <a:r>
              <a:rPr lang="en-US" sz="2400" dirty="0" err="1" smtClean="0"/>
              <a:t>Knesius</a:t>
            </a:r>
            <a:r>
              <a:rPr lang="en-US" sz="2400" dirty="0" smtClean="0"/>
              <a:t> ac Dominus, Dr. </a:t>
            </a:r>
            <a:r>
              <a:rPr lang="en-US" sz="2400" dirty="0" err="1" smtClean="0"/>
              <a:t>Johans</a:t>
            </a:r>
            <a:r>
              <a:rPr lang="en-US" sz="2400" dirty="0" smtClean="0"/>
              <a:t> </a:t>
            </a:r>
            <a:r>
              <a:rPr lang="en-US" sz="2400" dirty="0" err="1" smtClean="0"/>
              <a:t>Aleksewitz</a:t>
            </a:r>
            <a:r>
              <a:rPr lang="en-US" sz="2400" dirty="0" smtClean="0"/>
              <a:t> </a:t>
            </a:r>
            <a:r>
              <a:rPr lang="en-US" sz="2400" dirty="0" err="1" smtClean="0"/>
              <a:t>Waratynsky</a:t>
            </a:r>
            <a:r>
              <a:rPr lang="en-US" sz="2400" dirty="0" smtClean="0"/>
              <a:t>, </a:t>
            </a:r>
            <a:r>
              <a:rPr lang="en-US" sz="2400" dirty="0" err="1" smtClean="0"/>
              <a:t>Cesilii</a:t>
            </a:r>
            <a:r>
              <a:rPr lang="en-US" sz="2400" dirty="0" smtClean="0"/>
              <a:t> </a:t>
            </a:r>
            <a:r>
              <a:rPr lang="en-US" sz="2400" dirty="0" err="1" smtClean="0"/>
              <a:t>intimintis</a:t>
            </a:r>
            <a:r>
              <a:rPr lang="en-US" sz="2400" dirty="0" smtClean="0"/>
              <a:t> </a:t>
            </a:r>
            <a:r>
              <a:rPr lang="en-US" sz="2400" dirty="0" err="1" smtClean="0"/>
              <a:t>Begii</a:t>
            </a:r>
            <a:r>
              <a:rPr lang="en-US" sz="2400" dirty="0" smtClean="0"/>
              <a:t> Senator, in </a:t>
            </a:r>
            <a:r>
              <a:rPr lang="en-US" sz="2400" dirty="0" err="1" smtClean="0"/>
              <a:t>concessu</a:t>
            </a:r>
            <a:r>
              <a:rPr lang="en-US" sz="2400" dirty="0" smtClean="0"/>
              <a:t> </a:t>
            </a:r>
            <a:r>
              <a:rPr lang="en-US" sz="2400" dirty="0" err="1" smtClean="0"/>
              <a:t>preconum</a:t>
            </a:r>
            <a:r>
              <a:rPr lang="en-US" sz="2400" dirty="0" smtClean="0"/>
              <a:t> male </a:t>
            </a:r>
            <a:r>
              <a:rPr lang="en-US" sz="2400" dirty="0" err="1" smtClean="0"/>
              <a:t>sese</a:t>
            </a:r>
            <a:r>
              <a:rPr lang="en-US" sz="2400" dirty="0" smtClean="0"/>
              <a:t> incipit  </a:t>
            </a:r>
            <a:r>
              <a:rPr lang="en-US" sz="2400" dirty="0" err="1" smtClean="0"/>
              <a:t>habere</a:t>
            </a:r>
            <a:r>
              <a:rPr lang="en-US" sz="2400" dirty="0" smtClean="0"/>
              <a:t> et de summa </a:t>
            </a:r>
            <a:r>
              <a:rPr lang="en-US" sz="2400" dirty="0" err="1" smtClean="0"/>
              <a:t>cordis</a:t>
            </a:r>
            <a:r>
              <a:rPr lang="en-US" sz="2400" dirty="0" smtClean="0"/>
              <a:t> </a:t>
            </a:r>
            <a:r>
              <a:rPr lang="en-US" sz="2400" dirty="0" err="1" smtClean="0"/>
              <a:t>angustia</a:t>
            </a:r>
            <a:r>
              <a:rPr lang="en-US" sz="2400" dirty="0" smtClean="0"/>
              <a:t> </a:t>
            </a:r>
            <a:r>
              <a:rPr lang="en-US" sz="2400" dirty="0" err="1" smtClean="0"/>
              <a:t>conqueri</a:t>
            </a:r>
            <a:r>
              <a:rPr lang="en-US" sz="2400" dirty="0" smtClean="0"/>
              <a:t>: </a:t>
            </a:r>
            <a:r>
              <a:rPr lang="en-US" sz="2400" dirty="0" err="1" smtClean="0"/>
              <a:t>unde</a:t>
            </a:r>
            <a:r>
              <a:rPr lang="en-US" sz="2400" dirty="0" smtClean="0"/>
              <a:t> </a:t>
            </a:r>
            <a:r>
              <a:rPr lang="en-US" sz="2400" dirty="0" err="1" smtClean="0"/>
              <a:t>monitus</a:t>
            </a:r>
            <a:r>
              <a:rPr lang="en-US" sz="2400" dirty="0" smtClean="0"/>
              <a:t> </a:t>
            </a:r>
            <a:r>
              <a:rPr lang="en-US" sz="2400" dirty="0" err="1" smtClean="0"/>
              <a:t>domum</a:t>
            </a:r>
            <a:r>
              <a:rPr lang="en-US" sz="2400" dirty="0" smtClean="0"/>
              <a:t> </a:t>
            </a:r>
            <a:r>
              <a:rPr lang="en-US" sz="2400" dirty="0" err="1" smtClean="0"/>
              <a:t>transvehitur</a:t>
            </a:r>
            <a:r>
              <a:rPr lang="en-US" sz="2400" dirty="0" smtClean="0"/>
              <a:t>, male </a:t>
            </a:r>
            <a:r>
              <a:rPr lang="en-US" sz="2400" dirty="0" err="1" smtClean="0"/>
              <a:t>subinde</a:t>
            </a:r>
            <a:r>
              <a:rPr lang="en-US" sz="2400" dirty="0" smtClean="0"/>
              <a:t> </a:t>
            </a:r>
            <a:r>
              <a:rPr lang="en-US" sz="2400" dirty="0" err="1" smtClean="0"/>
              <a:t>sucto</a:t>
            </a:r>
            <a:r>
              <a:rPr lang="en-US" sz="2400" dirty="0" smtClean="0"/>
              <a:t>, et </a:t>
            </a:r>
            <a:r>
              <a:rPr lang="en-US" sz="2400" dirty="0" err="1" smtClean="0"/>
              <a:t>succedente</a:t>
            </a:r>
            <a:r>
              <a:rPr lang="en-US" sz="2400" dirty="0" smtClean="0"/>
              <a:t> </a:t>
            </a:r>
            <a:r>
              <a:rPr lang="en-US" sz="2400" dirty="0" err="1" smtClean="0"/>
              <a:t>vomitu</a:t>
            </a:r>
            <a:r>
              <a:rPr lang="en-US" sz="2400" dirty="0" smtClean="0"/>
              <a:t> </a:t>
            </a:r>
            <a:r>
              <a:rPr lang="en-US" sz="2400" dirty="0" err="1" smtClean="0"/>
              <a:t>pauculae</a:t>
            </a:r>
            <a:r>
              <a:rPr lang="en-US" sz="2400" dirty="0" smtClean="0"/>
              <a:t> </a:t>
            </a:r>
            <a:r>
              <a:rPr lang="en-US" sz="2400" dirty="0" err="1" smtClean="0"/>
              <a:t>materiae</a:t>
            </a:r>
            <a:r>
              <a:rPr lang="en-US" sz="2400" dirty="0" smtClean="0"/>
              <a:t> </a:t>
            </a:r>
            <a:r>
              <a:rPr lang="en-US" sz="2400" dirty="0" err="1" smtClean="0"/>
              <a:t>phlegmaticae</a:t>
            </a:r>
            <a:r>
              <a:rPr lang="en-US" sz="2400" dirty="0" smtClean="0"/>
              <a:t> </a:t>
            </a:r>
            <a:r>
              <a:rPr lang="en-US" sz="2400" dirty="0" err="1" smtClean="0"/>
              <a:t>subito</a:t>
            </a:r>
            <a:r>
              <a:rPr lang="en-US" sz="2400" dirty="0" smtClean="0"/>
              <a:t> </a:t>
            </a:r>
            <a:r>
              <a:rPr lang="en-US" sz="2400" dirty="0" err="1" smtClean="0"/>
              <a:t>concidit</a:t>
            </a:r>
            <a:r>
              <a:rPr lang="en-US" sz="2400" dirty="0" smtClean="0"/>
              <a:t> et </a:t>
            </a:r>
            <a:r>
              <a:rPr lang="en-US" sz="2400" dirty="0" err="1" smtClean="0"/>
              <a:t>violenta</a:t>
            </a:r>
            <a:r>
              <a:rPr lang="en-US" sz="2400" dirty="0" smtClean="0"/>
              <a:t> </a:t>
            </a:r>
            <a:r>
              <a:rPr lang="en-US" sz="2400" dirty="0" err="1" smtClean="0"/>
              <a:t>morte</a:t>
            </a:r>
            <a:r>
              <a:rPr lang="en-US" sz="2400" dirty="0" smtClean="0"/>
              <a:t> </a:t>
            </a:r>
            <a:r>
              <a:rPr lang="en-US" sz="2400" dirty="0" err="1" smtClean="0"/>
              <a:t>exstinguitur</a:t>
            </a:r>
            <a:r>
              <a:rPr lang="en-US" sz="2400" dirty="0" smtClean="0"/>
              <a:t> </a:t>
            </a:r>
            <a:r>
              <a:rPr lang="en-US" sz="2400" dirty="0" err="1" smtClean="0"/>
              <a:t>citra</a:t>
            </a:r>
            <a:r>
              <a:rPr lang="en-US" sz="2400" dirty="0" smtClean="0"/>
              <a:t> </a:t>
            </a:r>
            <a:r>
              <a:rPr lang="en-US" sz="2400" dirty="0" err="1" smtClean="0"/>
              <a:t>sterlorem</a:t>
            </a:r>
            <a:r>
              <a:rPr lang="en-US" sz="2400" dirty="0" smtClean="0"/>
              <a:t> </a:t>
            </a:r>
            <a:r>
              <a:rPr lang="en-US" sz="2400" dirty="0" err="1" smtClean="0"/>
              <a:t>statim</a:t>
            </a:r>
            <a:r>
              <a:rPr lang="en-US" sz="2400" dirty="0" smtClean="0"/>
              <a:t> </a:t>
            </a:r>
            <a:r>
              <a:rPr lang="en-US" sz="2400" dirty="0" err="1" smtClean="0"/>
              <a:t>succedente</a:t>
            </a:r>
            <a:r>
              <a:rPr lang="en-US" sz="2400" dirty="0" smtClean="0"/>
              <a:t> </a:t>
            </a:r>
            <a:r>
              <a:rPr lang="en-US" sz="2400" dirty="0" err="1" smtClean="0"/>
              <a:t>colore</a:t>
            </a:r>
            <a:r>
              <a:rPr lang="en-US" sz="2400" dirty="0" smtClean="0"/>
              <a:t> </a:t>
            </a:r>
            <a:r>
              <a:rPr lang="en-US" sz="2400" dirty="0" err="1" smtClean="0"/>
              <a:t>faciei</a:t>
            </a:r>
            <a:r>
              <a:rPr lang="en-US" sz="2400" dirty="0" smtClean="0"/>
              <a:t> et </a:t>
            </a:r>
            <a:r>
              <a:rPr lang="en-US" sz="2400" dirty="0" err="1" smtClean="0"/>
              <a:t>unguium</a:t>
            </a:r>
            <a:r>
              <a:rPr lang="en-US" sz="2400" dirty="0" smtClean="0"/>
              <a:t> </a:t>
            </a:r>
            <a:r>
              <a:rPr lang="en-US" sz="2400" dirty="0" err="1" smtClean="0"/>
              <a:t>livide</a:t>
            </a:r>
            <a:r>
              <a:rPr lang="en-US" sz="2400" dirty="0" smtClean="0"/>
              <a:t>, </a:t>
            </a:r>
            <a:r>
              <a:rPr lang="en-US" sz="2400" dirty="0" err="1" smtClean="0"/>
              <a:t>totinsque</a:t>
            </a:r>
            <a:r>
              <a:rPr lang="en-US" sz="2400" dirty="0" smtClean="0"/>
              <a:t>  </a:t>
            </a:r>
            <a:r>
              <a:rPr lang="en-US" sz="2400" dirty="0" err="1" smtClean="0"/>
              <a:t>corporis</a:t>
            </a:r>
            <a:r>
              <a:rPr lang="en-US" sz="2400" dirty="0" smtClean="0"/>
              <a:t> </a:t>
            </a:r>
            <a:r>
              <a:rPr lang="en-US" sz="2400" dirty="0" err="1" smtClean="0"/>
              <a:t>frigore</a:t>
            </a:r>
            <a:r>
              <a:rPr lang="en-US" sz="2400" dirty="0" smtClean="0"/>
              <a:t>.</a:t>
            </a:r>
            <a:endParaRPr lang="ru-RU" sz="2400" dirty="0" smtClean="0"/>
          </a:p>
          <a:p>
            <a:pPr marL="0" indent="447675">
              <a:buNone/>
            </a:pPr>
            <a:r>
              <a:rPr lang="en-US" sz="2400" dirty="0" err="1" smtClean="0"/>
              <a:t>Quesiti</a:t>
            </a:r>
            <a:r>
              <a:rPr lang="en-US" sz="2400" dirty="0" smtClean="0"/>
              <a:t> de </a:t>
            </a:r>
            <a:r>
              <a:rPr lang="en-US" sz="2400" dirty="0" err="1" smtClean="0"/>
              <a:t>genere</a:t>
            </a:r>
            <a:r>
              <a:rPr lang="en-US" sz="2400" dirty="0" smtClean="0"/>
              <a:t> </a:t>
            </a:r>
            <a:r>
              <a:rPr lang="en-US" sz="2400" dirty="0" err="1" smtClean="0"/>
              <a:t>affectus</a:t>
            </a:r>
            <a:r>
              <a:rPr lang="en-US" sz="2400" dirty="0" smtClean="0"/>
              <a:t>, ex quo </a:t>
            </a:r>
            <a:r>
              <a:rPr lang="en-US" sz="2400" dirty="0" err="1" smtClean="0"/>
              <a:t>Illustrissimus</a:t>
            </a:r>
            <a:r>
              <a:rPr lang="en-US" sz="2400" dirty="0" smtClean="0"/>
              <a:t>, hic </a:t>
            </a:r>
            <a:r>
              <a:rPr lang="en-US" sz="2400" dirty="0" err="1" smtClean="0"/>
              <a:t>princeps</a:t>
            </a:r>
            <a:r>
              <a:rPr lang="en-US" sz="2400" dirty="0" smtClean="0"/>
              <a:t> tam </a:t>
            </a:r>
            <a:r>
              <a:rPr lang="en-US" sz="2400" dirty="0" err="1" smtClean="0"/>
              <a:t>subito</a:t>
            </a:r>
            <a:r>
              <a:rPr lang="en-US" sz="2400" dirty="0" smtClean="0"/>
              <a:t> </a:t>
            </a:r>
            <a:r>
              <a:rPr lang="en-US" sz="2400" dirty="0" err="1" smtClean="0"/>
              <a:t>fuit</a:t>
            </a:r>
            <a:r>
              <a:rPr lang="en-US" sz="2400" dirty="0" smtClean="0"/>
              <a:t> </a:t>
            </a:r>
            <a:r>
              <a:rPr lang="en-US" sz="2400" dirty="0" err="1" smtClean="0"/>
              <a:t>exstinctus</a:t>
            </a:r>
            <a:r>
              <a:rPr lang="en-US" sz="2400" dirty="0" smtClean="0"/>
              <a:t>?</a:t>
            </a:r>
            <a:endParaRPr lang="ru-RU" sz="2400" dirty="0" smtClean="0"/>
          </a:p>
          <a:p>
            <a:pPr marL="0" indent="447675">
              <a:buNone/>
            </a:pPr>
            <a:r>
              <a:rPr lang="en-US" sz="2400" dirty="0" err="1" smtClean="0"/>
              <a:t>Respondemus</a:t>
            </a:r>
            <a:r>
              <a:rPr lang="en-US" sz="2400" dirty="0" smtClean="0"/>
              <a:t>, </a:t>
            </a:r>
            <a:r>
              <a:rPr lang="en-US" sz="2400" dirty="0" err="1" smtClean="0"/>
              <a:t>malum</a:t>
            </a:r>
            <a:r>
              <a:rPr lang="en-US" sz="2400" dirty="0" smtClean="0"/>
              <a:t> hoc </a:t>
            </a:r>
            <a:r>
              <a:rPr lang="en-US" sz="2400" dirty="0" err="1" smtClean="0"/>
              <a:t>aliud</a:t>
            </a:r>
            <a:r>
              <a:rPr lang="en-US" sz="2400" dirty="0" smtClean="0"/>
              <a:t> non </a:t>
            </a:r>
            <a:r>
              <a:rPr lang="en-US" sz="2400" dirty="0" err="1" smtClean="0"/>
              <a:t>fuisse</a:t>
            </a:r>
            <a:r>
              <a:rPr lang="en-US" sz="2400" dirty="0" smtClean="0"/>
              <a:t>, quam S y n c o p e n  Ca r d </a:t>
            </a:r>
            <a:r>
              <a:rPr lang="en-US" sz="2400" dirty="0" err="1" smtClean="0"/>
              <a:t>i</a:t>
            </a:r>
            <a:r>
              <a:rPr lang="en-US" sz="2400" dirty="0" smtClean="0"/>
              <a:t> a c a m  ex </a:t>
            </a:r>
            <a:r>
              <a:rPr lang="en-US" sz="2400" dirty="0" err="1" smtClean="0"/>
              <a:t>subita</a:t>
            </a:r>
            <a:r>
              <a:rPr lang="en-US" sz="2400" dirty="0" smtClean="0"/>
              <a:t> interception </a:t>
            </a:r>
            <a:r>
              <a:rPr lang="en-US" sz="2400" dirty="0" err="1" smtClean="0"/>
              <a:t>venarum</a:t>
            </a:r>
            <a:r>
              <a:rPr lang="en-US" sz="2400" dirty="0" smtClean="0"/>
              <a:t> et </a:t>
            </a:r>
            <a:r>
              <a:rPr lang="en-US" sz="2400" dirty="0" err="1" smtClean="0"/>
              <a:t>arteriarum</a:t>
            </a:r>
            <a:r>
              <a:rPr lang="en-US" sz="2400" dirty="0" smtClean="0"/>
              <a:t> ad </a:t>
            </a:r>
            <a:r>
              <a:rPr lang="en-US" sz="2400" dirty="0" err="1" smtClean="0"/>
              <a:t>cor</a:t>
            </a:r>
            <a:r>
              <a:rPr lang="en-US" sz="2400" dirty="0" smtClean="0"/>
              <a:t> </a:t>
            </a:r>
            <a:r>
              <a:rPr lang="en-US" sz="2400" dirty="0" err="1" smtClean="0"/>
              <a:t>pertingentium</a:t>
            </a:r>
            <a:r>
              <a:rPr lang="en-US" sz="2400" dirty="0" smtClean="0"/>
              <a:t>, </a:t>
            </a:r>
            <a:r>
              <a:rPr lang="en-US" sz="2400" dirty="0" err="1" smtClean="0"/>
              <a:t>unde</a:t>
            </a:r>
            <a:r>
              <a:rPr lang="en-US" sz="2400" dirty="0" smtClean="0"/>
              <a:t> </a:t>
            </a:r>
            <a:r>
              <a:rPr lang="en-US" sz="2400" dirty="0" err="1" smtClean="0"/>
              <a:t>calor</a:t>
            </a:r>
            <a:r>
              <a:rPr lang="en-US" sz="2400" dirty="0" smtClean="0"/>
              <a:t> natives et </a:t>
            </a:r>
            <a:r>
              <a:rPr lang="en-US" sz="2400" dirty="0" err="1" smtClean="0"/>
              <a:t>spiritus</a:t>
            </a:r>
            <a:r>
              <a:rPr lang="en-US" sz="2400" dirty="0" smtClean="0"/>
              <a:t> </a:t>
            </a:r>
            <a:r>
              <a:rPr lang="en-US" sz="2400" dirty="0" err="1" smtClean="0"/>
              <a:t>vitalis</a:t>
            </a:r>
            <a:r>
              <a:rPr lang="en-US" sz="2400" dirty="0" smtClean="0"/>
              <a:t> </a:t>
            </a:r>
            <a:r>
              <a:rPr lang="en-US" sz="2400" dirty="0" err="1" smtClean="0"/>
              <a:t>fuit</a:t>
            </a:r>
            <a:r>
              <a:rPr lang="en-US" sz="2400" dirty="0" smtClean="0"/>
              <a:t> </a:t>
            </a:r>
            <a:r>
              <a:rPr lang="en-US" sz="2400" dirty="0" err="1" smtClean="0"/>
              <a:t>suffocatus</a:t>
            </a:r>
            <a:r>
              <a:rPr lang="en-US" sz="2400" dirty="0" smtClean="0"/>
              <a:t> et </a:t>
            </a:r>
            <a:r>
              <a:rPr lang="en-US" sz="2400" dirty="0" err="1" smtClean="0"/>
              <a:t>exstinctus</a:t>
            </a:r>
            <a:r>
              <a:rPr lang="en-US" sz="2400" dirty="0" smtClean="0"/>
              <a:t>, male </a:t>
            </a:r>
            <a:r>
              <a:rPr lang="en-US" sz="2400" dirty="0" err="1" smtClean="0"/>
              <a:t>procul</a:t>
            </a:r>
            <a:r>
              <a:rPr lang="en-US" sz="2400" dirty="0" smtClean="0"/>
              <a:t> </a:t>
            </a:r>
            <a:r>
              <a:rPr lang="en-US" sz="2400" dirty="0" err="1" smtClean="0"/>
              <a:t>dubie</a:t>
            </a:r>
            <a:r>
              <a:rPr lang="en-US" sz="2400" dirty="0" smtClean="0"/>
              <a:t> </a:t>
            </a:r>
            <a:r>
              <a:rPr lang="en-US" sz="2400" dirty="0" err="1" smtClean="0"/>
              <a:t>exorto</a:t>
            </a:r>
            <a:r>
              <a:rPr lang="en-US" sz="2400" dirty="0" smtClean="0"/>
              <a:t> </a:t>
            </a:r>
            <a:r>
              <a:rPr lang="en-US" sz="2400" dirty="0" err="1" smtClean="0"/>
              <a:t>ab</a:t>
            </a:r>
            <a:r>
              <a:rPr lang="en-US" sz="2400" dirty="0" smtClean="0"/>
              <a:t> </a:t>
            </a:r>
            <a:r>
              <a:rPr lang="en-US" sz="2400" dirty="0" err="1" smtClean="0"/>
              <a:t>insigui</a:t>
            </a:r>
            <a:r>
              <a:rPr lang="en-US" sz="2400" dirty="0" smtClean="0"/>
              <a:t> </a:t>
            </a:r>
            <a:r>
              <a:rPr lang="en-US" sz="2400" dirty="0" err="1" smtClean="0"/>
              <a:t>crudiate</a:t>
            </a:r>
            <a:r>
              <a:rPr lang="en-US" sz="2400" dirty="0" smtClean="0"/>
              <a:t>  circa hypochondria </a:t>
            </a:r>
            <a:r>
              <a:rPr lang="en-US" sz="2400" dirty="0" err="1" smtClean="0"/>
              <a:t>haerente</a:t>
            </a:r>
            <a:r>
              <a:rPr lang="en-US" sz="2400" dirty="0" smtClean="0"/>
              <a:t>, quae </a:t>
            </a:r>
            <a:r>
              <a:rPr lang="en-US" sz="2400" dirty="0" err="1" smtClean="0"/>
              <a:t>cruditas</a:t>
            </a:r>
            <a:r>
              <a:rPr lang="en-US" sz="2400" dirty="0" smtClean="0"/>
              <a:t> </a:t>
            </a:r>
            <a:r>
              <a:rPr lang="en-US" sz="2400" dirty="0" err="1" smtClean="0"/>
              <a:t>frequens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hodiernae</a:t>
            </a:r>
            <a:r>
              <a:rPr lang="en-US" sz="2400" dirty="0" smtClean="0"/>
              <a:t> </a:t>
            </a:r>
            <a:r>
              <a:rPr lang="en-US" sz="2400" dirty="0" err="1" smtClean="0"/>
              <a:t>Sufficationis</a:t>
            </a:r>
            <a:r>
              <a:rPr lang="en-US" sz="2400" dirty="0" smtClean="0"/>
              <a:t> </a:t>
            </a:r>
            <a:r>
              <a:rPr lang="en-US" sz="2400" dirty="0" err="1" smtClean="0"/>
              <a:t>Hypochondricae</a:t>
            </a:r>
            <a:r>
              <a:rPr lang="en-US" sz="2400" dirty="0" smtClean="0"/>
              <a:t>.</a:t>
            </a:r>
            <a:endParaRPr lang="ru-RU" sz="2400" dirty="0" smtClean="0"/>
          </a:p>
          <a:p>
            <a:pPr marL="0" indent="447675">
              <a:buNone/>
            </a:pPr>
            <a:r>
              <a:rPr lang="en-US" sz="2400" dirty="0" smtClean="0"/>
              <a:t>De </a:t>
            </a:r>
            <a:r>
              <a:rPr lang="en-US" sz="2400" dirty="0" err="1" smtClean="0"/>
              <a:t>caestro</a:t>
            </a:r>
            <a:r>
              <a:rPr lang="en-US" sz="2400" dirty="0" smtClean="0"/>
              <a:t> </a:t>
            </a:r>
            <a:r>
              <a:rPr lang="en-US" sz="2400" dirty="0" err="1" smtClean="0"/>
              <a:t>nullam</a:t>
            </a:r>
            <a:r>
              <a:rPr lang="en-US" sz="2400" dirty="0" smtClean="0"/>
              <a:t> hic </a:t>
            </a:r>
            <a:r>
              <a:rPr lang="en-US" sz="2400" dirty="0" err="1" smtClean="0"/>
              <a:t>neque</a:t>
            </a:r>
            <a:r>
              <a:rPr lang="en-US" sz="2400" dirty="0" smtClean="0"/>
              <a:t> </a:t>
            </a:r>
            <a:r>
              <a:rPr lang="en-US" sz="2400" dirty="0" err="1" smtClean="0"/>
              <a:t>veneni</a:t>
            </a:r>
            <a:r>
              <a:rPr lang="en-US" sz="2400" dirty="0" smtClean="0"/>
              <a:t> </a:t>
            </a:r>
            <a:r>
              <a:rPr lang="en-US" sz="2400" dirty="0" err="1" smtClean="0"/>
              <a:t>accepti</a:t>
            </a:r>
            <a:r>
              <a:rPr lang="en-US" sz="2400" dirty="0" smtClean="0"/>
              <a:t> </a:t>
            </a:r>
            <a:r>
              <a:rPr lang="en-US" sz="2400" dirty="0" err="1" smtClean="0"/>
              <a:t>aeque</a:t>
            </a:r>
            <a:r>
              <a:rPr lang="en-US" sz="2400" dirty="0" smtClean="0"/>
              <a:t> </a:t>
            </a:r>
            <a:r>
              <a:rPr lang="en-US" sz="2400" dirty="0" err="1" smtClean="0"/>
              <a:t>maligni</a:t>
            </a:r>
            <a:r>
              <a:rPr lang="en-US" sz="2400" dirty="0" smtClean="0"/>
              <a:t>  et </a:t>
            </a:r>
            <a:r>
              <a:rPr lang="en-US" sz="2400" dirty="0" err="1" smtClean="0"/>
              <a:t>contagiosi</a:t>
            </a:r>
            <a:r>
              <a:rPr lang="en-US" sz="2400" dirty="0" smtClean="0"/>
              <a:t>  </a:t>
            </a:r>
            <a:r>
              <a:rPr lang="en-US" sz="2400" dirty="0" err="1" smtClean="0"/>
              <a:t>esse</a:t>
            </a:r>
            <a:r>
              <a:rPr lang="en-US" sz="2400" dirty="0" smtClean="0"/>
              <a:t> </a:t>
            </a:r>
            <a:r>
              <a:rPr lang="en-US" sz="2400" dirty="0" err="1" smtClean="0"/>
              <a:t>suspicionem</a:t>
            </a:r>
            <a:r>
              <a:rPr lang="en-US" sz="2400" dirty="0" smtClean="0"/>
              <a:t> ex </a:t>
            </a:r>
            <a:r>
              <a:rPr lang="en-US" sz="2400" dirty="0" err="1" smtClean="0"/>
              <a:t>Artis</a:t>
            </a:r>
            <a:r>
              <a:rPr lang="en-US" sz="2400" dirty="0" smtClean="0"/>
              <a:t> </a:t>
            </a:r>
            <a:r>
              <a:rPr lang="en-US" sz="2400" dirty="0" err="1" smtClean="0"/>
              <a:t>fundamentis</a:t>
            </a:r>
            <a:r>
              <a:rPr lang="en-US" sz="2400" dirty="0" smtClean="0"/>
              <a:t>  </a:t>
            </a:r>
            <a:r>
              <a:rPr lang="en-US" sz="2400" dirty="0" err="1" smtClean="0"/>
              <a:t>certi</a:t>
            </a:r>
            <a:r>
              <a:rPr lang="en-US" sz="2400" dirty="0" smtClean="0"/>
              <a:t> </a:t>
            </a:r>
            <a:r>
              <a:rPr lang="en-US" sz="2400" dirty="0" err="1" smtClean="0"/>
              <a:t>sumus</a:t>
            </a:r>
            <a:r>
              <a:rPr lang="en-US" sz="2400" dirty="0" smtClean="0"/>
              <a:t>, ad </a:t>
            </a:r>
            <a:r>
              <a:rPr lang="en-US" sz="2400" dirty="0" err="1" smtClean="0"/>
              <a:t>hanc</a:t>
            </a:r>
            <a:r>
              <a:rPr lang="en-US" sz="2400" dirty="0" smtClean="0"/>
              <a:t> </a:t>
            </a:r>
            <a:r>
              <a:rPr lang="en-US" sz="2400" dirty="0" err="1" smtClean="0"/>
              <a:t>visitationem</a:t>
            </a:r>
            <a:r>
              <a:rPr lang="en-US" sz="2400" dirty="0" smtClean="0"/>
              <a:t> </a:t>
            </a:r>
            <a:r>
              <a:rPr lang="en-US" sz="2400" dirty="0" err="1" smtClean="0"/>
              <a:t>reduisti</a:t>
            </a:r>
            <a:r>
              <a:rPr lang="en-US" sz="2400" dirty="0" smtClean="0"/>
              <a:t>.</a:t>
            </a:r>
            <a:endParaRPr lang="ru-RU" sz="2400" dirty="0" smtClean="0"/>
          </a:p>
          <a:p>
            <a:pPr marL="0" indent="447675">
              <a:buNone/>
            </a:pPr>
            <a:r>
              <a:rPr lang="en-US" sz="2400" dirty="0" err="1" smtClean="0"/>
              <a:t>Laurentius</a:t>
            </a:r>
            <a:r>
              <a:rPr lang="en-US" sz="2400" dirty="0" smtClean="0"/>
              <a:t> </a:t>
            </a:r>
            <a:r>
              <a:rPr lang="en-US" sz="2400" dirty="0" err="1" smtClean="0"/>
              <a:t>Blumentrost</a:t>
            </a:r>
            <a:r>
              <a:rPr lang="en-US" sz="2400" dirty="0" smtClean="0"/>
              <a:t> D. mp.</a:t>
            </a:r>
            <a:endParaRPr lang="ru-RU" sz="2400" dirty="0" smtClean="0"/>
          </a:p>
          <a:p>
            <a:pPr marL="0" indent="447675">
              <a:buNone/>
            </a:pPr>
            <a:r>
              <a:rPr lang="en-US" sz="2400" dirty="0" smtClean="0"/>
              <a:t>Sigmund </a:t>
            </a:r>
            <a:r>
              <a:rPr lang="en-US" sz="2400" dirty="0" err="1" smtClean="0"/>
              <a:t>Somer.</a:t>
            </a:r>
            <a:r>
              <a:rPr lang="en-US" sz="2400" dirty="0" smtClean="0"/>
              <a:t> </a:t>
            </a:r>
            <a:r>
              <a:rPr lang="en-US" sz="2400" dirty="0" err="1" smtClean="0"/>
              <a:t>Mpp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91264" cy="122413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Показания докторов </a:t>
            </a:r>
            <a:r>
              <a:rPr lang="ru-RU" sz="2200" b="1" dirty="0" err="1" smtClean="0"/>
              <a:t>Блюментроста</a:t>
            </a:r>
            <a:r>
              <a:rPr lang="ru-RU" sz="2200" b="1" dirty="0" smtClean="0"/>
              <a:t> и </a:t>
            </a:r>
            <a:r>
              <a:rPr lang="ru-RU" sz="2200" b="1" dirty="0" err="1" smtClean="0"/>
              <a:t>Зоммера</a:t>
            </a:r>
            <a:r>
              <a:rPr lang="ru-RU" sz="2200" b="1" dirty="0" smtClean="0"/>
              <a:t> о причине смерти кн. Н. А. Воротынского (перевод на русский язык) 1294 (1679)</a:t>
            </a:r>
            <a:endParaRPr lang="ru-RU" sz="2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8820472" cy="5616624"/>
          </a:xfrm>
        </p:spPr>
        <p:txBody>
          <a:bodyPr>
            <a:normAutofit/>
          </a:bodyPr>
          <a:lstStyle/>
          <a:p>
            <a:pPr marL="0" indent="447675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1679 году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юля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въ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24 день,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велиможнѣйш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й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господинъ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Иванъ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Алексѣевичъ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Воротынской,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совѣта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царского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бояринъ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бывъ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сидѣн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и,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началъ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болѣзновати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и жалобу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предлагати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о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зѣльной болѣзни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сердечной и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стѣснен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и; того ради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поволено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ему домой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ѣхать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; и дома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такождѣ изнемогающу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зѣльнее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и нашедшей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блевотѣ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мало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нѣчто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мокроты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выкинувъ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аб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е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послѣ блевоты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внезапною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смерт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ю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угасаетъ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послѣдующи изм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нен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е лица и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нохтей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синости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всего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тѣла студеность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447675">
              <a:buNone/>
            </a:pP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Вопрошаеми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бываемъ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о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родѣ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или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началѣ болѣзни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которою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велиможнѣйш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й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сей князь толь внезапно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умре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447675">
              <a:buNone/>
            </a:pP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Отвѣщеваемъ: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е злое ничто иное быть (могло)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точ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ю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изнеможен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е сердечное,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зъ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внезапного захвату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жилного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сердцу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належащаго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отсюду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теплота естественная и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духъ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животный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угашенъ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бысть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бекъ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сумнѣн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я же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болѣзни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сей начавшейся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отъ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знатной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жестоты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 и колотья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въ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вздухахъ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которое частое колотье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нынѣшняго возжен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я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вздушного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есть виною.</a:t>
            </a:r>
          </a:p>
          <a:p>
            <a:pPr marL="0" indent="447675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О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прочемъ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же, никакому зазору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здѣ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бытии, ни отравы взятой, ни падучей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болѣзни отъ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основан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я науки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извѣстни есмы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на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сѣмъ посѣщен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и 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досмотрѣ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были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вопрошаеми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447675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Внизу приписано: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Дохтуръ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Лаврентей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Блюменторостъ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Дохтуръ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Симанъ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Зомеръ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447675"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Значение </a:t>
            </a:r>
            <a:br>
              <a:rPr lang="ru-RU" b="1" dirty="0" smtClean="0"/>
            </a:br>
            <a:r>
              <a:rPr lang="ru-RU" b="1" dirty="0" smtClean="0"/>
              <a:t>«докторских сказок»</a:t>
            </a:r>
            <a:endParaRPr lang="ru-RU" sz="2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363272" cy="4609984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«Докторские сказки»  отражали уровень медицинских знаний в </a:t>
            </a:r>
            <a:r>
              <a:rPr lang="en-US" sz="2400" dirty="0" smtClean="0"/>
              <a:t>XVII</a:t>
            </a:r>
            <a:r>
              <a:rPr lang="ru-RU" sz="2400" dirty="0" smtClean="0"/>
              <a:t> веке. </a:t>
            </a:r>
          </a:p>
          <a:p>
            <a:r>
              <a:rPr lang="ru-RU" sz="2400" dirty="0" smtClean="0"/>
              <a:t>В «сказках» есть сведения об освидетельствовании больных и раненых, способах лечения болезней, описания ранений, методы лечения ран, перечень применявшихся для лечения лекарств. </a:t>
            </a:r>
          </a:p>
          <a:p>
            <a:r>
              <a:rPr lang="ru-RU" sz="2400" dirty="0" smtClean="0"/>
              <a:t>По данным «сказок» можно судить об известных в </a:t>
            </a:r>
            <a:r>
              <a:rPr lang="en-US" sz="2400" dirty="0" smtClean="0"/>
              <a:t>XVII</a:t>
            </a:r>
            <a:r>
              <a:rPr lang="ru-RU" sz="2400" dirty="0" smtClean="0"/>
              <a:t> веке болезнях: ангина, рожа, опухоли, «падучая»,</a:t>
            </a:r>
          </a:p>
          <a:p>
            <a:r>
              <a:rPr lang="ru-RU" sz="2400" dirty="0" smtClean="0"/>
              <a:t>«сухотка» (туберкулез), водянка, «каменная», «лихорадочная», «</a:t>
            </a:r>
            <a:r>
              <a:rPr lang="ru-RU" sz="2400" dirty="0" err="1" smtClean="0"/>
              <a:t>чечуйная</a:t>
            </a:r>
            <a:r>
              <a:rPr lang="ru-RU" sz="2400" dirty="0" smtClean="0"/>
              <a:t>»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Выводы</a:t>
            </a:r>
            <a:endParaRPr lang="ru-RU" sz="2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556792"/>
            <a:ext cx="8496944" cy="489801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Итоги периода </a:t>
            </a:r>
            <a:r>
              <a:rPr lang="en-US" sz="2000" dirty="0" smtClean="0"/>
              <a:t>XVII</a:t>
            </a:r>
            <a:r>
              <a:rPr lang="ru-RU" sz="2000" dirty="0" smtClean="0"/>
              <a:t> в. были определяющими для дальнейшего развития языка основного медицинского документа. Большая вариативность на всех языковых уровнях, непоследовательность номинации от экономичных до громоздких наименований предоставляла возможность для выбора.</a:t>
            </a:r>
          </a:p>
          <a:p>
            <a:r>
              <a:rPr lang="ru-RU" sz="2000" dirty="0" smtClean="0"/>
              <a:t>Жанр «Докторская сказка» выделился в отдельный медицинский документ со своими характерными номинативными и функциональными особенностями, выполняя свою особую терминологическую роль в языке медицины рассматриваемого периода.</a:t>
            </a:r>
          </a:p>
          <a:p>
            <a:r>
              <a:rPr lang="ru-RU" sz="2000" dirty="0" smtClean="0"/>
              <a:t>Изучение медицинских текстов на стадии зарождения, безусловно, положительно скажется на развитии </a:t>
            </a:r>
            <a:r>
              <a:rPr lang="ru-RU" sz="2000" dirty="0" err="1" smtClean="0"/>
              <a:t>когнитивно-дискурсивной</a:t>
            </a:r>
            <a:r>
              <a:rPr lang="ru-RU" sz="2000" dirty="0" smtClean="0"/>
              <a:t> парадигмы знания в области </a:t>
            </a:r>
            <a:r>
              <a:rPr lang="ru-RU" sz="2000" dirty="0" err="1" smtClean="0"/>
              <a:t>терминоведения</a:t>
            </a:r>
            <a:r>
              <a:rPr lang="ru-RU" sz="2000" dirty="0" smtClean="0"/>
              <a:t>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322</TotalTime>
  <Words>1341</Words>
  <Application>Microsoft Office PowerPoint</Application>
  <PresentationFormat>Pokaz na ekranie (4:3)</PresentationFormat>
  <Paragraphs>68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Verdana</vt:lpstr>
      <vt:lpstr>Wingdings 2</vt:lpstr>
      <vt:lpstr>Яркая</vt:lpstr>
      <vt:lpstr> Композиционно-содержательная структура и речевая организация документа «Докторская сказка» (на примере документов ДАП XVII в.)</vt:lpstr>
      <vt:lpstr>Иванов Вяч. Вс.</vt:lpstr>
      <vt:lpstr>Определение жанра  «сказка»</vt:lpstr>
      <vt:lpstr>Основные источники</vt:lpstr>
      <vt:lpstr>Разновидности сказок</vt:lpstr>
      <vt:lpstr>Разновидности докторских сказок</vt:lpstr>
      <vt:lpstr>Структура докторских сказок: целостность</vt:lpstr>
      <vt:lpstr>Средства анафорики</vt:lpstr>
      <vt:lpstr>Медицинская лексика и клише</vt:lpstr>
      <vt:lpstr>Композиционно-стилистические традиции</vt:lpstr>
      <vt:lpstr>Показания докторов Блюментроста и Зоммера о причине смерти кн. Н. А. Воротынского (оригинал на латинском языке) 1294 (1679)</vt:lpstr>
      <vt:lpstr>Показания докторов Блюментроста и Зоммера о причине смерти кн. Н. А. Воротынского (перевод на русский язык) 1294 (1679)</vt:lpstr>
      <vt:lpstr>Значение  «докторских сказок»</vt:lpstr>
      <vt:lpstr>Выводы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Становление и развитие  медицинского жанра «сказка»  (на примере опубликованных документов Аптекарского приказа (XVII в.)</dc:title>
  <dc:creator>Олехнович Ольга Георгиевна</dc:creator>
  <cp:lastModifiedBy>Maria Kossakowska-Maras</cp:lastModifiedBy>
  <cp:revision>36</cp:revision>
  <dcterms:created xsi:type="dcterms:W3CDTF">2018-06-13T10:22:06Z</dcterms:created>
  <dcterms:modified xsi:type="dcterms:W3CDTF">2020-10-12T19:09:22Z</dcterms:modified>
</cp:coreProperties>
</file>