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3"/>
  </p:notesMasterIdLst>
  <p:sldIdLst>
    <p:sldId id="256" r:id="rId2"/>
    <p:sldId id="287" r:id="rId3"/>
    <p:sldId id="288" r:id="rId4"/>
    <p:sldId id="258" r:id="rId5"/>
    <p:sldId id="259" r:id="rId6"/>
    <p:sldId id="260" r:id="rId7"/>
    <p:sldId id="279" r:id="rId8"/>
    <p:sldId id="261" r:id="rId9"/>
    <p:sldId id="264" r:id="rId10"/>
    <p:sldId id="290" r:id="rId11"/>
    <p:sldId id="291" r:id="rId12"/>
    <p:sldId id="292" r:id="rId13"/>
    <p:sldId id="289" r:id="rId14"/>
    <p:sldId id="281" r:id="rId15"/>
    <p:sldId id="280" r:id="rId16"/>
    <p:sldId id="282" r:id="rId17"/>
    <p:sldId id="296" r:id="rId18"/>
    <p:sldId id="283" r:id="rId19"/>
    <p:sldId id="284" r:id="rId20"/>
    <p:sldId id="286" r:id="rId21"/>
    <p:sldId id="294" r:id="rId22"/>
    <p:sldId id="293" r:id="rId23"/>
    <p:sldId id="285" r:id="rId24"/>
    <p:sldId id="297" r:id="rId25"/>
    <p:sldId id="298" r:id="rId26"/>
    <p:sldId id="265" r:id="rId27"/>
    <p:sldId id="295" r:id="rId28"/>
    <p:sldId id="266" r:id="rId29"/>
    <p:sldId id="268" r:id="rId30"/>
    <p:sldId id="269" r:id="rId31"/>
    <p:sldId id="29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A50021"/>
    <a:srgbClr val="CC0000"/>
    <a:srgbClr val="800000"/>
    <a:srgbClr val="990000"/>
    <a:srgbClr val="006600"/>
    <a:srgbClr val="66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5" autoAdjust="0"/>
    <p:restoredTop sz="94667" autoAdjust="0"/>
  </p:normalViewPr>
  <p:slideViewPr>
    <p:cSldViewPr>
      <p:cViewPr varScale="1">
        <p:scale>
          <a:sx n="109" d="100"/>
          <a:sy n="109" d="100"/>
        </p:scale>
        <p:origin x="109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FED13-1C92-4F34-95B6-97EABA50EF1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0FC09-714B-4CA2-8986-BED41984B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405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B27E5-9340-442E-942A-187F749812AB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BDF4-22FB-43C4-BCDF-D3FBA97C2895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3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6958C-B601-4F9D-9146-93D91D8B56B6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3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4776-0B13-411E-ABAC-DA672B0BA478}" type="datetime1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8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F3AA-B9DD-4615-98BE-6F0F75AB745F}" type="datetime1">
              <a:rPr lang="ru-RU" smtClean="0"/>
              <a:t>11.10.2020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28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A948-338A-4D5D-A3CB-9CC5338C2BF8}" type="datetime1">
              <a:rPr lang="ru-RU" smtClean="0"/>
              <a:t>11.10.2020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75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5AA08-C7F3-419A-A47C-A0957CEF196D}" type="datetime1">
              <a:rPr lang="ru-RU" smtClean="0"/>
              <a:t>11.10.2020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10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2FB4-8BB9-4C1D-9B49-7420968FA668}" type="datetime1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4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3BF2-656C-4360-AB00-F9551F05132A}" type="datetime1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9856-5AF5-4D5D-9070-EE5531A953EB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083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5AEB-95A2-43DD-B60C-B5D3D386CD95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25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56DB4-F138-433F-9B82-BFE5B3918965}" type="datetime1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AF78A-41F3-4BF0-AE08-F2E0080B9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32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Ирина Бакланова</a:t>
            </a:r>
          </a:p>
          <a:p>
            <a:pPr algn="ctr"/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 исследовательский  ядерный  университет «МИФИ»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Nuclear University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MEPhI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Moscow Engineering Physics Institute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«Неологизмы-универбаты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 особенность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современной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русской речи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</a:p>
          <a:p>
            <a:pPr algn="ctr"/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XXI</a:t>
            </a:r>
            <a:r>
              <a:rPr lang="en-US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ru-RU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Международная заочная конференция </a:t>
            </a:r>
          </a:p>
          <a:p>
            <a:pPr algn="ctr"/>
            <a:r>
              <a:rPr lang="ru-RU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РУСИСТИКА и СОВРЕМЕННОСТЬ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Жешув (Польша) 15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— 17 октября 2020 г.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русистики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Жешувского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72A1882-A191-4EFA-8A40-412A326C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D51A5A6-50C4-4000-9EF7-D10AD2812D76}"/>
              </a:ext>
            </a:extLst>
          </p:cNvPr>
          <p:cNvSpPr/>
          <p:nvPr/>
        </p:nvSpPr>
        <p:spPr>
          <a:xfrm>
            <a:off x="107504" y="16161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Представим   ситуацию:</a:t>
            </a:r>
          </a:p>
          <a:p>
            <a:pPr algn="ctr"/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363538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Около одного из московских аэропортов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гость столицы разговаривает с таксистом.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363538"/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Таксист: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Я сейчас по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Минке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потом по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Кутузке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— на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Манежку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Поедете?</a:t>
            </a:r>
          </a:p>
          <a:p>
            <a:pPr indent="363538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Гость столицы: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Да…</a:t>
            </a:r>
          </a:p>
          <a:p>
            <a:pPr indent="363538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Таксист: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Минка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стоит, по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выделенке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по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встречке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не поедешь. Вы согласны ехать по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платке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? </a:t>
            </a:r>
          </a:p>
          <a:p>
            <a:pPr indent="363538"/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Гость столицы: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Простите, что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5204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50C635CF-1E57-4ABF-991C-07990CC9B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9EE0AF3-4535-450A-BDEC-FA17CDCD9E14}"/>
              </a:ext>
            </a:extLst>
          </p:cNvPr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Как видно, несмотря на доброжелательность таксиста, его вопросы создали трудность для приезжего. Эта трудность вызвана активизацией в современной русской речи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неологизмов-универбатов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(Е.А. Земская; 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В.В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. Лопатин; в другой терминологии –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универбов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(Н.А. Николина 2011; Л.И. Осипова )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с которыми столкнулся го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сть столицы: </a:t>
            </a:r>
          </a:p>
          <a:p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795463">
              <a:tabLst>
                <a:tab pos="1079500" algn="l"/>
              </a:tabLst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Минка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Минское шоссе  </a:t>
            </a:r>
          </a:p>
          <a:p>
            <a:pPr indent="1795463">
              <a:tabLst>
                <a:tab pos="1079500" algn="l"/>
              </a:tabLst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Кутузка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Кутузовский проспект </a:t>
            </a:r>
          </a:p>
          <a:p>
            <a:pPr indent="1795463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Манежка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Манежная площадь </a:t>
            </a:r>
          </a:p>
          <a:p>
            <a:pPr indent="1795463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выделенка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выделенная полоса для пассажирского транспорта </a:t>
            </a:r>
          </a:p>
          <a:p>
            <a:pPr indent="1795463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встречка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встречная полоса </a:t>
            </a:r>
          </a:p>
          <a:p>
            <a:pPr indent="1795463">
              <a:tabLst>
                <a:tab pos="1079500" algn="l"/>
              </a:tabLst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— платная дорога </a:t>
            </a:r>
          </a:p>
        </p:txBody>
      </p:sp>
    </p:spTree>
    <p:extLst>
      <p:ext uri="{BB962C8B-B14F-4D97-AF65-F5344CB8AC3E}">
        <p14:creationId xmlns:p14="http://schemas.microsoft.com/office/powerpoint/2010/main" val="161292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86874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Универбация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компрессивное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образование слова на базе словосочетания, которому оно синонимично.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отличие от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номинации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она используется не для обозначения словом нового понятия, а для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однословного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обозначения понятия, уже имеющего в языке устойчивое составное наименование: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indent="981075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Третьяковская галерея — Третьяков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а; </a:t>
            </a:r>
          </a:p>
          <a:p>
            <a:pPr indent="981075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нержавеющая сталь — нержавей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а;</a:t>
            </a:r>
          </a:p>
          <a:p>
            <a:pPr indent="981075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литейный цех — </a:t>
            </a: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литей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(В.В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Лопатин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Универбация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обнаруживает тенденцию к экономии средств выражения.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Суффиксальная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универбации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с суффиксом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‑к(а)</a:t>
            </a:r>
            <a:r>
              <a:rPr lang="ru-RU" sz="28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характерна для разговорной речи.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500174"/>
            <a:ext cx="8858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разные периоды истории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возникновения универбатов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были различными: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436542">
            <a:off x="357158" y="285728"/>
            <a:ext cx="842968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6354"/>
            <a:ext cx="9036496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Универбаты революционной эпохи 1917 г. были вызваны необходимостью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обозначать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новые явления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Однако эти слова 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соответствовали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потребностям населения и поэтому были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непонятны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большинству носителей языка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indent="1079500">
              <a:tabLst>
                <a:tab pos="1079500" algn="l"/>
              </a:tabLst>
            </a:pP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агитка — агитационное произведение; </a:t>
            </a:r>
          </a:p>
          <a:p>
            <a:pPr indent="1079500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нормалка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— «нормальная школа»; </a:t>
            </a:r>
          </a:p>
          <a:p>
            <a:pPr indent="1079500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стенновка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— стенная газета;</a:t>
            </a:r>
          </a:p>
          <a:p>
            <a:pPr indent="1079500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универсалка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— серия книжечек «Универсальная библиотека»; </a:t>
            </a:r>
          </a:p>
          <a:p>
            <a:pPr indent="1079500">
              <a:tabLst>
                <a:tab pos="1079500" algn="l"/>
              </a:tabLst>
            </a:pP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Учредилка — Учредительное Собрание; </a:t>
            </a:r>
          </a:p>
          <a:p>
            <a:pPr indent="1079500">
              <a:tabLst>
                <a:tab pos="1079500" algn="l"/>
              </a:tabLst>
            </a:pPr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чрезвычайка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— чрезвычайная комиссия </a:t>
            </a:r>
            <a:endParaRPr lang="ru-RU" sz="28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079500">
              <a:tabLst>
                <a:tab pos="1079500" algn="l"/>
              </a:tabLs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А.М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Селищев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indent="1079500">
              <a:tabLst>
                <a:tab pos="1079500" algn="l"/>
              </a:tabLst>
            </a:pP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83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Появление универбатов следующих  периодов истории было связано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демократизацией, интернационализацией, ростом аналитизма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черт агглютинативности в структуре производного слова, ростом личностного начала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экспрессивности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Е.А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Земская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универбаты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соответствовали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потребностям населения России,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были понятны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большинству носителей языка и поэтому широко распространялись. </a:t>
            </a:r>
          </a:p>
          <a:p>
            <a:pPr algn="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715436" cy="1080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1960—1970-е гг.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— всплеск активности разговорной речи: </a:t>
            </a:r>
          </a:p>
          <a:p>
            <a:pPr algn="just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пятиэтажка — пятиэтажный дом</a:t>
            </a:r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девятиэтажка</a:t>
            </a:r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девятиэтажный 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</a:t>
            </a:r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малогабаритка —  малогабаритная квартира;</a:t>
            </a:r>
          </a:p>
          <a:p>
            <a:pPr algn="just"/>
            <a:endParaRPr lang="ru-RU" sz="2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1990 гг.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— проникновение универбатов в язык периодической печати и устных СМИ:</a:t>
            </a:r>
          </a:p>
          <a:p>
            <a:pPr algn="just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нулевка — нулевой класс;</a:t>
            </a:r>
          </a:p>
          <a:p>
            <a:pPr algn="just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Рублевка — Рублевское шоссе;</a:t>
            </a:r>
          </a:p>
          <a:p>
            <a:pPr algn="just"/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художка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— художественная школа;</a:t>
            </a:r>
          </a:p>
          <a:p>
            <a:pPr algn="just"/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неучтенка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— неучтенные деньги или товары;</a:t>
            </a:r>
          </a:p>
          <a:p>
            <a:r>
              <a:rPr lang="ru-RU" sz="2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незавершенка</a:t>
            </a:r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— незавершенное строительство </a:t>
            </a:r>
            <a:endParaRPr lang="ru-RU" sz="28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Е.А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Земская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b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928992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наблюдениям,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последние годы</a:t>
            </a:r>
            <a:r>
              <a:rPr lang="ru-RU" sz="28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наступил очередной период активизации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универбатов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Они появляются сначала как жаргонизмы в среде «относительно открытых социальных и профессиональных групп людей, объединенных общностью интересов, привычек, занятий, социального положения и т.п.»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(Л.И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Скворцов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</a:p>
          <a:p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Выходя за рамки социальных групп,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универбаты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становятся понятны большому количеству носителей русского языка и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становятся частью сленга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</a:rPr>
              <a:t>— с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лоем разговорной лексики, отражающей грубовато-фамильярное или юмористическое отношение к предмету речи.</a:t>
            </a:r>
            <a:endParaRPr lang="ru-RU" sz="2800" b="1" dirty="0"/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B85A8D6C-B4FF-42ED-958C-3C4594CA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DAAFE3E-4504-4923-ABAB-DAD5D92ABC25}"/>
              </a:ext>
            </a:extLst>
          </p:cNvPr>
          <p:cNvSpPr/>
          <p:nvPr/>
        </p:nvSpPr>
        <p:spPr>
          <a:xfrm>
            <a:off x="107504" y="188640"/>
            <a:ext cx="88569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Урбанонимы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Камергерка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ʽКамергерский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переулокʼ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название кафе в Камергерском переулке в Москве — из личных наблюдений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33C5A7D-F70D-44F5-A4AE-899652B8A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1412776"/>
            <a:ext cx="5143500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6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7230326-AD2C-468B-85A3-19A98EA4C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A6A620C-5287-442E-B10D-C54BD93A5EDD}"/>
              </a:ext>
            </a:extLst>
          </p:cNvPr>
          <p:cNvSpPr/>
          <p:nvPr/>
        </p:nvSpPr>
        <p:spPr>
          <a:xfrm>
            <a:off x="107504" y="116632"/>
            <a:ext cx="89289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Манежка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ʽМанежная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площадьʼ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название кафе в торговом центре на Манежной площади в Москве — из личных наблюдений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ED33FE3-81CB-4EA2-ABDF-0C11A22D2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9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7DA4C37-6257-42E8-A39E-00B208F82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D2AA721-B3A0-4B73-B3C5-C698EE2D8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24744"/>
            <a:ext cx="8136904" cy="573325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D020562-A260-4A17-99E4-DF0E8DB3D56F}"/>
              </a:ext>
            </a:extLst>
          </p:cNvPr>
          <p:cNvSpPr/>
          <p:nvPr/>
        </p:nvSpPr>
        <p:spPr>
          <a:xfrm>
            <a:off x="107504" y="116632"/>
            <a:ext cx="8928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Poklonka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Place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ʽПоклонная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гораʼ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название многофункционального бизнес-центра в Москве недалеко от Поклонной горы — 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1746050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9F96CB5-5FFC-467E-9EAE-350B3047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D133E4D-D80A-4D64-BC9A-C95B031309C3}"/>
              </a:ext>
            </a:extLst>
          </p:cNvPr>
          <p:cNvSpPr/>
          <p:nvPr/>
        </p:nvSpPr>
        <p:spPr>
          <a:xfrm>
            <a:off x="107504" y="123824"/>
            <a:ext cx="88078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1 сентября 2018 года  в “Музее Победы” работает кинотеатр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Поклонка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ʽПоклонная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гораʼ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название кинотеатра в Парке Победы на Поклонной горе в Москве — интернет;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«Согласитесь, купол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“Охотки”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— одно из самых уникальных архитектурных строений Манежной площади»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— торговый центр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ʽОхотный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рядʼ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Манежной площади в Москве — интернет;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«Филантроп, предприниматель, бывший алтарник храма Святой Татианы и заключенный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Матросски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 “московскому делу” Алексей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Миняйло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вышел на свободу»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тюрьма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ʽМатросская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тишинаʼ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в Москве — «Новая газета»; 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«Это такой бандитизм из сериала “Улицы разбитых фонарей”, это всё, когда просто есть бандюк, у которого какая-то крыша, и эти бандюки лезут и в Воробьевы горы, и в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Лосинку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и в Измайловский лесопарк и далее, что называется, везде»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лесопарк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ʽЛосиный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островʼ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Москве — интернет. 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118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0153F1D-6613-40D4-9A8D-30D120E9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9DBF8DC-5DAE-4E44-AA57-109938A1CCC9}"/>
              </a:ext>
            </a:extLst>
          </p:cNvPr>
          <p:cNvSpPr/>
          <p:nvPr/>
        </p:nvSpPr>
        <p:spPr>
          <a:xfrm>
            <a:off x="107504" y="188640"/>
            <a:ext cx="8928992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Топонимы в речи граждан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dirty="0"/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«По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Краснобогатырке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поедем или сразу у Храма свернем?» —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ʽКраснобогатырская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улица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Москвеʼ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таксист;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«СТО “Фильтр” работает круглосуточно. Приезжайте! В Сокольники или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Можайку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ʽМожайское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шоссе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Москвеʼ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представитель СТО (станции техобслуживания) на радиостанции «Эхо Москвы»;  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Манежка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уже давно является известной площадкой для проведения концертов, культурных мероприятий и политических митингов»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ʽМанежная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площадь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Москвеʼ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 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Лазурка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популярное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название Лазурного Берега на юге Франции, как его любят шутливо называть русские туристы, приезжающие сюда оставить немалые деньги»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ʽЛазурный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берегʼ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интернет. </a:t>
            </a: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096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1269221F-DB39-4836-A93C-12CC11435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B29ED0C-B549-43B4-9895-28E7A940B07A}"/>
              </a:ext>
            </a:extLst>
          </p:cNvPr>
          <p:cNvSpPr/>
          <p:nvPr/>
        </p:nvSpPr>
        <p:spPr>
          <a:xfrm>
            <a:off x="107504" y="116632"/>
            <a:ext cx="8884096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автолюбителей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это у тебя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аварийка</a:t>
            </a:r>
            <a:r>
              <a:rPr lang="ru-RU" sz="24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выключена?»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ʽаварийная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сигнализация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автомобиляʼ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вопрос пассажира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водителю маршрутного такси;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«Но мы-то с вами настоящие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джиперы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 знаем, что без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понижайки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это совсем не джип» —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ʽпонижающая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передача в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автомобилеʼ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ведущий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радиостанции «Эхо Москвы»; 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«Здравствуйте! Вопрос простой и достаточно актуальный в преддверии зимнего сезона: какую посоветуете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незамерзайку</a:t>
            </a:r>
            <a:r>
              <a:rPr lang="ru-RU" sz="24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покупать?»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ʽнезамерзающая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жидкость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омывания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лобового стекла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автомобиляʼ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«Если по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поедем, доедем за 45 минут?»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ʽплатная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автодорогаʼ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таксист;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«Вижу, Вы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пешеходке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ʽпешеходный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переходʼ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таксист.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94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D3E82F4-E7ED-4AD3-B0B7-8A122C66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4969ACF-953C-4BC9-9B71-2170B41D6996}"/>
              </a:ext>
            </a:extLst>
          </p:cNvPr>
          <p:cNvSpPr/>
          <p:nvPr/>
        </p:nvSpPr>
        <p:spPr>
          <a:xfrm>
            <a:off x="107504" y="188640"/>
            <a:ext cx="8884096" cy="1043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работников торговли</a:t>
            </a:r>
          </a:p>
          <a:p>
            <a:pPr algn="ctr"/>
            <a:endParaRPr lang="ru-RU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 России намерены запретить белорусскую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молочку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ʽмолочная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продукцияʼ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«Вот согласитесь — производители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аромок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научились очень хорошо имитировать вкусы чего угодно — яблок, бананов , клубники (…). Почему нет такого же вкусового аналога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табачки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ʽароматические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добавкиʼ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ʽтабачные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изделияʼ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«Разумеется,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сувенирку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легче брать оптом на заказ, и именно поэтому компании предпочитают запасаться рекламными подарками впрок»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ʽсувенирная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продукцияʼ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«Мы проверили вашего контрагента. Жена директора дома престарелых владеет кафе. Нетрудно догадаться, что нормальные продукты он поставляет туда, а подопечным своим скармливает вашу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просрочку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ʽпросроченные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продуктыʼ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 телесериал «След».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868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333374"/>
            <a:ext cx="9144000" cy="5753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i="1" dirty="0" err="1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800" b="1" i="1" cap="none" dirty="0" err="1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азвивайка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ʽ</a:t>
            </a:r>
            <a:r>
              <a:rPr lang="ru-RU" sz="1800" b="1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1800" b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игрушкиʼ</a:t>
            </a:r>
            <a:r>
              <a:rPr lang="ru-RU" sz="1800" b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название магазина  в торговом центре — из личных наблюдений.</a:t>
            </a:r>
            <a:br>
              <a:rPr lang="ru-RU" sz="1800" b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34764" y="1557400"/>
            <a:ext cx="5978525" cy="4392489"/>
          </a:xfrm>
        </p:spPr>
      </p:pic>
    </p:spTree>
    <p:extLst>
      <p:ext uri="{BB962C8B-B14F-4D97-AF65-F5344CB8AC3E}">
        <p14:creationId xmlns:p14="http://schemas.microsoft.com/office/powerpoint/2010/main" val="2793221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F2C5389-43A5-4A93-878B-9F6405A77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A8DA14E-DE59-42E4-95AE-573EED1E89F8}"/>
              </a:ext>
            </a:extLst>
          </p:cNvPr>
          <p:cNvSpPr/>
          <p:nvPr/>
        </p:nvSpPr>
        <p:spPr>
          <a:xfrm>
            <a:off x="152400" y="0"/>
            <a:ext cx="8839200" cy="7144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электронщиков</a:t>
            </a:r>
          </a:p>
          <a:p>
            <a:pPr algn="ctr"/>
            <a:endParaRPr lang="ru-RU" dirty="0">
              <a:latin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Операционка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— это операционная система переустановить ее можно если у тебя есть диск с операционной системой вставляешь его перезагружаешь комп нажимаешь f8 а дальше легко разберешься!»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ʽоперационная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системаʼ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«Что значит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“написать в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”?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— это личные сообщения»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«Прошу прощения, в столь поздний час понадобилось очень срочно скинуть установочные файлы по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Скидываю на mail.ru с yandex.ru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ʽэлектронная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почтаʼ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 системе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LaTeX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удобно писать формулы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прозрачке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; получается красиво»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ʽпрозрачный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материал для презентационного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слайдаʼ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сотрудник кафедры прикладной математики НИЯУ МИФИ.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6497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D461496-580B-4FC6-8FBB-0E0DDDEF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D62635E-13B4-45A1-A994-DC90C9E0DF5D}"/>
              </a:ext>
            </a:extLst>
          </p:cNvPr>
          <p:cNvSpPr/>
          <p:nvPr/>
        </p:nvSpPr>
        <p:spPr>
          <a:xfrm>
            <a:off x="107504" y="136524"/>
            <a:ext cx="888409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посетительниц косметических салонов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«Добрый день! Моя подружка, которая живет далеко сделала себе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гиалуронку</a:t>
            </a:r>
            <a:r>
              <a:rPr lang="ru-RU" sz="2400" i="1" dirty="0"/>
              <a:t>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Так получилось, что мы с ней виделись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2-ой день после процедуры. Что меня удивило: у неё были морщины, как у шарпея — не преувеличиваю. Результат — гладкая кожа, без складок.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Носогубки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я у нее не замечала никогда, но она сказала, что разгладились и губки немного стали пухлее»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ʽгиалуроновая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кислотаʼ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ʽносогубные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складкиʼ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«Девчонки, посоветуйте хорошую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гигиеничку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Нужно чтобы отлично увлажняла и заживляла трещинки»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ʽгигиеническая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помадаʼ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питьке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хорошо объемы уходят, но нужен правильный выход в соотношении 1:2»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ʽпитьевая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диетаʼ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интернет.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97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F6BC69-A415-4AE3-897D-3C9A9DF53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6A96C62-5D05-4EB9-947A-68B04655E8D5}"/>
              </a:ext>
            </a:extLst>
          </p:cNvPr>
          <p:cNvSpPr/>
          <p:nvPr/>
        </p:nvSpPr>
        <p:spPr>
          <a:xfrm>
            <a:off x="106496" y="138345"/>
            <a:ext cx="8884096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журналистов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ru-RU" i="1" dirty="0">
              <a:latin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«… С другой стороны, оно не производит впечатление какой-то свирепой тирании, потому что все-таки это не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уголовка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а всего лишь, как нынче выражаются,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административка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ʽуголовное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правонарушениеʼ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ʽадминистративное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правонарушениеʼ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радиостанция «Эхо Москвы»;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 своих попытках изменить всю систему с помощью своей палаты бывший министр финансов неизбежно будет наталкиваться на неприятие со стороны крупных политических фигур, которые явно не привыкли к тому, что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Счетка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такой же игрок, как они сами»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ʽСчетная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палатаʼ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«Новая газета»;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«Поставки </a:t>
            </a:r>
            <a:r>
              <a:rPr lang="ru-RU" sz="24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запрещенки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Россию выросли почти вдвое»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ʽзапрещенные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товарыʼ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«Комсомольская правда»;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12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931CED5-7DF2-4BA3-A973-D191EB46B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1F5C611-D8DF-4AAE-864D-EBEADF284FCC}"/>
              </a:ext>
            </a:extLst>
          </p:cNvPr>
          <p:cNvSpPr/>
          <p:nvPr/>
        </p:nvSpPr>
        <p:spPr>
          <a:xfrm>
            <a:off x="0" y="0"/>
            <a:ext cx="903973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«Житель Алтайского края отправлен в колонию за нарушение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условки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ʽусловное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освобождениеʼ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— Информационный портал «Алтайская правда». </a:t>
            </a:r>
            <a:endParaRPr lang="ru-RU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«Президент России Владимир Путин и председатель КНР Си Цзиньпин встретились в Пекине на форуме “Один пояс — один путь” и обсудили запуск ракеты КНДР. “Разумеется, достаточно подробно поговорили о ситуации на Корейском полуострове. Была выражена обоюдная обеспокоенность тем, как развивается эта ситуация и как растет напряженность”,— сообщил пресс-секретарь президента Дмитрий Песков. По его словам, “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двусторонка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Си Цзиньпином была очень подробной, насыщенной”»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ʽдвусторонние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переговорыʼ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— информационное сообщение на радиостанции «Эхо Москвы»; </a:t>
            </a:r>
          </a:p>
          <a:p>
            <a:endParaRPr lang="ru-RU" sz="2000" b="1" i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«Да, да, в Венецию. Там можно будет имплантировать жабры либо на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постоянку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либо временно; можно любой хвост... Я думаю, что это будет уникальная подводная гостиница»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ʽпостоянное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место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жительстваʼ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— журналист Александр Невзоров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8749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20F3FA0-F33E-401A-A760-BBAF4123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2C2E4C3-2266-495A-ACA1-992097900530}"/>
              </a:ext>
            </a:extLst>
          </p:cNvPr>
          <p:cNvSpPr/>
          <p:nvPr/>
        </p:nvSpPr>
        <p:spPr>
          <a:xfrm>
            <a:off x="107504" y="90776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речи граждан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«Пока сын был в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началке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песен учить не задавали» —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ʽначальная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школаʼ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коллега;</a:t>
            </a:r>
          </a:p>
          <a:p>
            <a:endParaRPr lang="ru-RU" dirty="0"/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«Чего он пищит? У меня ж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безлимитка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!»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ʽкарточка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безлимитного проезда в городском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транспортеʼ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пассажирка автобуса;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«У меня аутоиммунное. И, как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побочка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проблемы с кожей на лице. И это самая легкая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побочка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Ее можно пережить и побороть»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певица — интернет;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«Я часто бываю в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переговорке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ʽпереговорная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комнатаʼ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из разговора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транспорте;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«У них не просто так, у них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серьезка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ʽсерьезные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отношенияʼ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из разговора студентов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65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BE408EE7-38DF-4B59-88AB-C5F9034B1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71F4DB-66DC-446C-8BB0-F4949D42108A}"/>
              </a:ext>
            </a:extLst>
          </p:cNvPr>
          <p:cNvSpPr/>
          <p:nvPr/>
        </p:nvSpPr>
        <p:spPr>
          <a:xfrm>
            <a:off x="107504" y="0"/>
            <a:ext cx="9056662" cy="938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Следует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отметить</a:t>
            </a:r>
          </a:p>
          <a:p>
            <a:pPr algn="ctr"/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</a:rPr>
              <a:t>В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</a:rPr>
              <a:t>разговорной речи с универбатами смешиваются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отадъективные существительные</a:t>
            </a:r>
            <a:r>
              <a:rPr lang="ru-RU" sz="2400" b="1" dirty="0">
                <a:latin typeface="Times New Roman" panose="02020603050405020304" pitchFamily="18" charset="0"/>
              </a:rPr>
              <a:t>, которые образуются с суффиксом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–к(а) </a:t>
            </a:r>
            <a:r>
              <a:rPr lang="ru-RU" sz="2400" b="1" dirty="0">
                <a:latin typeface="Times New Roman" panose="02020603050405020304" pitchFamily="18" charset="0"/>
              </a:rPr>
              <a:t>от прилагательного, которое не входит в словосочетание </a:t>
            </a:r>
            <a:r>
              <a:rPr lang="ru-RU" sz="2400" b="1" i="1" dirty="0">
                <a:latin typeface="Times New Roman" panose="02020603050405020304" pitchFamily="18" charset="0"/>
              </a:rPr>
              <a:t>прил. + сущ</a:t>
            </a:r>
            <a:r>
              <a:rPr lang="ru-RU" sz="2400" b="1" dirty="0">
                <a:latin typeface="Times New Roman" panose="02020603050405020304" pitchFamily="18" charset="0"/>
              </a:rPr>
              <a:t>.:</a:t>
            </a:r>
          </a:p>
          <a:p>
            <a:endParaRPr lang="ru-RU" sz="2400" b="1" i="1" dirty="0">
              <a:latin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«Вы документы будете получать по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Метрогородку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или по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Богородке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ʽрайон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Москвы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Богородское»ʼ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работник  ОУФМС;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«Я доехала до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Войки</a:t>
            </a:r>
            <a:r>
              <a:rPr lang="ru-RU" sz="24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сделала пересадку на МЦК»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ʽстанция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метро «Войковская»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Москвеʼ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жительница Москвы;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Пражке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можно сесть в пустой вагон»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ʽстанция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метро «Пражская»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Москвеʼ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интернет;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«У Вас только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кошачка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?»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ʽкошачьи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товары/товары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кошекʼ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кассир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зоомагазина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120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Наблюдение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Главная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особенность современных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универбатов заключается в том, что они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чаще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воспроизводятся отправителями в готовом виде, 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возникают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процессе речи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«Свертывание» словосочетания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прилагательное + существительное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 универбат происходит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бытовых ситуациях, когда говорящему надо быстро и точно выразить мысль, 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название предмета неочевидно, но очевидно определяющее его прилагательное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Поэтому говорящий концентрируется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прилагательном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и  при помощи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суффикса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-к(а)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превращает его в существительное-универбат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11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Проанализируем аргументы: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Докладчик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демонстрирует способы проецирования на экран информации, написанной на прозрачном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материале, но не знает,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как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его назвать: слайдом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полиэтиленом, пластиком, пленкой, карточкой? Существительное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неизвестно,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 прилагательное есть –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прозрачный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Поэтому лектор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радуется находке- универбату: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«В системе </a:t>
            </a:r>
            <a:r>
              <a:rPr lang="en-US" sz="2400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LaTeX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удобно писать формулы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прозрачке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; получается красиво»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400" b="1" dirty="0">
              <a:latin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 период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пандемии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учебные заведения работают в режиме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удаленки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дистанционки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Очевидно, что эти универбаты образованы от слов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удаленное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дистанционное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Но что?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Это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формат, работа, обучение, занятие, урок, лекция? А если речь идет о деятельности журналистов на радиостанции, то список возможных существительных увеличивается: эфир, вещание, передача, программа и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т.п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80125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Сказанное  выше определяет свойства универбатов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Универбаты могут быть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омонимичными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продуктивности модели: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электронная почта;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Прошу прощения, в столь поздний час понадобилось очень срочно скинуть установочные файлы по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электронке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Скидываю на mail.ru с yandex.ru» 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интернет;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электронная сигарета;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Обычная сигарета — это аммиак, бензол, цианид, мышьяк, вредные смолы, окись углерода, канцерогены и пр. В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электронке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составляющих нет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Некоторые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универбаты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50—80-х гг.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исчезли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ХХ в.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возникли с другим значением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техничка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уборщица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(прежнее значение) и </a:t>
            </a:r>
            <a:r>
              <a:rPr lang="ru-RU" sz="24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техническая характеристика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(современное значение) — «Продам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мерседес 310D 91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550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интернет.</a:t>
            </a: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5BE7BC1A-297C-4377-80B2-FB21A595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3E1B14F-367D-4846-8D6B-542C0203BC78}"/>
              </a:ext>
            </a:extLst>
          </p:cNvPr>
          <p:cNvSpPr/>
          <p:nvPr/>
        </p:nvSpPr>
        <p:spPr>
          <a:xfrm>
            <a:off x="179512" y="188640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Единичные универбаты попадают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литературную речь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и публицистические  тексты).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«Большая же часть наименований предметов с суффиксом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–к–а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образованных из словосочетаний,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бытового разговорного стиля»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(Н.С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Валгина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Универбаты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кратки, экспрессивны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понятны «своим»: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побочку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носогубки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поймет только осведомленный адресат.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Прояснение в контексте и ситуации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понятного значения одиночного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универбата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безлимитка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двусторонка,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серьезка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молочка,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незамерзайка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т.п.   </a:t>
            </a:r>
          </a:p>
        </p:txBody>
      </p:sp>
    </p:spTree>
    <p:extLst>
      <p:ext uri="{BB962C8B-B14F-4D97-AF65-F5344CB8AC3E}">
        <p14:creationId xmlns:p14="http://schemas.microsoft.com/office/powerpoint/2010/main" val="3739227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318" y="7864"/>
            <a:ext cx="878687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влияет на быстрое распространение универбатов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Влияние СМИ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«Куда пошли все эти деньги? На самом деле они пошли на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социалку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 (газеты, радио)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ʽсоциальные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выплатыʼ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 Влияние интернета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«Стучал тебе вчера в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личку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но ты так и не ответил» (неизвестный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пользователь, интернет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 —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ʽличное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сообщениеʼ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 Влияние разговорной речи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«Всех россиян захотели освободить от долгов за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коммуналку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(чат в интернете)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ʽкоммунальная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платаʼ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причина активизации универбатов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Проявление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дальнейшего развития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«презумпции коммуникативного равенства отправителя и адресата»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(М.Ю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Федосюк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которое связано со свойственными концу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и всему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в. 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ускоренным развитием техники, распространением СМИ и с демократизацией общественных отношений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что определило повышение уровня образованности подавляющего большинства носителей русского языка и в результате — формирования у каждого из них</a:t>
            </a:r>
            <a:r>
              <a:rPr lang="ru-RU" sz="28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достаточно сходных фондов общих знаний.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Появление и распространение универбатов свидетельствует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 изменении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характера языкового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коллектива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активизации коммуникации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07504" y="52556"/>
            <a:ext cx="8856984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Алгоритм распространения универбатов: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Болотная площадь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находится между рекой Москвой и Водоотводным каналом (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Канавой</a:t>
            </a:r>
            <a:r>
              <a:rPr lang="ru-RU" sz="24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), рядом с Кремлем;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ее знали не все москвичи</a:t>
            </a:r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ногократные массовые политические выступления в </a:t>
            </a:r>
            <a:r>
              <a:rPr lang="ru-RU" sz="24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2011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2012 гг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.</a:t>
            </a:r>
          </a:p>
          <a:p>
            <a:pPr algn="ctr"/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Очень широкое освещение СМИ</a:t>
            </a:r>
          </a:p>
          <a:p>
            <a:pPr algn="ctr"/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Болотной пло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щади узнала вся Россия</a:t>
            </a:r>
          </a:p>
          <a:p>
            <a:pPr algn="ctr"/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algn="ctr"/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Болотка</a:t>
            </a:r>
            <a:endParaRPr lang="ru-RU" sz="32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«Вчера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Болотке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прошла очередная акция </a:t>
            </a:r>
            <a:r>
              <a:rPr lang="ru-RU" sz="2400" b="1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неолибералов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»; </a:t>
            </a:r>
            <a:endParaRPr lang="ru-RU" sz="2400" b="1" dirty="0" smtClean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«За нападение на полицейских на акции 26 марта в Москве задержали уже четырех человек. Это новая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болотка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b="1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?»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ECCF1551-D86E-40C1-B9A6-602009236382}"/>
              </a:ext>
            </a:extLst>
          </p:cNvPr>
          <p:cNvSpPr/>
          <p:nvPr/>
        </p:nvSpPr>
        <p:spPr>
          <a:xfrm>
            <a:off x="3491880" y="2060848"/>
            <a:ext cx="1872208" cy="404107"/>
          </a:xfrm>
          <a:prstGeom prst="downArrow">
            <a:avLst>
              <a:gd name="adj1" fmla="val 50000"/>
              <a:gd name="adj2" fmla="val 5227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xmlns="" id="{CA8F386E-DB18-4FCC-B9C3-95185781DFCB}"/>
              </a:ext>
            </a:extLst>
          </p:cNvPr>
          <p:cNvSpPr/>
          <p:nvPr/>
        </p:nvSpPr>
        <p:spPr>
          <a:xfrm>
            <a:off x="3491880" y="3212976"/>
            <a:ext cx="1872208" cy="360040"/>
          </a:xfrm>
          <a:prstGeom prst="downArrow">
            <a:avLst>
              <a:gd name="adj1" fmla="val 50000"/>
              <a:gd name="adj2" fmla="val 5227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xmlns="" id="{1E2FCF45-3BAB-42D6-BF9E-C02109A2A1CF}"/>
              </a:ext>
            </a:extLst>
          </p:cNvPr>
          <p:cNvSpPr/>
          <p:nvPr/>
        </p:nvSpPr>
        <p:spPr>
          <a:xfrm>
            <a:off x="3491880" y="4005064"/>
            <a:ext cx="1872208" cy="360040"/>
          </a:xfrm>
          <a:prstGeom prst="downArrow">
            <a:avLst>
              <a:gd name="adj1" fmla="val 50000"/>
              <a:gd name="adj2" fmla="val 5227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xmlns="" id="{59006DF0-CC82-4E27-9D47-2E1D8C1D50A7}"/>
              </a:ext>
            </a:extLst>
          </p:cNvPr>
          <p:cNvSpPr/>
          <p:nvPr/>
        </p:nvSpPr>
        <p:spPr>
          <a:xfrm>
            <a:off x="3491880" y="4725144"/>
            <a:ext cx="1872208" cy="360040"/>
          </a:xfrm>
          <a:prstGeom prst="downArrow">
            <a:avLst>
              <a:gd name="adj1" fmla="val 50000"/>
              <a:gd name="adj2" fmla="val 5227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F78A-41F3-4BF0-AE08-F2E0080B9766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916832"/>
            <a:ext cx="792088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Спасибо за внимание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</a:p>
          <a:p>
            <a:pPr algn="ctr"/>
            <a:endParaRPr lang="en-US" sz="32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i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ibaklanova@yandex.ru</a:t>
            </a:r>
            <a:endParaRPr lang="ru-RU" sz="3200" b="1" i="1" dirty="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946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2231</Words>
  <Application>Microsoft Office PowerPoint</Application>
  <PresentationFormat>Pokaz na ekranie (4:3)</PresentationFormat>
  <Paragraphs>301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Lucida Sans Unicode</vt:lpstr>
      <vt:lpstr>Times New Roman</vt:lpstr>
      <vt:lpstr>Тема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«Развивайка»  — ʽразвивающие  игрушкиʼ — название магазина  в торговом центре — из личных наблюдений.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 адресата рекламного текста как имплицитный компонент содержания рекламы</dc:title>
  <dc:creator>Dell</dc:creator>
  <cp:lastModifiedBy>Maria Kossakowska-Maras</cp:lastModifiedBy>
  <cp:revision>158</cp:revision>
  <dcterms:created xsi:type="dcterms:W3CDTF">2013-09-14T14:48:41Z</dcterms:created>
  <dcterms:modified xsi:type="dcterms:W3CDTF">2020-10-11T19:39:26Z</dcterms:modified>
</cp:coreProperties>
</file>