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9" r:id="rId3"/>
    <p:sldId id="257" r:id="rId4"/>
    <p:sldId id="283" r:id="rId5"/>
    <p:sldId id="284" r:id="rId6"/>
    <p:sldId id="285" r:id="rId7"/>
    <p:sldId id="279" r:id="rId8"/>
    <p:sldId id="280" r:id="rId9"/>
    <p:sldId id="282" r:id="rId10"/>
    <p:sldId id="273" r:id="rId11"/>
    <p:sldId id="281" r:id="rId12"/>
    <p:sldId id="286" r:id="rId13"/>
    <p:sldId id="287" r:id="rId14"/>
    <p:sldId id="288" r:id="rId15"/>
    <p:sldId id="289" r:id="rId16"/>
    <p:sldId id="290" r:id="rId17"/>
    <p:sldId id="291" r:id="rId18"/>
    <p:sldId id="294" r:id="rId19"/>
    <p:sldId id="292" r:id="rId20"/>
    <p:sldId id="29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533478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648490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881710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268980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680208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24723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490897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546676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834840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658153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393229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3991B-8433-4434-9C39-C57778914893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C9AEC-5CFF-4D50-AD4F-75863BD4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1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ys11@yandex.ru" TargetMode="External"/><Relationship Id="rId2" Type="http://schemas.openxmlformats.org/officeDocument/2006/relationships/hyperlink" Target="mailto:mavdonina@yandex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lys11@yandex.ru" TargetMode="External"/><Relationship Id="rId2" Type="http://schemas.openxmlformats.org/officeDocument/2006/relationships/hyperlink" Target="mailto:mavdonina@yandex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4632" cy="266429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АВДОНИНА МАРИНА ЮРЬЕВНА / </a:t>
            </a:r>
            <a:r>
              <a:rPr lang="ru-RU" sz="2400" b="1" dirty="0" err="1"/>
              <a:t>Avdonina</a:t>
            </a:r>
            <a:r>
              <a:rPr lang="ru-RU" sz="2400" b="1" dirty="0"/>
              <a:t> </a:t>
            </a:r>
            <a:r>
              <a:rPr lang="ru-RU" sz="2400" b="1" dirty="0" err="1"/>
              <a:t>Marina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Московский </a:t>
            </a:r>
            <a:r>
              <a:rPr lang="ru-RU" sz="2400" b="1" dirty="0"/>
              <a:t>государственный лингвистический университет, </a:t>
            </a:r>
            <a:r>
              <a:rPr lang="ru-RU" sz="2400" b="1" dirty="0" smtClean="0"/>
              <a:t>Россия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ЖАБО НАТАЛЬЯ ИВАНОВНА / </a:t>
            </a:r>
            <a:r>
              <a:rPr lang="en-US" sz="2400" b="1" dirty="0" err="1"/>
              <a:t>Zhabo</a:t>
            </a:r>
            <a:r>
              <a:rPr lang="en-US" sz="2400" b="1" dirty="0"/>
              <a:t> </a:t>
            </a:r>
            <a:r>
              <a:rPr lang="en-US" sz="2400" b="1" dirty="0" err="1"/>
              <a:t>Natallia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Российский </a:t>
            </a:r>
            <a:r>
              <a:rPr lang="ru-RU" sz="2400" b="1" dirty="0"/>
              <a:t>университет дружбы народов, </a:t>
            </a:r>
            <a:r>
              <a:rPr lang="ru-RU" sz="2400" b="1" dirty="0" smtClean="0"/>
              <a:t>Россия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>
                <a:hlinkClick r:id="rId2"/>
              </a:rPr>
              <a:t>mavdonina@yandex.ru</a:t>
            </a:r>
            <a:r>
              <a:rPr lang="en-US" sz="2400" b="1" dirty="0" smtClean="0"/>
              <a:t>, </a:t>
            </a:r>
            <a:r>
              <a:rPr lang="en-US" sz="2400" b="1" dirty="0" smtClean="0">
                <a:hlinkClick r:id="rId3"/>
              </a:rPr>
              <a:t>lys11@yandex.ru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780928"/>
            <a:ext cx="8712968" cy="3744416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Калька как продукт билингвизма и ее 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переосмысление</a:t>
            </a:r>
          </a:p>
          <a:p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XXIII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Международная заочная научная конференция</a:t>
            </a:r>
            <a:b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РУСИСТИКА И СОВРЕМЕННОСТЬ</a:t>
            </a:r>
            <a:b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Жешув (Польша) 15-17 октября 2020 г.</a:t>
            </a:r>
            <a:b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Кафедра русистики </a:t>
            </a:r>
            <a:r>
              <a:rPr lang="ru-RU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Жешувского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университета </a:t>
            </a:r>
          </a:p>
        </p:txBody>
      </p:sp>
    </p:spTree>
    <p:extLst>
      <p:ext uri="{BB962C8B-B14F-4D97-AF65-F5344CB8AC3E}">
        <p14:creationId xmlns:p14="http://schemas.microsoft.com/office/powerpoint/2010/main" val="3058973720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ru-RU" b="1" dirty="0" smtClean="0"/>
              <a:t>Калькирование в </a:t>
            </a:r>
            <a:r>
              <a:rPr lang="fr-FR" b="1" dirty="0"/>
              <a:t>XXI </a:t>
            </a:r>
            <a:r>
              <a:rPr lang="ru-RU" b="1" dirty="0" smtClean="0"/>
              <a:t>ве</a:t>
            </a:r>
            <a:r>
              <a:rPr lang="ru-RU" dirty="0" smtClean="0"/>
              <a:t>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Кальки отражают </a:t>
            </a:r>
            <a:r>
              <a:rPr lang="ru-RU" dirty="0"/>
              <a:t>новую ситуацию в мире, когда вербальные средства коммуникации подкрепляются средствами непосредственного воздействия на органы </a:t>
            </a:r>
            <a:r>
              <a:rPr lang="ru-RU" dirty="0" smtClean="0"/>
              <a:t>чувств.</a:t>
            </a:r>
          </a:p>
          <a:p>
            <a:pPr marL="0" indent="0">
              <a:buNone/>
            </a:pPr>
            <a:r>
              <a:rPr lang="ru-RU" dirty="0" smtClean="0"/>
              <a:t>Образ </a:t>
            </a:r>
            <a:r>
              <a:rPr lang="ru-RU" dirty="0"/>
              <a:t>нового интерпретируется не только благодаря, но иногда и вопреки его вербальному </a:t>
            </a:r>
            <a:r>
              <a:rPr lang="ru-RU" dirty="0" smtClean="0"/>
              <a:t>выражению.</a:t>
            </a:r>
          </a:p>
          <a:p>
            <a:pPr marL="0" indent="0">
              <a:buNone/>
            </a:pPr>
            <a:r>
              <a:rPr lang="ru-RU" dirty="0" smtClean="0"/>
              <a:t>Вхождение </a:t>
            </a:r>
            <a:r>
              <a:rPr lang="ru-RU" dirty="0"/>
              <a:t>в новый язык – это </a:t>
            </a:r>
            <a:r>
              <a:rPr lang="ru-RU" dirty="0" smtClean="0"/>
              <a:t>путь </a:t>
            </a:r>
            <a:r>
              <a:rPr lang="ru-RU" dirty="0"/>
              <a:t>ассимиляции, </a:t>
            </a:r>
            <a:r>
              <a:rPr lang="ru-RU" dirty="0" smtClean="0"/>
              <a:t>семантических </a:t>
            </a:r>
          </a:p>
          <a:p>
            <a:pPr marL="0" indent="0">
              <a:buNone/>
            </a:pPr>
            <a:r>
              <a:rPr lang="ru-RU" dirty="0" smtClean="0"/>
              <a:t>изменений, </a:t>
            </a:r>
            <a:r>
              <a:rPr lang="ru-RU" dirty="0" err="1" smtClean="0"/>
              <a:t>ресемантизации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221088"/>
            <a:ext cx="2483768" cy="209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753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003232" cy="5472608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/>
            </a:r>
            <a:br>
              <a:rPr lang="fr-FR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: провести анализ новой фразеологической кальки цветообозначения, развития ее форм и ее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переосмысления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1) Выявить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билигвальную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основу фразеологической кальки и историю ее появления; 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2) Выявить исторические, философские, и культурные аспекты английского фразеологизма; 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3) Провести семантический анализ найденных форм и прагматики их употребления аспекты данного акта словотворчества и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интертекстуальные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связи изучаемой единицы.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Материал: сравнение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голубые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как яйца дрозда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2" y="4869160"/>
            <a:ext cx="3384376" cy="165618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86916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69457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71420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История кальки голубые как яйца дрозда 1. Поэт-создатель кальки является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билингвом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и понимает содержание образа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1982 г. для сборника переводов поэзии американского поэта Уильяма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Джея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Смита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William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Jay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Smith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1918–2015) Андрей Вознесенский создал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псевдо-перевод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 калькой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английского: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тебя разлюблю и забуду, /когда в пятницу будет среда, /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когда вырастут розы повсюду,/ голубые, как яйца дрозда.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/Когда мышь прокричит кукареку; / Когда дом постоит на трубе; /Когда съест колбаса человека /и когда я женюсь на тебе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А.А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Вознесенский, Никогда, «Что за поезд придет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74501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78621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Песню рок-группы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«Мегаполис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/>
              <a:t>«Новое московское сиртаки» сразу начали называть «яйцами дрозда</a:t>
            </a:r>
            <a:r>
              <a:rPr lang="ru-RU" b="1" dirty="0" smtClean="0"/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76872"/>
            <a:ext cx="8291264" cy="384929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О</a:t>
            </a:r>
            <a:r>
              <a:rPr lang="ru-RU" dirty="0"/>
              <a:t>. Нестеров: </a:t>
            </a:r>
            <a:r>
              <a:rPr lang="ru-RU" dirty="0" smtClean="0"/>
              <a:t>« Я стал посещать клуб </a:t>
            </a:r>
            <a:r>
              <a:rPr lang="ru-RU" dirty="0"/>
              <a:t>„Поэзия”, которая тоже организация вся из себя, мягко говоря, неформальная. Я впервые увидел поэтов, которые читали стихи. Я увидел на сцене </a:t>
            </a:r>
            <a:r>
              <a:rPr lang="ru-RU" dirty="0" err="1"/>
              <a:t>Пригова</a:t>
            </a:r>
            <a:r>
              <a:rPr lang="ru-RU" dirty="0"/>
              <a:t>, Рубинштейна и разных других. То есть я попал вообще в иную среду и как-то стал впитывать, благодаря нашему знакомству. Плюс ещё </a:t>
            </a:r>
            <a:r>
              <a:rPr lang="ru-RU" dirty="0" err="1"/>
              <a:t>Бараш</a:t>
            </a:r>
            <a:r>
              <a:rPr lang="ru-RU" dirty="0"/>
              <a:t> стал мне приносить помимо своих стихов массу серьёзной литературы – Бродского, в ксероксах; Юрия Кузнецова и даже злополучные „Яйца Дрозда” Андрея Андреевича Вознесенского...» 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809314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3. Ассимиляция заимствованного сравнения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08920"/>
            <a:ext cx="8219256" cy="34172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Отсутствие референта – яиц бирюзового цвете на территории России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Отсутствие традиции в культуре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Переосмысление кальки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283009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2290266"/>
          </a:xfrm>
        </p:spPr>
        <p:txBody>
          <a:bodyPr>
            <a:normAutofit fontScale="90000"/>
          </a:bodyPr>
          <a:lstStyle/>
          <a:p>
            <a:r>
              <a:rPr lang="ru-RU" dirty="0"/>
              <a:t>С</a:t>
            </a:r>
            <a:r>
              <a:rPr lang="ru-RU" dirty="0" smtClean="0"/>
              <a:t>емантика фразеологизма </a:t>
            </a:r>
            <a:br>
              <a:rPr lang="ru-RU" dirty="0" smtClean="0"/>
            </a:br>
            <a:r>
              <a:rPr lang="en-US" dirty="0" smtClean="0"/>
              <a:t>robin’s egg blue</a:t>
            </a:r>
            <a:r>
              <a:rPr lang="ru-RU" dirty="0"/>
              <a:t> («бирюзовый» и «цвета морской волны»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2420888"/>
            <a:ext cx="4536504" cy="4248472"/>
          </a:xfrm>
        </p:spPr>
        <p:txBody>
          <a:bodyPr>
            <a:normAutofit fontScale="55000" lnSpcReduction="20000"/>
          </a:bodyPr>
          <a:lstStyle/>
          <a:p>
            <a:r>
              <a:rPr lang="ru-RU" sz="5100" dirty="0"/>
              <a:t>Воскрешение </a:t>
            </a:r>
            <a:r>
              <a:rPr lang="ru-RU" sz="5100" dirty="0" smtClean="0"/>
              <a:t>Христа</a:t>
            </a:r>
          </a:p>
          <a:p>
            <a:r>
              <a:rPr lang="ru-RU" sz="5100" dirty="0"/>
              <a:t>Изысканность (посуда, стены, украшения)</a:t>
            </a:r>
          </a:p>
          <a:p>
            <a:r>
              <a:rPr lang="ru-RU" sz="5100" dirty="0" smtClean="0"/>
              <a:t>Невинность: </a:t>
            </a:r>
            <a:r>
              <a:rPr lang="en-US" sz="5100" dirty="0"/>
              <a:t>“It had two </a:t>
            </a:r>
            <a:r>
              <a:rPr lang="en-US" sz="5100" dirty="0" err="1"/>
              <a:t>bambi</a:t>
            </a:r>
            <a:r>
              <a:rPr lang="en-US" sz="5100" dirty="0"/>
              <a:t>-eyes of robin’s egg blue”</a:t>
            </a:r>
            <a:endParaRPr lang="ru-RU" sz="5100" dirty="0"/>
          </a:p>
          <a:p>
            <a:r>
              <a:rPr lang="ru-RU" sz="5100" dirty="0"/>
              <a:t>Д</a:t>
            </a:r>
            <a:r>
              <a:rPr lang="ru-RU" sz="5100" dirty="0" smtClean="0"/>
              <a:t>етство</a:t>
            </a:r>
            <a:r>
              <a:rPr lang="ru-RU" sz="5100" dirty="0"/>
              <a:t>, традиция </a:t>
            </a:r>
            <a:r>
              <a:rPr lang="ru-RU" sz="5100" dirty="0" smtClean="0"/>
              <a:t>на Пасху искать </a:t>
            </a:r>
            <a:r>
              <a:rPr lang="ru-RU" sz="5100" dirty="0"/>
              <a:t>яички или яичные скорлупки (</a:t>
            </a:r>
            <a:r>
              <a:rPr lang="ru-RU" sz="5100" dirty="0" err="1"/>
              <a:t>Egg</a:t>
            </a:r>
            <a:r>
              <a:rPr lang="ru-RU" sz="5100" dirty="0"/>
              <a:t> </a:t>
            </a:r>
            <a:r>
              <a:rPr lang="ru-RU" sz="5100" dirty="0" err="1"/>
              <a:t>Hunt</a:t>
            </a:r>
            <a:r>
              <a:rPr lang="ru-RU" sz="5100" dirty="0" smtClean="0"/>
              <a:t>) и </a:t>
            </a:r>
            <a:r>
              <a:rPr lang="ru-RU" sz="5100" dirty="0"/>
              <a:t>любование ими</a:t>
            </a:r>
            <a:endParaRPr lang="ru-RU" sz="5100" dirty="0" smtClean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2132856"/>
            <a:ext cx="4176464" cy="446449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500" dirty="0"/>
              <a:t>Сегодня на ней голубой костюм, но голубой не как обычное яйцо дрозда, а как яйцо дрозда, которое ты находишь в лесу и переживаешь, что никто из него не вылупится, потому что птенец уже мёртвый. А потом птенец всё-таки вылупляется, и ты переживаешь, что делать дальше (</a:t>
            </a:r>
            <a:r>
              <a:rPr lang="ru-RU" sz="4500" dirty="0" err="1"/>
              <a:t>Чак</a:t>
            </a:r>
            <a:r>
              <a:rPr lang="ru-RU" sz="4500" dirty="0"/>
              <a:t> </a:t>
            </a:r>
            <a:r>
              <a:rPr lang="ru-RU" sz="4500" dirty="0" err="1"/>
              <a:t>Паланик</a:t>
            </a:r>
            <a:r>
              <a:rPr lang="ru-RU" sz="4500" dirty="0"/>
              <a:t>. Колыбельная, перевод Т. </a:t>
            </a:r>
            <a:r>
              <a:rPr lang="ru-RU" sz="4500" dirty="0" err="1"/>
              <a:t>Ю.Покидаевой</a:t>
            </a:r>
            <a:r>
              <a:rPr lang="ru-RU" sz="4500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045560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543746"/>
            <a:ext cx="4176464" cy="4896544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/>
              <a:t/>
            </a:r>
            <a:br>
              <a:rPr lang="ru-RU" sz="3200" dirty="0"/>
            </a:br>
            <a:r>
              <a:rPr lang="ru-RU" sz="2200" dirty="0"/>
              <a:t>Корней Чуковский: Элизабет,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Элспет</a:t>
            </a:r>
            <a:r>
              <a:rPr lang="ru-RU" sz="2200" dirty="0"/>
              <a:t>, Бетси и </a:t>
            </a:r>
            <a:r>
              <a:rPr lang="ru-RU" sz="2200" dirty="0" err="1"/>
              <a:t>Бесс</a:t>
            </a:r>
            <a:r>
              <a:rPr lang="ru-RU" sz="2200" dirty="0"/>
              <a:t> </a:t>
            </a:r>
            <a:r>
              <a:rPr lang="ru-RU" sz="2200" b="1" dirty="0"/>
              <a:t>/ Разорять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птичьи </a:t>
            </a:r>
            <a:r>
              <a:rPr lang="ru-RU" sz="2200" b="1" dirty="0"/>
              <a:t>гнезда </a:t>
            </a:r>
            <a:r>
              <a:rPr lang="ru-RU" sz="2200" dirty="0"/>
              <a:t>отправились в лес./ Гнездо с пятью яйцами девам </a:t>
            </a:r>
            <a:r>
              <a:rPr lang="ru-RU" sz="2200" dirty="0" smtClean="0"/>
              <a:t>попалось…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Лариса </a:t>
            </a:r>
            <a:r>
              <a:rPr lang="ru-RU" sz="2200" dirty="0" err="1" smtClean="0"/>
              <a:t>Изергина</a:t>
            </a:r>
            <a:r>
              <a:rPr lang="ru-RU" sz="2200" dirty="0" smtClean="0"/>
              <a:t>, </a:t>
            </a:r>
            <a:r>
              <a:rPr lang="ru-RU" sz="2200" dirty="0"/>
              <a:t>1988</a:t>
            </a:r>
            <a:br>
              <a:rPr lang="ru-RU" sz="2200" dirty="0"/>
            </a:br>
            <a:r>
              <a:rPr lang="ru-RU" sz="2200" dirty="0"/>
              <a:t>Элизабет, Элспет, Бетси и </a:t>
            </a:r>
            <a:r>
              <a:rPr lang="ru-RU" sz="2200" dirty="0" err="1"/>
              <a:t>Бесс</a:t>
            </a:r>
            <a:r>
              <a:rPr lang="ru-RU" sz="2200" dirty="0"/>
              <a:t> / Всей дружной гурьбою отправились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в </a:t>
            </a:r>
            <a:r>
              <a:rPr lang="ru-RU" sz="2200" dirty="0"/>
              <a:t>лес, / Нашли там гнездо, а в нём </a:t>
            </a:r>
            <a:r>
              <a:rPr lang="ru-RU" sz="2200" dirty="0" smtClean="0"/>
              <a:t>– </a:t>
            </a:r>
            <a:br>
              <a:rPr lang="ru-RU" sz="2200" dirty="0" smtClean="0"/>
            </a:br>
            <a:r>
              <a:rPr lang="ru-RU" sz="2200" dirty="0" smtClean="0"/>
              <a:t>пять </a:t>
            </a:r>
            <a:r>
              <a:rPr lang="ru-RU" sz="2200" dirty="0"/>
              <a:t>яичек./ </a:t>
            </a:r>
            <a:r>
              <a:rPr lang="ru-RU" sz="2200" b="1" dirty="0"/>
              <a:t>Ограбили</a:t>
            </a:r>
            <a:r>
              <a:rPr lang="ru-RU" sz="2200" dirty="0"/>
              <a:t> девочки </a:t>
            </a:r>
            <a:r>
              <a:rPr lang="ru-RU" sz="2200" b="1" dirty="0"/>
              <a:t>бедненьких</a:t>
            </a:r>
            <a:r>
              <a:rPr lang="ru-RU" sz="2200" dirty="0"/>
              <a:t> птичек (</a:t>
            </a:r>
            <a:r>
              <a:rPr lang="ru-RU" sz="2200" dirty="0" smtClean="0"/>
              <a:t>Перевод).  </a:t>
            </a:r>
            <a:br>
              <a:rPr lang="ru-RU" sz="2200" dirty="0" smtClean="0"/>
            </a:b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3" y="3573016"/>
            <a:ext cx="3491433" cy="3096344"/>
          </a:xfrm>
        </p:spPr>
        <p:txBody>
          <a:bodyPr>
            <a:normAutofit/>
          </a:bodyPr>
          <a:lstStyle/>
          <a:p>
            <a:pPr algn="just"/>
            <a:endParaRPr lang="ru-RU" sz="2000" dirty="0">
              <a:solidFill>
                <a:schemeClr val="tx1"/>
              </a:solidFill>
            </a:endParaRPr>
          </a:p>
          <a:p>
            <a:pPr algn="just"/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186" y="1844824"/>
            <a:ext cx="4771862" cy="4029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260648"/>
            <a:ext cx="84044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«Невинность </a:t>
            </a:r>
            <a:r>
              <a:rPr lang="ru-RU" sz="2800" b="1" dirty="0"/>
              <a:t>развлечения, любовь к природе, </a:t>
            </a:r>
            <a:r>
              <a:rPr lang="ru-RU" sz="2800" b="1" dirty="0" smtClean="0"/>
              <a:t>Пасха» в детском стихотворении интерпретируются</a:t>
            </a:r>
            <a:endParaRPr lang="ru-RU" sz="2800" dirty="0"/>
          </a:p>
          <a:p>
            <a:r>
              <a:rPr lang="ru-RU" sz="2800" b="1" dirty="0"/>
              <a:t>к</a:t>
            </a:r>
            <a:r>
              <a:rPr lang="ru-RU" sz="2800" b="1" dirty="0" smtClean="0"/>
              <a:t>ак «жестокость»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39299063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0891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Поведение взрослой героини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романа Д.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Адамса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Всего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хорошего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, и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спасибо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рыбу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!»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без пояснений не понимается читателем-носителем русской культуры: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She hadn’t seen the guttering from quite this angle before, and it looked to her now as if as well as the mud and gunge up there might also be a bird’s nest. &lt;…&gt; “See what a piece of eggshell I have found you,” said Fenchurch in his ear”.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D. Adams,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So long, and Thanks for All the Fish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Фенчерч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раньше никогда не видела желоба в таком ракурсе, и теперь ей показалось, что в нем, кроме пыли и грязи, есть еще и птичье гнездо. &lt;…&gt; – Смотри, какую яичную скорлупку я для тебя нашла, – прошептала ему на ухо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Фенчерч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en-US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491183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94122"/>
          </a:xfrm>
        </p:spPr>
        <p:txBody>
          <a:bodyPr>
            <a:noAutofit/>
          </a:bodyPr>
          <a:lstStyle/>
          <a:p>
            <a:r>
              <a:rPr lang="ru-RU" sz="3600" b="1" dirty="0"/>
              <a:t>Сравнение </a:t>
            </a:r>
            <a:r>
              <a:rPr lang="ru-RU" sz="3600" b="1" i="1" dirty="0" smtClean="0"/>
              <a:t>голубые </a:t>
            </a:r>
            <a:r>
              <a:rPr lang="ru-RU" sz="3600" b="1" i="1" dirty="0"/>
              <a:t>как яйца дрозда </a:t>
            </a:r>
            <a:r>
              <a:rPr lang="ru-RU" sz="3600" b="1" dirty="0" smtClean="0"/>
              <a:t>в современных переводах </a:t>
            </a:r>
            <a:r>
              <a:rPr lang="ru-RU" sz="3600" b="1" dirty="0"/>
              <a:t>с </a:t>
            </a:r>
            <a:r>
              <a:rPr lang="ru-RU" sz="3600" b="1" dirty="0" smtClean="0"/>
              <a:t>английского</a:t>
            </a:r>
            <a:endParaRPr lang="ru-RU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799"/>
            <a:ext cx="5760640" cy="4968553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«</a:t>
            </a:r>
            <a:r>
              <a:rPr lang="ru-RU" sz="2800" dirty="0"/>
              <a:t>Виконта поразило солнечное сияние ее волос, </a:t>
            </a:r>
            <a:r>
              <a:rPr lang="ru-RU" sz="2800" b="1" dirty="0"/>
              <a:t>голубизна глаз, сравнимая лишь с нежнейшей голубизной яиц дрозда</a:t>
            </a:r>
            <a:r>
              <a:rPr lang="ru-RU" sz="2800" dirty="0"/>
              <a:t>» </a:t>
            </a:r>
            <a:r>
              <a:rPr lang="ru-RU" sz="2800" dirty="0" smtClean="0"/>
              <a:t>(Барбара </a:t>
            </a:r>
            <a:r>
              <a:rPr lang="ru-RU" sz="2800" dirty="0" err="1" smtClean="0"/>
              <a:t>Картленд</a:t>
            </a:r>
            <a:r>
              <a:rPr lang="ru-RU" sz="2800" dirty="0"/>
              <a:t>. Солнечный </a:t>
            </a:r>
            <a:r>
              <a:rPr lang="ru-RU" sz="2800" dirty="0" smtClean="0"/>
              <a:t>свет)</a:t>
            </a:r>
          </a:p>
          <a:p>
            <a:endParaRPr lang="ru-RU" sz="2800" dirty="0"/>
          </a:p>
          <a:p>
            <a:r>
              <a:rPr lang="ru-RU" sz="2800" dirty="0" smtClean="0"/>
              <a:t>«</a:t>
            </a:r>
            <a:r>
              <a:rPr lang="ru-RU" sz="2800" dirty="0"/>
              <a:t>Да, да, я запомню, – сказала Полли. – </a:t>
            </a:r>
            <a:r>
              <a:rPr lang="ru-RU" sz="2800" b="1" dirty="0"/>
              <a:t>Яркий, как яйцо дрозда</a:t>
            </a:r>
            <a:r>
              <a:rPr lang="ru-RU" sz="2800" dirty="0"/>
              <a:t>, – здоров, тусклый, как кобальт, – болен». </a:t>
            </a:r>
            <a:r>
              <a:rPr lang="ru-RU" sz="2800" dirty="0" smtClean="0"/>
              <a:t>(Рей </a:t>
            </a:r>
            <a:r>
              <a:rPr lang="ru-RU" sz="2800" dirty="0" err="1" smtClean="0"/>
              <a:t>Бредбери</a:t>
            </a:r>
            <a:r>
              <a:rPr lang="ru-RU" sz="2800" dirty="0" smtClean="0"/>
              <a:t>. И </a:t>
            </a:r>
            <a:r>
              <a:rPr lang="ru-RU" sz="2800" dirty="0"/>
              <a:t>все-таки наш... Пер. с англ. </a:t>
            </a:r>
            <a:r>
              <a:rPr lang="ru-RU" sz="2800" dirty="0" smtClean="0"/>
              <a:t>Норы Галь)</a:t>
            </a:r>
          </a:p>
          <a:p>
            <a:pPr marL="0" indent="0">
              <a:buNone/>
            </a:pPr>
            <a:endParaRPr lang="ru-RU" sz="20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938" y="1772816"/>
            <a:ext cx="2640124" cy="470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8869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424936" cy="720079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ВОСПРИЯТИЕ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КАЛЬКИРОВАННОГО СРАВНЕНИЯ НОСИТЕЛЯМИ РУССКОЙ КУЛЬТУРЫ 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XXI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ВЕКА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064896" cy="46085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Новое словосочетание удивляло, чувствовалось как свежее, неизбитое.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Оно было введено известными личностями.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 песни запомнили немногие, но строчка о цвете яиц дрозда была подхвачена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СМИ 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осталась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памяти людей всех возрастов.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 активно обсуждался и цитировался в форумах и чатах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рунета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при этом ни разу мы не встретили это выражение по отношению к цвету роз.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451636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Добавление отрицательных оценочных составляющих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некрасивость: «Стелла танцевала в сугробах, как на раскаленных ножах, дула на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озябшие лапки, сделавшиеся без перчаток голубыми, прямо-таки как яйца дрозда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;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излишняя яркость: «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ослепительно голубой, как яйца дрозда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бант в волосах (!!!)»; «все стебались с ярко голубой, как яйца дрозда, рубашки Вовы» 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простоватость: «Петрович улыбается на ширину ушей. У него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понятные, голубые, как яйца дрозда, глаза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;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ирония, иногда сарказм, например, о цвете униформы: «Перед трибуной толпились московские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профсоюзники – как всегда, голубые, как яйца дрозда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контаминация с выражением «на голубом глазу» (обыгрывается непорядочность):  «Загляните в его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глаза, голубые, как яйца дрозда, – в них не светится ничто человеческое. Можете плюнуть в них. Ничего ему не сделается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гиперболизация темы однополой любви: «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голубой, словно яйца дрозда, коллега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прослушав „Джо”, жадно попросил переписать диск» ;</a:t>
            </a:r>
          </a:p>
          <a:p>
            <a:pPr marL="0" indent="0">
              <a:buNone/>
            </a:pP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689101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8002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Формирование термина </a:t>
            </a:r>
            <a:r>
              <a:rPr lang="ru-RU" sz="3600" b="1" dirty="0"/>
              <a:t>цветопередачи </a:t>
            </a:r>
            <a:r>
              <a:rPr lang="ru-RU" sz="3600" b="1" dirty="0" smtClean="0"/>
              <a:t>«яйца дрозда»: нейтрализация и </a:t>
            </a:r>
            <a:r>
              <a:rPr lang="ru-RU" sz="3600" b="1" dirty="0" err="1" smtClean="0"/>
              <a:t>омиссия</a:t>
            </a:r>
            <a:r>
              <a:rPr lang="ru-RU" sz="3600" b="1" dirty="0"/>
              <a:t> </a:t>
            </a:r>
            <a:r>
              <a:rPr lang="ru-RU" sz="3600" b="1" dirty="0" smtClean="0"/>
              <a:t>сравнительного союза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060848"/>
            <a:ext cx="8075240" cy="439248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</a:t>
            </a:r>
            <a:r>
              <a:rPr lang="ru-RU" dirty="0" smtClean="0"/>
              <a:t>олучает </a:t>
            </a:r>
            <a:r>
              <a:rPr lang="ru-RU" b="1" dirty="0" smtClean="0"/>
              <a:t>цифровой код</a:t>
            </a:r>
          </a:p>
          <a:p>
            <a:pPr marL="0" indent="0">
              <a:buNone/>
            </a:pPr>
            <a:r>
              <a:rPr lang="ru-RU" dirty="0" smtClean="0"/>
              <a:t> «Нитки </a:t>
            </a:r>
            <a:r>
              <a:rPr lang="ru-RU" dirty="0"/>
              <a:t>вязальные "Ирис", </a:t>
            </a:r>
            <a:r>
              <a:rPr lang="ru-RU" dirty="0" smtClean="0"/>
              <a:t>цвет</a:t>
            </a:r>
            <a:r>
              <a:rPr lang="ru-RU" dirty="0"/>
              <a:t>: яйца дрозда (3306)»;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dirty="0"/>
              <a:t>Цвет яйца дрозда по шестнадцатеричному коду цвета #00cccc является средне-темным оттенком голубого;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Гель-лак </a:t>
            </a:r>
            <a:r>
              <a:rPr lang="ru-RU" dirty="0"/>
              <a:t>GLK062 =Цвет яйца дрозда= ;</a:t>
            </a:r>
          </a:p>
          <a:p>
            <a:r>
              <a:rPr lang="ru-RU" dirty="0" smtClean="0"/>
              <a:t>Входит </a:t>
            </a:r>
            <a:r>
              <a:rPr lang="ru-RU" dirty="0"/>
              <a:t>в состав </a:t>
            </a:r>
            <a:r>
              <a:rPr lang="ru-RU" b="1" dirty="0"/>
              <a:t>нюансов синего </a:t>
            </a:r>
            <a:r>
              <a:rPr lang="ru-RU" dirty="0"/>
              <a:t>в русском языке: «Бирюзовый — это и сине-зеленый, и цвет яйца дрозда, и морской волны</a:t>
            </a:r>
            <a:r>
              <a:rPr lang="ru-RU" dirty="0" smtClean="0"/>
              <a:t>»;</a:t>
            </a:r>
            <a:endParaRPr lang="ru-RU" dirty="0"/>
          </a:p>
          <a:p>
            <a:r>
              <a:rPr lang="ru-RU" dirty="0" smtClean="0"/>
              <a:t>Приобретает </a:t>
            </a:r>
            <a:r>
              <a:rPr lang="ru-RU" dirty="0"/>
              <a:t>фантазийные уточнения: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Обтянут </a:t>
            </a:r>
            <a:r>
              <a:rPr lang="ru-RU" b="1" dirty="0"/>
              <a:t>плёнкой цвета яиц странствующего дрозда </a:t>
            </a:r>
            <a:r>
              <a:rPr lang="ru-RU" dirty="0"/>
              <a:t>сразу после покупки, потому что психи любят яркие цвета))); </a:t>
            </a:r>
            <a:endParaRPr lang="ru-RU" dirty="0" smtClean="0"/>
          </a:p>
          <a:p>
            <a:r>
              <a:rPr lang="ru-RU" b="1" dirty="0" smtClean="0"/>
              <a:t>Основной </a:t>
            </a:r>
            <a:r>
              <a:rPr lang="ru-RU" b="1" dirty="0"/>
              <a:t>цвет может не обозначаться</a:t>
            </a:r>
            <a:r>
              <a:rPr lang="ru-RU" dirty="0"/>
              <a:t>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Обои </a:t>
            </a:r>
            <a:r>
              <a:rPr lang="ru-RU" dirty="0"/>
              <a:t>в рулонах цвет яйца дрозда;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Сайдинг</a:t>
            </a:r>
            <a:r>
              <a:rPr lang="ru-RU" dirty="0" smtClean="0"/>
              <a:t> </a:t>
            </a:r>
            <a:r>
              <a:rPr lang="ru-RU" dirty="0"/>
              <a:t>яйца дрозда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5678476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Компонент </a:t>
            </a:r>
            <a:r>
              <a:rPr lang="ru-RU" b="1" i="1" dirty="0"/>
              <a:t>голубые</a:t>
            </a:r>
            <a:r>
              <a:rPr lang="ru-RU" b="1" dirty="0"/>
              <a:t> заменяется на </a:t>
            </a:r>
            <a:r>
              <a:rPr lang="ru-RU" b="1" dirty="0" err="1"/>
              <a:t>гипероним</a:t>
            </a:r>
            <a:r>
              <a:rPr lang="ru-RU" b="1" dirty="0"/>
              <a:t> </a:t>
            </a:r>
            <a:r>
              <a:rPr lang="ru-RU" b="1" i="1" dirty="0"/>
              <a:t>синие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Синий цвета яиц странствующего дрозда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(о </a:t>
            </a:r>
            <a:r>
              <a:rPr lang="ru-RU" dirty="0"/>
              <a:t>глазах </a:t>
            </a:r>
            <a:r>
              <a:rPr lang="ru-RU" dirty="0" smtClean="0"/>
              <a:t>кота): </a:t>
            </a:r>
            <a:r>
              <a:rPr lang="ru-RU" dirty="0"/>
              <a:t>«</a:t>
            </a:r>
            <a:r>
              <a:rPr lang="ru-RU" dirty="0" err="1"/>
              <a:t>Котоматрица</a:t>
            </a:r>
            <a:r>
              <a:rPr lang="ru-RU" dirty="0"/>
              <a:t>: Гляжу в твои глаза синие, как яйца дрозда</a:t>
            </a:r>
            <a:r>
              <a:rPr lang="ru-RU" dirty="0" smtClean="0"/>
              <a:t>».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Мы </a:t>
            </a:r>
            <a:r>
              <a:rPr lang="ru-RU" dirty="0"/>
              <a:t>считаем, что это происходит, потому что пользователи интернета </a:t>
            </a:r>
            <a:r>
              <a:rPr lang="ru-RU" b="1" dirty="0"/>
              <a:t>знают</a:t>
            </a:r>
            <a:r>
              <a:rPr lang="ru-RU" dirty="0"/>
              <a:t> английскую форму этого выражения и </a:t>
            </a:r>
            <a:r>
              <a:rPr lang="ru-RU" b="1" dirty="0"/>
              <a:t>не знают строки песни</a:t>
            </a:r>
            <a:r>
              <a:rPr lang="ru-RU" dirty="0"/>
              <a:t>, породившей неологизм.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881798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84976" cy="92211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Изменение </a:t>
            </a:r>
            <a:r>
              <a:rPr lang="ru-RU" b="1" dirty="0" smtClean="0"/>
              <a:t>гендерной составляющей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4752528" cy="54726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«Не </a:t>
            </a:r>
            <a:r>
              <a:rPr lang="ru-RU" dirty="0"/>
              <a:t>помню кто это пел „... у тебя глаза голубые, как яйца дрозда</a:t>
            </a:r>
            <a:r>
              <a:rPr lang="ru-RU" dirty="0" smtClean="0"/>
              <a:t>...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”Кто</a:t>
            </a:r>
            <a:r>
              <a:rPr lang="en-US" dirty="0" smtClean="0"/>
              <a:t>-</a:t>
            </a:r>
            <a:r>
              <a:rPr lang="ru-RU" dirty="0" err="1" smtClean="0"/>
              <a:t>нибудь</a:t>
            </a:r>
            <a:r>
              <a:rPr lang="ru-RU" dirty="0" smtClean="0"/>
              <a:t> </a:t>
            </a:r>
            <a:r>
              <a:rPr lang="ru-RU" dirty="0"/>
              <a:t>видел яйца дрозда? Это какой-то неправильный </a:t>
            </a:r>
            <a:r>
              <a:rPr lang="ru-RU" dirty="0" smtClean="0"/>
              <a:t>дрозд»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Попытка образовать </a:t>
            </a:r>
            <a:r>
              <a:rPr lang="ru-RU" b="1" dirty="0"/>
              <a:t>женский род компонента </a:t>
            </a:r>
            <a:r>
              <a:rPr lang="ru-RU" dirty="0"/>
              <a:t>дрозд (нехарактерный для этого вида птиц</a:t>
            </a:r>
            <a:r>
              <a:rPr lang="ru-RU" dirty="0" smtClean="0"/>
              <a:t>): «Голубые </a:t>
            </a:r>
            <a:r>
              <a:rPr lang="ru-RU" dirty="0"/>
              <a:t>еще какие-то... И яйца дрозда... Хочу обратить внимание, что именно дрозда, а не </a:t>
            </a:r>
            <a:r>
              <a:rPr lang="ru-RU" dirty="0" err="1"/>
              <a:t>дроздихи</a:t>
            </a:r>
            <a:r>
              <a:rPr lang="ru-RU" dirty="0"/>
              <a:t>. Ни на что не намекаю, но на высиженных яйцах сидит, по идее, именно </a:t>
            </a:r>
            <a:r>
              <a:rPr lang="ru-RU" dirty="0" err="1"/>
              <a:t>дроздиха</a:t>
            </a:r>
            <a:r>
              <a:rPr lang="ru-RU" dirty="0"/>
              <a:t>, а что за яйца у дрозда - тот еще вопрос</a:t>
            </a:r>
            <a:r>
              <a:rPr lang="ru-RU" dirty="0" smtClean="0"/>
              <a:t>».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12776"/>
            <a:ext cx="372427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392124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85821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МУЖСКОЙ РОД НАЗВАНИЯ ВИДА ПТИЦ СПОСОБСТВУЕТ ПЕРЕОСМЫСЛЕНИЮ ПЕРВОГО КОМПОНЕНТА – ЯЙЦА (АКТУАЛИЗАЦИИ ЗНАЧЕНИЯ «МОШОНКА») И МАСКУЛИНИЗАЦИИ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2"/>
            <a:ext cx="8424936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Словосочетание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яйца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дрозда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контаминирует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выражением «Круче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тебя только яйца»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круче только яйца дрозда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Выражение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приобретает в восприятии современных русских мужчин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маскулинность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часто в рекламе автомобилей как мужского увлечения: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Mazda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626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Coupe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Круче тока яйца дрозда»;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«Почему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мотошкола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называется „Яйца дрозда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”? Потому что круче яиц дрозда могут быть только вареные яйца дрозда! Шутка)) Ну а если серьёзно, то нам просто очень нравится этот цвет». </a:t>
            </a:r>
          </a:p>
        </p:txBody>
      </p:sp>
    </p:spTree>
    <p:extLst>
      <p:ext uri="{BB962C8B-B14F-4D97-AF65-F5344CB8AC3E}">
        <p14:creationId xmlns:p14="http://schemas.microsoft.com/office/powerpoint/2010/main" val="1134761748"/>
      </p:ext>
    </p:extLst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РЕСЕМАНТИЗАЦИЯ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При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обсуждении рецептов кухни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яйца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голубого дрозда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приобрели значение 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экзотичный компонент кулинарных рецептов, который нельзя найти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«...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бывает, читаешь рецепт – и сразу понимаешь, что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ягоды синей осоки и яйца голубого дрозда взять негде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»;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«Яйца дракона из игры престолов, мраморные яйца, яйца голубого дрозда, космические - это только это только малая часть эпитетов из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сториз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»;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«Приглашаем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всех рассказать о вкусностях, готовящихся дома.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нюанс -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ингредиенты должны быть доступны, яйца голубого дрозда и т.п. не использовать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Ресемантизация по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признаку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«величина»: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«Пляж хоть и песчаный, но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песок крупный, как „яйца дрозда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”»</a:t>
            </a:r>
          </a:p>
        </p:txBody>
      </p:sp>
    </p:spTree>
    <p:extLst>
      <p:ext uri="{BB962C8B-B14F-4D97-AF65-F5344CB8AC3E}">
        <p14:creationId xmlns:p14="http://schemas.microsoft.com/office/powerpoint/2010/main" val="859596163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Ложный </a:t>
            </a:r>
            <a:r>
              <a:rPr lang="ru-RU" dirty="0"/>
              <a:t>референт </a:t>
            </a:r>
            <a:r>
              <a:rPr lang="ru-RU" i="1" dirty="0" smtClean="0"/>
              <a:t>голубой дрозд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Многие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реплики выявляют отсутствие определенного референта этого сравнения.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Именно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этой причине, как мы полагаем, происходит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интерверсия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появляется несуществующая порода птиц – голубой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дрозд. На самом деле, существует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название птиц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синий каменный дрозд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(лат.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Monticola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solitarius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семантическое изменение произошло сначала в выражении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круче только яйца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например: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круче, чем яйца голубого дрозда!»;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Добавляются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интенсификаторы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ваще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круче, чем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яйца голубого дрозда, сваренные на молоке его матери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Образуется превосходная степень:  «Крутыми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бывают только яйца и горы,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 круче всех яйца голубого дрозда, которые кипели час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251589"/>
      </p:ext>
    </p:extLst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22902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Шутливые </a:t>
            </a:r>
            <a:r>
              <a:rPr lang="ru-RU" dirty="0" err="1"/>
              <a:t>поэтизмы</a:t>
            </a:r>
            <a:r>
              <a:rPr lang="ru-RU" dirty="0"/>
              <a:t> доказывают высокую степень ассимиляции этой единицы в современном разговорном русском языке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80928"/>
            <a:ext cx="3528392" cy="3096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dirty="0"/>
              <a:t>Тут-то в мужском сердце и зарождается </a:t>
            </a:r>
            <a:r>
              <a:rPr lang="ru-RU" b="1" dirty="0"/>
              <a:t>зависть, голубая, как яйца дрозда</a:t>
            </a:r>
            <a:r>
              <a:rPr lang="ru-RU" dirty="0" smtClean="0"/>
              <a:t>» </a:t>
            </a:r>
            <a:endParaRPr lang="ru-RU" dirty="0"/>
          </a:p>
        </p:txBody>
      </p:sp>
      <p:pic>
        <p:nvPicPr>
          <p:cNvPr id="5122" name="Picture 2" descr="ЦВЕТ НАСТРОЕНИЯ &quot;ЯЙЦА ДРОЗДА&quot; - YouTu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73016"/>
            <a:ext cx="4679231" cy="263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041138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562074"/>
          </a:xfrm>
        </p:spPr>
        <p:txBody>
          <a:bodyPr>
            <a:normAutofit fontScale="90000"/>
          </a:bodyPr>
          <a:lstStyle/>
          <a:p>
            <a:pPr marL="0" indent="0" algn="l"/>
            <a:r>
              <a:rPr lang="ru-RU" dirty="0" smtClean="0">
                <a:latin typeface="Arial" pitchFamily="34" charset="0"/>
                <a:cs typeface="Arial" pitchFamily="34" charset="0"/>
              </a:rPr>
              <a:t>ВЫВОДЫ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5688632" cy="5832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Билингвизм знаменитого поэта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привел к введению в русский язык кальки английского выражения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robin’s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egg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blue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широко распространенного и имеющего мощный пласт исторических и культурных смыслов в английской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культуре, но калька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не ввела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эти смыслы в русскую культуру, образуя свой собственный коннотативный ряд и часто употребляясь как шутка. </a:t>
            </a:r>
          </a:p>
          <a:p>
            <a:pPr marL="0" indent="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Языковым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фактором, повлиявшим на современное употребление выражения 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голубой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как 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яйца др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озда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также является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то, что пользователи интернета владеют английским все лучше. В связи с этим было образовано наименование оттенка синего, несущее коннотации моды и престижа.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Экспансия выражения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вкупе с особенностями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его семантико-грамматической структуры привела к маскулинизации образа и значительному отличию значений этой кальки цветообозначения от его английского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оригинала, а также к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ресемантизации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и появлению ложного референта.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2"/>
              </a:rPr>
              <a:t>mavdonina@yandex.ru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, </a:t>
            </a:r>
            <a:r>
              <a:rPr lang="en-US" sz="1800" dirty="0" smtClean="0">
                <a:latin typeface="Arial" pitchFamily="34" charset="0"/>
                <a:cs typeface="Arial" pitchFamily="34" charset="0"/>
                <a:hlinkClick r:id="rId3"/>
              </a:rPr>
              <a:t>lys11@yandex.ru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978" y="404664"/>
            <a:ext cx="2353444" cy="235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Easter Makes Me Feel Robin's Egg Blue | Book by Patty Michaels, Clair  Rossiter | Official Publisher Page | Simon &amp; Schus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978" y="2996952"/>
            <a:ext cx="2353444" cy="324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873058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1670</Words>
  <Application>Microsoft Office PowerPoint</Application>
  <PresentationFormat>Pokaz na ekranie (4:3)</PresentationFormat>
  <Paragraphs>99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АВДОНИНА МАРИНА ЮРЬЕВНА / Avdonina Marina Московский государственный лингвистический университет, Россия ЖАБО НАТАЛЬЯ ИВАНОВНА / Zhabo Natallia Российский университет дружбы народов, Россия mavdonina@yandex.ru, lys11@yandex.ru</vt:lpstr>
      <vt:lpstr>Калькирование в XXI веке</vt:lpstr>
      <vt:lpstr>  Цель исследования: провести анализ новой фразеологической кальки цветообозначения, развития ее форм и ее переосмысления Задачи исследования:  1) Выявить билигвальную основу фразеологической кальки и историю ее появления;  2) Выявить исторические, философские, и культурные аспекты английского фразеологизма;  3) Провести семантический анализ найденных форм и прагматики их употребления аспекты данного акта словотворчества и интертекстуальные связи изучаемой единицы. Материал: сравнение  голубые как яйца дрозда.  </vt:lpstr>
      <vt:lpstr>История кальки голубые как яйца дрозда 1. Поэт-создатель кальки является билингвом и понимает содержание образа </vt:lpstr>
      <vt:lpstr>2. Песню рок-группы «Мегаполис» «Новое московское сиртаки» сразу начали называть «яйцами дрозда»</vt:lpstr>
      <vt:lpstr>3. Ассимиляция заимствованного сравнения</vt:lpstr>
      <vt:lpstr>Семантика фразеологизма  robin’s egg blue («бирюзовый» и «цвета морской волны» </vt:lpstr>
      <vt:lpstr> Корней Чуковский: Элизабет,  Элспет, Бетси и Бесс / Разорять  птичьи гнезда отправились в лес./ Гнездо с пятью яйцами девам попалось…  Лариса Изергина, 1988 Элизабет, Элспет, Бетси и Бесс / Всей дружной гурьбою отправились  в лес, / Нашли там гнездо, а в нём –  пять яичек./ Ограбили девочки бедненьких птичек (Перевод).   </vt:lpstr>
      <vt:lpstr>Prezentacja programu PowerPoint</vt:lpstr>
      <vt:lpstr>Сравнение голубые как яйца дрозда в современных переводах с английского</vt:lpstr>
      <vt:lpstr>ВОСПРИЯТИЕ КАЛЬКИРОВАННОГО СРАВНЕНИЯ НОСИТЕЛЯМИ РУССКОЙ КУЛЬТУРЫ  XXI  ВЕКА</vt:lpstr>
      <vt:lpstr>Добавление отрицательных оценочных составляющих</vt:lpstr>
      <vt:lpstr>Формирование термина цветопередачи «яйца дрозда»: нейтрализация и омиссия сравнительного союза</vt:lpstr>
      <vt:lpstr>Компонент голубые заменяется на гипероним синие</vt:lpstr>
      <vt:lpstr>Изменение гендерной составляющей</vt:lpstr>
      <vt:lpstr>МУЖСКОЙ РОД НАЗВАНИЯ ВИДА ПТИЦ СПОСОБСТВУЕТ ПЕРЕОСМЫСЛЕНИЮ ПЕРВОГО КОМПОНЕНТА – ЯЙЦА (АКТУАЛИЗАЦИИ ЗНАЧЕНИЯ «МОШОНКА») И МАСКУЛИНИЗАЦИИ</vt:lpstr>
      <vt:lpstr>РЕСЕМАНТИЗАЦИЯ</vt:lpstr>
      <vt:lpstr>Ложный референт голубой дрозд</vt:lpstr>
      <vt:lpstr>Шутливые поэтизмы доказывают высокую степень ассимиляции этой единицы в современном разговорном русском языке</vt:lpstr>
      <vt:lpstr>ВЫВОДЫ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ЗАНЯТИЯ ПО ПЕРЕВОДУ ЭКОЛОГИЧЕСКОГО ТЕКСТА В  АСПЕКТЕ МЕЖКУЛЬТУРНОЙ КОММУНИКАЦИИ</dc:title>
  <dc:creator>Marina</dc:creator>
  <cp:lastModifiedBy>Maria Kossakowska-Maras</cp:lastModifiedBy>
  <cp:revision>56</cp:revision>
  <dcterms:created xsi:type="dcterms:W3CDTF">2016-01-27T04:14:40Z</dcterms:created>
  <dcterms:modified xsi:type="dcterms:W3CDTF">2020-10-06T12:27:13Z</dcterms:modified>
</cp:coreProperties>
</file>