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56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4" r:id="rId16"/>
    <p:sldId id="269" r:id="rId17"/>
    <p:sldId id="270" r:id="rId18"/>
    <p:sldId id="273" r:id="rId19"/>
    <p:sldId id="275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F71B9-2842-4ED2-AFFE-1134A3E9D730}" v="104" dt="2020-10-13T21:31:40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 autoAdjust="0"/>
    <p:restoredTop sz="94598" autoAdjust="0"/>
  </p:normalViewPr>
  <p:slideViewPr>
    <p:cSldViewPr snapToGrid="0">
      <p:cViewPr varScale="1">
        <p:scale>
          <a:sx n="103" d="100"/>
          <a:sy n="103" d="100"/>
        </p:scale>
        <p:origin x="10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7ABE0-8010-4953-B422-FE7D9C6F49A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03086-9192-4C7A-8FB2-D98C5AE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7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03086-9192-4C7A-8FB2-D98C5AE2D7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43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03086-9192-4C7A-8FB2-D98C5AE2D7A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019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03086-9192-4C7A-8FB2-D98C5AE2D7A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55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35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1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90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81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59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6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23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53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66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87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7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3580D-DC2F-4BC5-AFD9-5AE5DBF3F933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9E79F-8ED8-4EA0-9926-9B8F3B856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8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xmlns="" id="{94EDFBBC-1D89-491E-8CF2-DB23C9918191}"/>
              </a:ext>
            </a:extLst>
          </p:cNvPr>
          <p:cNvSpPr txBox="1">
            <a:spLocks/>
          </p:cNvSpPr>
          <p:nvPr/>
        </p:nvSpPr>
        <p:spPr>
          <a:xfrm>
            <a:off x="433324" y="2379950"/>
            <a:ext cx="8440303" cy="16614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Функционирование лексем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челлендж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сознании молодых носителей русской языковой картины мира (на основании результатов анкетирования)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xmlns="" id="{ABFDC6E5-8A7F-407F-A698-2C7687F6528F}"/>
              </a:ext>
            </a:extLst>
          </p:cNvPr>
          <p:cNvSpPr txBox="1">
            <a:spLocks/>
          </p:cNvSpPr>
          <p:nvPr/>
        </p:nvSpPr>
        <p:spPr>
          <a:xfrm>
            <a:off x="242093" y="4921428"/>
            <a:ext cx="8440303" cy="8867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err="1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Адрианна</a:t>
            </a:r>
            <a:r>
              <a:rPr lang="ru-RU" sz="18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Глегола</a:t>
            </a:r>
            <a:r>
              <a:rPr lang="pl-PL" sz="18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Ягеллонский</a:t>
            </a:r>
            <a:r>
              <a:rPr lang="ru-RU" sz="18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 </a:t>
            </a:r>
            <a:br>
              <a:rPr lang="ru-RU" sz="18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Польша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xmlns="" id="{47608E04-1904-4C78-B723-36DB30B0F868}"/>
              </a:ext>
            </a:extLst>
          </p:cNvPr>
          <p:cNvSpPr txBox="1">
            <a:spLocks/>
          </p:cNvSpPr>
          <p:nvPr/>
        </p:nvSpPr>
        <p:spPr>
          <a:xfrm>
            <a:off x="433325" y="1493195"/>
            <a:ext cx="8440303" cy="8867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dirty="0">
              <a:solidFill>
                <a:srgbClr val="00519E"/>
              </a:solidFill>
              <a:latin typeface="Ubuntu Light (Headings)"/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xmlns="" id="{D209BD74-6CF8-471A-80D9-1AE9FFEA6CD6}"/>
              </a:ext>
            </a:extLst>
          </p:cNvPr>
          <p:cNvSpPr txBox="1">
            <a:spLocks/>
          </p:cNvSpPr>
          <p:nvPr/>
        </p:nvSpPr>
        <p:spPr>
          <a:xfrm>
            <a:off x="433325" y="6459559"/>
            <a:ext cx="8440303" cy="4666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solidFill>
                  <a:srgbClr val="0051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Жешув (Польша) 15-17 октября 2020 г.</a:t>
            </a:r>
          </a:p>
          <a:p>
            <a:endParaRPr lang="ru-RU" sz="1800" dirty="0">
              <a:solidFill>
                <a:srgbClr val="00519E"/>
              </a:solidFill>
              <a:latin typeface="Ubuntu Light (Headings)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7D81186-B33B-40DE-9ABC-39CA5BBBD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12469" y="-3811532"/>
            <a:ext cx="1519065" cy="91440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ADC5609-E8D6-4928-B060-0438AEE8BE9B}"/>
              </a:ext>
            </a:extLst>
          </p:cNvPr>
          <p:cNvSpPr txBox="1"/>
          <p:nvPr/>
        </p:nvSpPr>
        <p:spPr>
          <a:xfrm>
            <a:off x="1438935" y="160304"/>
            <a:ext cx="6429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XXIII Международная заочная научная конференция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РУСИСТИКА И СОВРЕМЕННОСТЬ</a:t>
            </a:r>
          </a:p>
          <a:p>
            <a:pPr algn="ctr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русистики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Жешувского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8AFF520-3A11-4744-AD12-F5AD21F38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05361"/>
            <a:ext cx="9144000" cy="6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53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1878" y="206030"/>
            <a:ext cx="5903536" cy="77619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4" y="1679777"/>
            <a:ext cx="6533365" cy="4900132"/>
          </a:xfrm>
        </p:spPr>
        <p:txBody>
          <a:bodyPr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лексем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челлендж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анкетирования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– количественный и качественный анализы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71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027" y="206030"/>
            <a:ext cx="5903536" cy="776190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анкетирования</a:t>
            </a:r>
            <a:endParaRPr lang="en-GB" sz="3600" b="1" dirty="0">
              <a:latin typeface="Ubuntu Light (Headings)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3"/>
            <a:ext cx="6646912" cy="5303937"/>
          </a:xfrm>
        </p:spPr>
        <p:txBody>
          <a:bodyPr>
            <a:no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анкетирования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о дефинициях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лексем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анкетирования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об употреблении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респондентов и задаваемых вопросов, мы можем выделить два опроса.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и на втором этапе анкетирования были использованы опроса A и B.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касался пользователей английского языка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B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касался пользователей русского языка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39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4540" y="206030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55673"/>
            <a:ext cx="206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5F52874-472D-4123-A5EE-94C31EF4B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157" y="2435994"/>
            <a:ext cx="639127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9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4540" y="206030"/>
            <a:ext cx="5903536" cy="77619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58276"/>
            <a:ext cx="206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55943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15D9E19-C7B1-408D-A46D-B4B0D668D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07" y="2372036"/>
            <a:ext cx="681037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99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4540" y="196702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734223"/>
            <a:ext cx="206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399C898-BC55-4C73-8250-A7292C9A7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279" y="2103555"/>
            <a:ext cx="64579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7502" y="206030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58276"/>
            <a:ext cx="580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ассоциации лексемы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30D4060-C59C-4044-B4BE-BC10CFDD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113" y="2227608"/>
            <a:ext cx="6259120" cy="41366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0C60CA9-0D2E-4750-B6E8-6D6D1E1177D8}"/>
              </a:ext>
            </a:extLst>
          </p:cNvPr>
          <p:cNvSpPr/>
          <p:nvPr/>
        </p:nvSpPr>
        <p:spPr>
          <a:xfrm>
            <a:off x="4347238" y="3407054"/>
            <a:ext cx="146755" cy="1905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423422B-CAE9-47CA-9459-ED3416DD2D70}"/>
              </a:ext>
            </a:extLst>
          </p:cNvPr>
          <p:cNvSpPr/>
          <p:nvPr/>
        </p:nvSpPr>
        <p:spPr>
          <a:xfrm>
            <a:off x="4236334" y="4202430"/>
            <a:ext cx="110904" cy="157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705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4540" y="204670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61793"/>
            <a:ext cx="62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ассоциации лексемы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челлендж</a:t>
            </a:r>
            <a:endParaRPr lang="en-GB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B5C5DB2-0CEA-4390-8798-19B43E177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423" y="2227608"/>
            <a:ext cx="6411830" cy="422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9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464" y="206030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61793"/>
            <a:ext cx="62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endParaRPr lang="en-GB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6A2B7E4-FBC7-4636-B8D8-073B304DA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020" y="2160636"/>
            <a:ext cx="6533365" cy="385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9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0272" y="190057"/>
            <a:ext cx="6023728" cy="776190"/>
          </a:xfrm>
        </p:spPr>
        <p:txBody>
          <a:bodyPr>
            <a:normAutofit fontScale="90000"/>
          </a:bodyPr>
          <a:lstStyle/>
          <a:p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pl-PL" b="1" dirty="0">
                <a:latin typeface="Ubuntu Light (Headings)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61793"/>
            <a:ext cx="62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endParaRPr lang="en-GB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92371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AD25E3E-ED5F-4A2A-8ADE-316905AF9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336" y="2308076"/>
            <a:ext cx="6755436" cy="370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4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464" y="206030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113" y="1348034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65113" y="1851650"/>
            <a:ext cx="62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endParaRPr lang="en-GB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54664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45452AC-57D4-48C1-BC7B-C46A0BFB2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537" y="1861792"/>
            <a:ext cx="4544929" cy="48749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000674C-D467-496A-AD4B-46F9B19A9E68}"/>
              </a:ext>
            </a:extLst>
          </p:cNvPr>
          <p:cNvSpPr/>
          <p:nvPr/>
        </p:nvSpPr>
        <p:spPr>
          <a:xfrm>
            <a:off x="7785652" y="2070652"/>
            <a:ext cx="86139" cy="79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872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464" y="206030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54664" y="3327662"/>
            <a:ext cx="4458878" cy="179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FE797AA-AEA8-45B9-ADBE-7585321FDF98}"/>
              </a:ext>
            </a:extLst>
          </p:cNvPr>
          <p:cNvSpPr/>
          <p:nvPr/>
        </p:nvSpPr>
        <p:spPr>
          <a:xfrm>
            <a:off x="8506838" y="2638306"/>
            <a:ext cx="121596" cy="61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656FA18-5647-4B20-8CFA-69BABDE7900D}"/>
              </a:ext>
            </a:extLst>
          </p:cNvPr>
          <p:cNvSpPr/>
          <p:nvPr/>
        </p:nvSpPr>
        <p:spPr>
          <a:xfrm>
            <a:off x="8506838" y="2611877"/>
            <a:ext cx="15807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131B184-F780-46A0-8C9D-6E51BD4CE6AE}"/>
              </a:ext>
            </a:extLst>
          </p:cNvPr>
          <p:cNvSpPr txBox="1"/>
          <p:nvPr/>
        </p:nvSpPr>
        <p:spPr>
          <a:xfrm>
            <a:off x="2249771" y="4498314"/>
            <a:ext cx="683195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– ресурсы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Акимов Д., Ежедневная деловая газета РБК 76-2014, https://tiny.pl/7cj9s, режим доступа: 24.06.2020.</a:t>
            </a:r>
            <a:endParaRPr lang="pl-P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Бунов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А., 200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хайповых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слов, 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tiny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/7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cjwp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режим доступа: 25.06.2020.</a:t>
            </a:r>
            <a:endParaRPr lang="pl-P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Википедия, 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 режим доступа: 22.05.2020</a:t>
            </a:r>
            <a:endParaRPr lang="pl-P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Каспер Р., Книга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челленджей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60 программ, формирующих полезные привычки, 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loveread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=86102&amp;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=1, режим доступа: 25.06.2020.</a:t>
            </a:r>
            <a:endParaRPr lang="pl-P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Миркин В., Сбросить вес и помолодеть.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Самоубеждение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движение, жизнелюбие. Уникальная авторская методика похудения и омоложения, 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livelib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/110011/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readpart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sbrosit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pomolodet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- 42 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samoubezhdenie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dvizhenie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zhiznelyubie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unikalnaya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avtorskaya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metodikapohudeniya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omolozheniya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vladimir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mirkin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/~4, режим доступа: 25.06.2020 </a:t>
            </a:r>
            <a:endParaRPr lang="pl-P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pl-PL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sinonim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/роман-вызов, режим доступа: 22.05.2020.</a:t>
            </a:r>
            <a:endParaRPr lang="pl-P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384E4DC-C37D-4790-868C-2A7D45008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513" y="1134535"/>
            <a:ext cx="6917424" cy="8191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E62B58A-3039-421E-B186-C0EDC39EB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154" y="1958419"/>
            <a:ext cx="6886574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12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464" y="200664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8813" y="1198930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229070" y="1645243"/>
            <a:ext cx="62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endParaRPr lang="en-GB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54664" y="3327662"/>
            <a:ext cx="445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B0AEAA0-2EEA-4694-9300-5025F182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058" y="1652048"/>
            <a:ext cx="4458878" cy="2644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B8489AE-1474-426F-985E-D0207DE9A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070" y="4279679"/>
            <a:ext cx="4235729" cy="252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1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464" y="197706"/>
            <a:ext cx="5903536" cy="7761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8813" y="1168958"/>
            <a:ext cx="6533365" cy="513760"/>
          </a:xfrm>
        </p:spPr>
        <p:txBody>
          <a:bodyPr>
            <a:noAutofit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2CFDD6-DB13-462F-B9F3-86026AC61DB0}"/>
              </a:ext>
            </a:extLst>
          </p:cNvPr>
          <p:cNvSpPr txBox="1"/>
          <p:nvPr/>
        </p:nvSpPr>
        <p:spPr>
          <a:xfrm>
            <a:off x="2308813" y="1709675"/>
            <a:ext cx="62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endParaRPr lang="en-GB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F23BBF-8156-4E21-B9A4-1DCED8BF333E}"/>
              </a:ext>
            </a:extLst>
          </p:cNvPr>
          <p:cNvSpPr txBox="1"/>
          <p:nvPr/>
        </p:nvSpPr>
        <p:spPr>
          <a:xfrm>
            <a:off x="2554664" y="3327662"/>
            <a:ext cx="445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C940D02-65CA-47D5-8CFB-80C17A3B9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643" y="1712689"/>
            <a:ext cx="4293293" cy="25197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7C8150C-00AB-4BB5-B09F-5D797CEBF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709" y="4286330"/>
            <a:ext cx="4254531" cy="251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69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028" y="275215"/>
            <a:ext cx="5903536" cy="77619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1907" y="1277646"/>
            <a:ext cx="6599778" cy="5418259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 показывают,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лексемы зависит от ситуации.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Челлендж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заимствование в большинстве используется в устной речи 64% (письменная речь 30%), но респонденты подтверждают, его полезность (60%).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респондентов (60%) ответило, что ведёт какой-то блог или страницу в Инстаграме – это один из способов проникания иностранных слов в русскую речь.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начинает использоваться только в устойчивых выражениях (например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бросать вызов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Лексема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связана с жизнью человека и его судьбой.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Лексема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ассоциируется с положительными характеристиками, эмоциями и искренностью, которые являются ключевыми ценностями в культуре США.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51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27B9D-B5EA-41B5-9A24-89C1F6134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028" y="206030"/>
            <a:ext cx="5903536" cy="77619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Библиография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B2EA8E-6ED7-4582-8C21-C6C4F1CBA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1907" y="1017891"/>
            <a:ext cx="6599778" cy="5794389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Вежбицкая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А., Понимание культур через посредство ключевых слов [в:] тот же, Ключевые слова и ядерные ценности культуры. Москва, 2001. С. 35-38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Карасик И.В.,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Прохвачева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Г.О., Зубкова В.Я., Грабарова В.Э., Иная ментальность [в:] тот же,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Лингвокультурный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концепт-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Москва, 2005. C. 34-44.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Кибрик А.Е., Лингвистический энциклопедический словарь. Москва, 1990.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Крылов Г.А., Этимологический онлайн-словарь русского языка. Санкт-Петербург,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 А.М., Лингвистический энциклопедический словарь,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http://tapemark.narod.ru/les/443b.html,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доступа: 29.06.2020.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 С.А., Большой толковый словарь русского языка. Санкт-Петербург,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Ожегов С.И., Шведова Н.Ю., Толковый словарь русского языка. Москва, 1992.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нт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 Д.Э., 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нк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M.A., C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 – 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лингвистических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терминов. Москва, 1985.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Фасмер М., Этимологический словарь русского языка. Москва, 1986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Cambridge Advanced 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Learner's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Dictionary, https://dictionary.cambridge.org,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доступа: 11.05.2020.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Macmillan English Dictionary for Advanced 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Learners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https://macmillandictionary.com,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доступа: 11.05.2020.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Żmigrodzki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Р., (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red.), Wielki słownik języka polskiego. Kraków, 2007.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470F5B-9827-40DC-AF7B-7BD37E125858}"/>
              </a:ext>
            </a:extLst>
          </p:cNvPr>
          <p:cNvSpPr/>
          <p:nvPr/>
        </p:nvSpPr>
        <p:spPr>
          <a:xfrm>
            <a:off x="0" y="0"/>
            <a:ext cx="2063292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4E081-4813-4143-8D17-008927EFAC0F}"/>
              </a:ext>
            </a:extLst>
          </p:cNvPr>
          <p:cNvSpPr/>
          <p:nvPr/>
        </p:nvSpPr>
        <p:spPr>
          <a:xfrm>
            <a:off x="0" y="6014301"/>
            <a:ext cx="2063292" cy="843699"/>
          </a:xfrm>
          <a:prstGeom prst="rect">
            <a:avLst/>
          </a:prstGeom>
          <a:solidFill>
            <a:srgbClr val="00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EA2855-E53B-4B3E-ACE1-D7B79C9ECC94}"/>
              </a:ext>
            </a:extLst>
          </p:cNvPr>
          <p:cNvSpPr/>
          <p:nvPr/>
        </p:nvSpPr>
        <p:spPr>
          <a:xfrm rot="5400000">
            <a:off x="6156411" y="-2005370"/>
            <a:ext cx="45719" cy="5929460"/>
          </a:xfrm>
          <a:prstGeom prst="rect">
            <a:avLst/>
          </a:prstGeom>
          <a:solidFill>
            <a:srgbClr val="00519E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818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8B598F-E339-432F-96CF-F4C19D8D6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23949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latin typeface="Ubuntu Light (Headings)"/>
              </a:rPr>
              <a:t>Спасибо за внимание! </a:t>
            </a:r>
            <a:endParaRPr lang="en-GB" b="1" dirty="0">
              <a:latin typeface="Ubuntu Light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3517282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943F0B56A173B46AB8012CC7842999A" ma:contentTypeVersion="7" ma:contentTypeDescription="Utwórz nowy dokument." ma:contentTypeScope="" ma:versionID="796f2ff71caf1bd0636f0710ab4ddd63">
  <xsd:schema xmlns:xsd="http://www.w3.org/2001/XMLSchema" xmlns:xs="http://www.w3.org/2001/XMLSchema" xmlns:p="http://schemas.microsoft.com/office/2006/metadata/properties" xmlns:ns3="39b9d0b2-c80f-404c-9350-ef906ddf2f54" xmlns:ns4="5c10e5fd-2ca5-4531-9c71-2459fa6cf5eb" targetNamespace="http://schemas.microsoft.com/office/2006/metadata/properties" ma:root="true" ma:fieldsID="e6739729129dd9a0ab15ae51ae2a89d4" ns3:_="" ns4:_="">
    <xsd:import namespace="39b9d0b2-c80f-404c-9350-ef906ddf2f54"/>
    <xsd:import namespace="5c10e5fd-2ca5-4531-9c71-2459fa6cf5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b9d0b2-c80f-404c-9350-ef906ddf2f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10e5fd-2ca5-4531-9c71-2459fa6cf5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EF7269-1025-4E7D-B711-371F4A767D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A14748-457D-470B-87CF-C747D395E1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b9d0b2-c80f-404c-9350-ef906ddf2f54"/>
    <ds:schemaRef ds:uri="5c10e5fd-2ca5-4531-9c71-2459fa6cf5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C1CAD7-1545-4496-A17A-408573E9021F}">
  <ds:schemaRefs>
    <ds:schemaRef ds:uri="5c10e5fd-2ca5-4531-9c71-2459fa6cf5eb"/>
    <ds:schemaRef ds:uri="39b9d0b2-c80f-404c-9350-ef906ddf2f5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4257</TotalTime>
  <Words>663</Words>
  <Application>Microsoft Office PowerPoint</Application>
  <PresentationFormat>Pokaz na ekranie (4:3)</PresentationFormat>
  <Paragraphs>83</Paragraphs>
  <Slides>17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Ubuntu Light (Headings)</vt:lpstr>
      <vt:lpstr>Office Theme</vt:lpstr>
      <vt:lpstr>Prezentacja programu PowerPoint</vt:lpstr>
      <vt:lpstr>Оглавление</vt:lpstr>
      <vt:lpstr>Метод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 Результаты анкетирования </vt:lpstr>
      <vt:lpstr>Результаты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Выводы</vt:lpstr>
      <vt:lpstr>Библиография</vt:lpstr>
      <vt:lpstr>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Adrianna Glegoła</dc:creator>
  <cp:lastModifiedBy>Maria Kossakowska-Maras</cp:lastModifiedBy>
  <cp:revision>13</cp:revision>
  <dcterms:created xsi:type="dcterms:W3CDTF">2020-07-11T19:04:15Z</dcterms:created>
  <dcterms:modified xsi:type="dcterms:W3CDTF">2020-10-14T08:17:17Z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0x010100C943F0B56A173B46AB8012CC7842999A</vt:lpwstr>
  </property>
</Properties>
</file>