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556792"/>
            <a:ext cx="7344488" cy="4608512"/>
          </a:xfrm>
        </p:spPr>
        <p:txBody>
          <a:bodyPr>
            <a:normAutofit/>
          </a:bodyPr>
          <a:lstStyle/>
          <a:p>
            <a:r>
              <a:rPr lang="ru-RU" dirty="0" smtClean="0"/>
              <a:t>Анциферова О.Н.</a:t>
            </a:r>
          </a:p>
          <a:p>
            <a:r>
              <a:rPr lang="ru-RU" dirty="0" smtClean="0"/>
              <a:t>Уральский государственный медицинский университет (г. Екатеринбург, Россия)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Фитонимы</a:t>
            </a:r>
            <a:r>
              <a:rPr lang="ru-RU" dirty="0" smtClean="0">
                <a:solidFill>
                  <a:srgbClr val="FF0000"/>
                </a:solidFill>
              </a:rPr>
              <a:t> в Травнике В.М.Флоринского: </a:t>
            </a:r>
            <a:r>
              <a:rPr lang="ru-RU" dirty="0" err="1" smtClean="0">
                <a:solidFill>
                  <a:srgbClr val="FF0000"/>
                </a:solidFill>
              </a:rPr>
              <a:t>лингвокультурологический</a:t>
            </a:r>
            <a:r>
              <a:rPr lang="ru-RU" dirty="0" smtClean="0">
                <a:solidFill>
                  <a:srgbClr val="FF0000"/>
                </a:solidFill>
              </a:rPr>
              <a:t> аспект</a:t>
            </a:r>
          </a:p>
          <a:p>
            <a:r>
              <a:rPr lang="en-US" dirty="0" smtClean="0"/>
              <a:t>XIII</a:t>
            </a:r>
            <a:r>
              <a:rPr lang="ru-RU" dirty="0" smtClean="0"/>
              <a:t> Международная научная конференция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«Русистика и современность»</a:t>
            </a:r>
          </a:p>
          <a:p>
            <a:r>
              <a:rPr lang="ru-RU" dirty="0" smtClean="0"/>
              <a:t>Жешув (Польша) 15-17 октября</a:t>
            </a:r>
          </a:p>
          <a:p>
            <a:r>
              <a:rPr lang="ru-RU" dirty="0" smtClean="0"/>
              <a:t>Кафедра  русистики </a:t>
            </a:r>
            <a:r>
              <a:rPr lang="ru-RU" dirty="0" err="1" smtClean="0"/>
              <a:t>Жешувского</a:t>
            </a:r>
            <a:r>
              <a:rPr lang="ru-RU" dirty="0" smtClean="0"/>
              <a:t> университета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Травник начала </a:t>
            </a:r>
            <a:r>
              <a:rPr lang="en-US" dirty="0" smtClean="0"/>
              <a:t>XVIII </a:t>
            </a:r>
            <a:r>
              <a:rPr lang="ru-RU" dirty="0" smtClean="0"/>
              <a:t>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К числу уникальных памятников письменности относится книга, изданная профессором В.М.Флоринским «Русские простонародные травники и лечебники: собрание медицинских рукописей XVI и X</a:t>
            </a:r>
            <a:r>
              <a:rPr lang="en-US" dirty="0" smtClean="0"/>
              <a:t>VII</a:t>
            </a:r>
            <a:r>
              <a:rPr lang="ru-RU" dirty="0" smtClean="0"/>
              <a:t> столетия» (Казань, 1879).</a:t>
            </a:r>
          </a:p>
          <a:p>
            <a:pPr>
              <a:buNone/>
            </a:pPr>
            <a:r>
              <a:rPr lang="ru-RU" dirty="0" smtClean="0"/>
              <a:t>В ее состав входит Травник, созданный скорописью в начале </a:t>
            </a:r>
            <a:r>
              <a:rPr lang="en-US" dirty="0" smtClean="0"/>
              <a:t>XVIII</a:t>
            </a:r>
            <a:r>
              <a:rPr lang="ru-RU" dirty="0" smtClean="0"/>
              <a:t> века неизвестным автором.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Фитонимы</a:t>
            </a:r>
            <a:r>
              <a:rPr lang="ru-RU" dirty="0" smtClean="0"/>
              <a:t> в Травнике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Фитонимы</a:t>
            </a:r>
            <a:r>
              <a:rPr lang="ru-RU" dirty="0" smtClean="0"/>
              <a:t> (</a:t>
            </a:r>
            <a:r>
              <a:rPr lang="ru-RU" dirty="0" err="1" smtClean="0"/>
              <a:t>фармакофитонимы</a:t>
            </a:r>
            <a:r>
              <a:rPr lang="ru-RU" dirty="0" smtClean="0"/>
              <a:t>) занимают особое место в медицинской терминологической системе, так  как  являются своеобразным отражением духовной и материальной культуры народа. </a:t>
            </a:r>
          </a:p>
          <a:p>
            <a:r>
              <a:rPr lang="ru-RU" dirty="0" smtClean="0"/>
              <a:t>Сведения о растениях накапливались в течение длительного периода и бережно передавались в травниках, в </a:t>
            </a:r>
            <a:r>
              <a:rPr lang="ru-RU" dirty="0" err="1" smtClean="0"/>
              <a:t>зельниках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вертоградах из поколения в поколение.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075240" cy="1512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 представления </a:t>
            </a:r>
            <a:r>
              <a:rPr lang="ru-RU" dirty="0" err="1" smtClean="0"/>
              <a:t>фитонимов</a:t>
            </a:r>
            <a:r>
              <a:rPr lang="ru-RU" dirty="0" smtClean="0"/>
              <a:t> в Травнике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20888"/>
            <a:ext cx="8219256" cy="3903712"/>
          </a:xfrm>
        </p:spPr>
        <p:txBody>
          <a:bodyPr/>
          <a:lstStyle/>
          <a:p>
            <a:r>
              <a:rPr lang="ru-RU" dirty="0" err="1" smtClean="0"/>
              <a:t>Фитонимы</a:t>
            </a:r>
            <a:r>
              <a:rPr lang="ru-RU" dirty="0" smtClean="0"/>
              <a:t> в Травнике представлены без алфавитного и какого-либо другого порядка.</a:t>
            </a:r>
          </a:p>
          <a:p>
            <a:r>
              <a:rPr lang="ru-RU" dirty="0" smtClean="0"/>
              <a:t>Текст Травника разделен на параграфы.</a:t>
            </a:r>
          </a:p>
          <a:p>
            <a:r>
              <a:rPr lang="ru-RU" dirty="0" smtClean="0"/>
              <a:t>Каждый параграф имеет стандартизованную форму (что является отражением одного из этапов формирования научного стиля).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параграфа в Травнике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Название растения вводится клише: </a:t>
            </a:r>
            <a:r>
              <a:rPr lang="ru-RU" i="1" dirty="0" smtClean="0"/>
              <a:t>«Есть трава…», «Трава…».</a:t>
            </a:r>
          </a:p>
          <a:p>
            <a:r>
              <a:rPr lang="ru-RU" dirty="0" smtClean="0"/>
              <a:t>Описание растения: размеры, внешний вид, место произрастания (строгая последовательность в изложении элементов описания отсутствует).</a:t>
            </a:r>
          </a:p>
          <a:p>
            <a:r>
              <a:rPr lang="ru-RU" dirty="0" smtClean="0"/>
              <a:t>Указание на то, при какой болезни полезно растение.</a:t>
            </a:r>
          </a:p>
          <a:p>
            <a:r>
              <a:rPr lang="ru-RU" dirty="0" smtClean="0"/>
              <a:t>Способы приготовления и употребления лекарственного средства из растения.</a:t>
            </a:r>
          </a:p>
          <a:p>
            <a:r>
              <a:rPr lang="ru-RU" dirty="0" smtClean="0"/>
              <a:t>Оптимистический прогноз (вселение веры в излечение).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Цель: выяснить, какую ценность представляют языковые факты Травника для специалиста-медика.</a:t>
            </a:r>
          </a:p>
          <a:p>
            <a:r>
              <a:rPr lang="ru-RU" dirty="0" smtClean="0"/>
              <a:t>Задачи: 1)систематизировать </a:t>
            </a:r>
            <a:r>
              <a:rPr lang="ru-RU" dirty="0" err="1" smtClean="0"/>
              <a:t>фитонимы</a:t>
            </a:r>
            <a:r>
              <a:rPr lang="ru-RU" dirty="0" smtClean="0"/>
              <a:t> Травника в соответствии с заболеваниями, при лечении которых применяют средства из лекарственного растения; 2) сопоставить данные о лекарственных растениях в Травнике (начало </a:t>
            </a:r>
            <a:r>
              <a:rPr lang="en-US" dirty="0" smtClean="0"/>
              <a:t>XVIII</a:t>
            </a:r>
            <a:r>
              <a:rPr lang="ru-RU" dirty="0" smtClean="0"/>
              <a:t> в.) и в Словаре Академии Российской (1789—1794).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9256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психических заболеваний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68880"/>
            <a:ext cx="8229600" cy="3336384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i="1" dirty="0" err="1" smtClean="0"/>
              <a:t>парамонъ</a:t>
            </a:r>
            <a:r>
              <a:rPr lang="ru-RU" i="1" dirty="0" smtClean="0"/>
              <a:t> </a:t>
            </a:r>
            <a:r>
              <a:rPr lang="ru-RU" dirty="0" smtClean="0"/>
              <a:t>(«полезна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черныя</a:t>
            </a:r>
            <a:r>
              <a:rPr lang="ru-RU" dirty="0" smtClean="0"/>
              <a:t> </a:t>
            </a:r>
            <a:r>
              <a:rPr lang="ru-RU" dirty="0" err="1" smtClean="0"/>
              <a:t>болҍзни</a:t>
            </a:r>
            <a:r>
              <a:rPr lang="ru-RU" dirty="0" smtClean="0"/>
              <a:t>»)</a:t>
            </a:r>
            <a:r>
              <a:rPr lang="ru-RU" i="1" dirty="0" smtClean="0"/>
              <a:t>, </a:t>
            </a:r>
            <a:r>
              <a:rPr lang="ru-RU" i="1" dirty="0" err="1" smtClean="0"/>
              <a:t>петровъ</a:t>
            </a:r>
            <a:r>
              <a:rPr lang="ru-RU" i="1" dirty="0" smtClean="0"/>
              <a:t> </a:t>
            </a:r>
            <a:r>
              <a:rPr lang="ru-RU" i="1" dirty="0" err="1" smtClean="0"/>
              <a:t>крестъ</a:t>
            </a:r>
            <a:r>
              <a:rPr lang="ru-RU" i="1" dirty="0" smtClean="0"/>
              <a:t> </a:t>
            </a:r>
            <a:r>
              <a:rPr lang="ru-RU" dirty="0" smtClean="0"/>
              <a:t>(«жена </a:t>
            </a:r>
            <a:r>
              <a:rPr lang="ru-RU" dirty="0" err="1" smtClean="0"/>
              <a:t>страждетъ</a:t>
            </a:r>
            <a:r>
              <a:rPr lang="ru-RU" dirty="0" smtClean="0"/>
              <a:t> черною </a:t>
            </a:r>
            <a:r>
              <a:rPr lang="ru-RU" dirty="0" err="1" smtClean="0"/>
              <a:t>болҍзн</a:t>
            </a:r>
            <a:r>
              <a:rPr lang="en-US" dirty="0" err="1" smtClean="0"/>
              <a:t>i</a:t>
            </a:r>
            <a:r>
              <a:rPr lang="ru-RU" dirty="0" err="1" smtClean="0"/>
              <a:t>ю</a:t>
            </a:r>
            <a:r>
              <a:rPr lang="ru-RU" dirty="0" smtClean="0"/>
              <a:t>»), </a:t>
            </a:r>
            <a:r>
              <a:rPr lang="ru-RU" i="1" dirty="0" err="1" smtClean="0"/>
              <a:t>смыкъ</a:t>
            </a:r>
            <a:r>
              <a:rPr lang="ru-RU" i="1" dirty="0" smtClean="0"/>
              <a:t> </a:t>
            </a:r>
            <a:r>
              <a:rPr lang="ru-RU" dirty="0" err="1" smtClean="0"/>
              <a:t>(«человҍкъ </a:t>
            </a:r>
            <a:r>
              <a:rPr lang="ru-RU" dirty="0" smtClean="0"/>
              <a:t>не </a:t>
            </a:r>
            <a:r>
              <a:rPr lang="ru-RU" dirty="0" err="1" smtClean="0"/>
              <a:t>смысленъ</a:t>
            </a:r>
            <a:r>
              <a:rPr lang="ru-RU" dirty="0" smtClean="0"/>
              <a:t>»),</a:t>
            </a:r>
            <a:r>
              <a:rPr lang="ru-RU" i="1" dirty="0" smtClean="0"/>
              <a:t> </a:t>
            </a:r>
            <a:r>
              <a:rPr lang="ru-RU" i="1" dirty="0" err="1" smtClean="0"/>
              <a:t>чанъ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черныя</a:t>
            </a:r>
            <a:r>
              <a:rPr lang="ru-RU" dirty="0" smtClean="0"/>
              <a:t> </a:t>
            </a:r>
            <a:r>
              <a:rPr lang="ru-RU" dirty="0" err="1" smtClean="0"/>
              <a:t>болҍзни</a:t>
            </a:r>
            <a:r>
              <a:rPr lang="ru-RU" dirty="0" smtClean="0"/>
              <a:t>»)</a:t>
            </a:r>
            <a:r>
              <a:rPr lang="ru-RU" i="1" dirty="0" smtClean="0"/>
              <a:t>, </a:t>
            </a:r>
            <a:r>
              <a:rPr lang="ru-RU" i="1" dirty="0" err="1" smtClean="0"/>
              <a:t>чернобылецъ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добра</a:t>
            </a:r>
            <a:r>
              <a:rPr lang="ru-RU" dirty="0" smtClean="0"/>
              <a:t>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черныя</a:t>
            </a:r>
            <a:r>
              <a:rPr lang="ru-RU" dirty="0" smtClean="0"/>
              <a:t> </a:t>
            </a:r>
            <a:r>
              <a:rPr lang="ru-RU" dirty="0" err="1" smtClean="0"/>
              <a:t>болҍзни</a:t>
            </a:r>
            <a:r>
              <a:rPr lang="ru-RU" dirty="0" smtClean="0"/>
              <a:t>»)</a:t>
            </a:r>
            <a:r>
              <a:rPr lang="ru-RU" i="1" dirty="0" smtClean="0"/>
              <a:t>, царь </a:t>
            </a:r>
            <a:r>
              <a:rPr lang="ru-RU" i="1" dirty="0" err="1" smtClean="0"/>
              <a:t>Муратъ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отъ</a:t>
            </a:r>
            <a:r>
              <a:rPr lang="ru-RU" dirty="0" smtClean="0"/>
              <a:t> черной </a:t>
            </a:r>
            <a:r>
              <a:rPr lang="ru-RU" dirty="0" err="1" smtClean="0"/>
              <a:t>болҍзни </a:t>
            </a:r>
            <a:r>
              <a:rPr lang="ru-RU" dirty="0" smtClean="0"/>
              <a:t>добра»)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внутренних заболеваний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19256" cy="4263752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болотный </a:t>
            </a:r>
            <a:r>
              <a:rPr lang="ru-RU" i="1" dirty="0" err="1" smtClean="0"/>
              <a:t>былецъ</a:t>
            </a:r>
            <a:r>
              <a:rPr lang="ru-RU" i="1" dirty="0" smtClean="0"/>
              <a:t> </a:t>
            </a:r>
            <a:r>
              <a:rPr lang="ru-RU" dirty="0" smtClean="0"/>
              <a:t>(«утверждается </a:t>
            </a:r>
            <a:r>
              <a:rPr lang="ru-RU" dirty="0" err="1" smtClean="0"/>
              <a:t>стомахъ</a:t>
            </a:r>
            <a:r>
              <a:rPr lang="ru-RU" dirty="0" smtClean="0"/>
              <a:t> и </a:t>
            </a:r>
            <a:r>
              <a:rPr lang="ru-RU" dirty="0" err="1" smtClean="0"/>
              <a:t>афедронъ</a:t>
            </a:r>
            <a:r>
              <a:rPr lang="ru-RU" dirty="0" smtClean="0"/>
              <a:t>»), </a:t>
            </a:r>
            <a:r>
              <a:rPr lang="ru-RU" i="1" dirty="0" err="1" smtClean="0"/>
              <a:t>бронецъ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въ</a:t>
            </a:r>
            <a:r>
              <a:rPr lang="ru-RU" dirty="0" smtClean="0"/>
              <a:t> </a:t>
            </a:r>
            <a:r>
              <a:rPr lang="ru-RU" dirty="0" err="1" smtClean="0"/>
              <a:t>которомъ</a:t>
            </a:r>
            <a:r>
              <a:rPr lang="ru-RU" dirty="0" smtClean="0"/>
              <a:t> </a:t>
            </a:r>
            <a:r>
              <a:rPr lang="ru-RU" dirty="0" err="1" smtClean="0"/>
              <a:t>человҍкҍ </a:t>
            </a:r>
            <a:r>
              <a:rPr lang="ru-RU" dirty="0" smtClean="0"/>
              <a:t>старая порча или старая грыжа»), </a:t>
            </a:r>
            <a:r>
              <a:rPr lang="ru-RU" i="1" dirty="0" err="1" smtClean="0"/>
              <a:t>девятисилъ</a:t>
            </a:r>
            <a:r>
              <a:rPr lang="ru-RU" i="1" dirty="0" smtClean="0"/>
              <a:t> </a:t>
            </a:r>
            <a:r>
              <a:rPr lang="ru-RU" dirty="0" smtClean="0"/>
              <a:t>(«внутреннюю </a:t>
            </a:r>
            <a:r>
              <a:rPr lang="ru-RU" dirty="0" err="1" smtClean="0"/>
              <a:t>выгонитъ</a:t>
            </a:r>
            <a:r>
              <a:rPr lang="ru-RU" dirty="0" smtClean="0"/>
              <a:t> </a:t>
            </a:r>
            <a:r>
              <a:rPr lang="ru-RU" dirty="0" err="1" smtClean="0"/>
              <a:t>болҍзнь  </a:t>
            </a:r>
            <a:r>
              <a:rPr lang="ru-RU" dirty="0" smtClean="0"/>
              <a:t>и одышку»), </a:t>
            </a:r>
            <a:r>
              <a:rPr lang="ru-RU" i="1" dirty="0" err="1" smtClean="0"/>
              <a:t>земляница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колотья»), </a:t>
            </a:r>
            <a:r>
              <a:rPr lang="ru-RU" i="1" dirty="0" err="1" smtClean="0"/>
              <a:t>мачиха</a:t>
            </a:r>
            <a:r>
              <a:rPr lang="ru-RU" dirty="0" smtClean="0"/>
              <a:t> («у кого утроба </a:t>
            </a:r>
            <a:r>
              <a:rPr lang="ru-RU" dirty="0" err="1" smtClean="0"/>
              <a:t>болитъ</a:t>
            </a:r>
            <a:r>
              <a:rPr lang="ru-RU" dirty="0" smtClean="0"/>
              <a:t>»), </a:t>
            </a:r>
            <a:r>
              <a:rPr lang="ru-RU" i="1" dirty="0" err="1" smtClean="0"/>
              <a:t>пелынь</a:t>
            </a:r>
            <a:r>
              <a:rPr lang="ru-RU" i="1" dirty="0" smtClean="0"/>
              <a:t> </a:t>
            </a:r>
            <a:r>
              <a:rPr lang="ru-RU" dirty="0" smtClean="0"/>
              <a:t>(«грыжу </a:t>
            </a:r>
            <a:r>
              <a:rPr lang="ru-RU" dirty="0" err="1" smtClean="0"/>
              <a:t>вонъ</a:t>
            </a:r>
            <a:r>
              <a:rPr lang="ru-RU" dirty="0" smtClean="0"/>
              <a:t> </a:t>
            </a:r>
            <a:r>
              <a:rPr lang="ru-RU" dirty="0" err="1" smtClean="0"/>
              <a:t>выгонитъ</a:t>
            </a:r>
            <a:r>
              <a:rPr lang="ru-RU" dirty="0" smtClean="0"/>
              <a:t> и </a:t>
            </a:r>
            <a:r>
              <a:rPr lang="ru-RU" dirty="0" err="1" smtClean="0"/>
              <a:t>отъ</a:t>
            </a:r>
            <a:r>
              <a:rPr lang="ru-RU" dirty="0" smtClean="0"/>
              <a:t> трясавицы добра»), </a:t>
            </a:r>
            <a:r>
              <a:rPr lang="ru-RU" i="1" dirty="0" err="1" smtClean="0"/>
              <a:t>синеворотъ</a:t>
            </a:r>
            <a:r>
              <a:rPr lang="ru-RU" i="1" dirty="0" smtClean="0"/>
              <a:t> </a:t>
            </a:r>
            <a:r>
              <a:rPr lang="ru-RU" dirty="0" smtClean="0"/>
              <a:t>или</a:t>
            </a:r>
            <a:r>
              <a:rPr lang="ru-RU" i="1" dirty="0" smtClean="0"/>
              <a:t> </a:t>
            </a:r>
            <a:r>
              <a:rPr lang="ru-RU" i="1" dirty="0" err="1" smtClean="0"/>
              <a:t>солноворотъ</a:t>
            </a:r>
            <a:r>
              <a:rPr lang="ru-RU" i="1" dirty="0" smtClean="0"/>
              <a:t>?</a:t>
            </a:r>
            <a:r>
              <a:rPr lang="ru-RU" dirty="0" smtClean="0"/>
              <a:t> («угодна </a:t>
            </a:r>
            <a:r>
              <a:rPr lang="ru-RU" dirty="0" err="1" smtClean="0"/>
              <a:t>отъ</a:t>
            </a:r>
            <a:r>
              <a:rPr lang="ru-RU" dirty="0" smtClean="0"/>
              <a:t> грыжи»), </a:t>
            </a:r>
            <a:r>
              <a:rPr lang="ru-RU" i="1" dirty="0" smtClean="0"/>
              <a:t>стародубка </a:t>
            </a:r>
            <a:r>
              <a:rPr lang="ru-RU" dirty="0" smtClean="0"/>
              <a:t>(«грыжа </a:t>
            </a:r>
            <a:r>
              <a:rPr lang="ru-RU" dirty="0" err="1" smtClean="0"/>
              <a:t>въ</a:t>
            </a:r>
            <a:r>
              <a:rPr lang="ru-RU" dirty="0" smtClean="0"/>
              <a:t> </a:t>
            </a:r>
            <a:r>
              <a:rPr lang="ru-RU" dirty="0" err="1" smtClean="0"/>
              <a:t>которомъ</a:t>
            </a:r>
            <a:r>
              <a:rPr lang="ru-RU" dirty="0" smtClean="0"/>
              <a:t> </a:t>
            </a:r>
            <a:r>
              <a:rPr lang="ru-RU" dirty="0" err="1" smtClean="0"/>
              <a:t>человҍкҍ </a:t>
            </a:r>
            <a:r>
              <a:rPr lang="ru-RU" dirty="0" smtClean="0"/>
              <a:t>нутряная, и который </a:t>
            </a:r>
            <a:r>
              <a:rPr lang="ru-RU" dirty="0" err="1" smtClean="0"/>
              <a:t>человҍкъ </a:t>
            </a:r>
            <a:r>
              <a:rPr lang="ru-RU" dirty="0" smtClean="0"/>
              <a:t>не </a:t>
            </a:r>
            <a:r>
              <a:rPr lang="ru-RU" dirty="0" err="1" smtClean="0"/>
              <a:t>ходитъ</a:t>
            </a:r>
            <a:r>
              <a:rPr lang="ru-RU" dirty="0" smtClean="0"/>
              <a:t>»), </a:t>
            </a:r>
            <a:r>
              <a:rPr lang="ru-RU" i="1" dirty="0" err="1" smtClean="0"/>
              <a:t>ушакъ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грыжи»).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9256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глаз, зубов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852936"/>
            <a:ext cx="8219256" cy="3471664"/>
          </a:xfrm>
        </p:spPr>
        <p:txBody>
          <a:bodyPr/>
          <a:lstStyle/>
          <a:p>
            <a:r>
              <a:rPr lang="ru-RU" i="1" dirty="0" err="1" smtClean="0"/>
              <a:t>одоленъ</a:t>
            </a:r>
            <a:r>
              <a:rPr lang="ru-RU" i="1" dirty="0" smtClean="0"/>
              <a:t> </a:t>
            </a:r>
            <a:r>
              <a:rPr lang="ru-RU" dirty="0" smtClean="0"/>
              <a:t>(«корень травы </a:t>
            </a:r>
            <a:r>
              <a:rPr lang="ru-RU" dirty="0" err="1" smtClean="0"/>
              <a:t>добръ</a:t>
            </a:r>
            <a:r>
              <a:rPr lang="ru-RU" dirty="0" smtClean="0"/>
              <a:t> </a:t>
            </a:r>
            <a:r>
              <a:rPr lang="ru-RU" dirty="0" err="1" smtClean="0"/>
              <a:t>отъ</a:t>
            </a:r>
            <a:r>
              <a:rPr lang="ru-RU" dirty="0" smtClean="0"/>
              <a:t> зубной </a:t>
            </a:r>
            <a:r>
              <a:rPr lang="ru-RU" dirty="0" err="1" smtClean="0"/>
              <a:t>болҍзни</a:t>
            </a:r>
            <a:r>
              <a:rPr lang="ru-RU" dirty="0" smtClean="0"/>
              <a:t>»), </a:t>
            </a:r>
            <a:r>
              <a:rPr lang="ru-RU" i="1" dirty="0" smtClean="0"/>
              <a:t>перепонка </a:t>
            </a:r>
            <a:r>
              <a:rPr lang="ru-RU" dirty="0" smtClean="0"/>
              <a:t>(«у кого очи </a:t>
            </a:r>
            <a:r>
              <a:rPr lang="ru-RU" dirty="0" err="1" smtClean="0"/>
              <a:t>прҍютъ </a:t>
            </a:r>
            <a:r>
              <a:rPr lang="ru-RU" dirty="0" smtClean="0"/>
              <a:t>или слезы часто </a:t>
            </a:r>
            <a:r>
              <a:rPr lang="ru-RU" dirty="0" err="1" smtClean="0"/>
              <a:t>ходятъ</a:t>
            </a:r>
            <a:r>
              <a:rPr lang="ru-RU" dirty="0" smtClean="0"/>
              <a:t>»), </a:t>
            </a:r>
            <a:r>
              <a:rPr lang="ru-RU" i="1" dirty="0" smtClean="0"/>
              <a:t>рябина </a:t>
            </a:r>
            <a:r>
              <a:rPr lang="ru-RU" dirty="0" smtClean="0"/>
              <a:t>(«у кого очи </a:t>
            </a:r>
            <a:r>
              <a:rPr lang="ru-RU" dirty="0" err="1" smtClean="0"/>
              <a:t>болятъ</a:t>
            </a:r>
            <a:r>
              <a:rPr lang="ru-RU" dirty="0" smtClean="0"/>
              <a:t>»), </a:t>
            </a:r>
            <a:r>
              <a:rPr lang="ru-RU" i="1" dirty="0" err="1" smtClean="0"/>
              <a:t>ужакъ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зубной </a:t>
            </a:r>
            <a:r>
              <a:rPr lang="ru-RU" dirty="0" err="1" smtClean="0"/>
              <a:t>болҍзни</a:t>
            </a:r>
            <a:r>
              <a:rPr lang="ru-RU" dirty="0" smtClean="0"/>
              <a:t>»), </a:t>
            </a:r>
            <a:r>
              <a:rPr lang="ru-RU" i="1" dirty="0" err="1" smtClean="0"/>
              <a:t>чистякъ</a:t>
            </a:r>
            <a:r>
              <a:rPr lang="ru-RU" i="1" dirty="0" smtClean="0"/>
              <a:t> </a:t>
            </a:r>
            <a:r>
              <a:rPr lang="ru-RU" dirty="0" smtClean="0"/>
              <a:t>(«парить очи </a:t>
            </a:r>
            <a:r>
              <a:rPr lang="ru-RU" dirty="0" err="1" smtClean="0"/>
              <a:t>съ</a:t>
            </a:r>
            <a:r>
              <a:rPr lang="ru-RU" dirty="0" smtClean="0"/>
              <a:t> </a:t>
            </a:r>
            <a:r>
              <a:rPr lang="ru-RU" dirty="0" err="1" smtClean="0"/>
              <a:t>медомъ</a:t>
            </a:r>
            <a:r>
              <a:rPr lang="ru-RU" dirty="0" smtClean="0"/>
              <a:t>»), </a:t>
            </a:r>
            <a:r>
              <a:rPr lang="ru-RU" i="1" dirty="0" smtClean="0"/>
              <a:t>щавель </a:t>
            </a:r>
            <a:r>
              <a:rPr lang="ru-RU" dirty="0" smtClean="0"/>
              <a:t>(«у кого </a:t>
            </a:r>
            <a:r>
              <a:rPr lang="ru-RU" dirty="0" err="1" smtClean="0"/>
              <a:t>соромъ</a:t>
            </a:r>
            <a:r>
              <a:rPr lang="ru-RU" dirty="0" smtClean="0"/>
              <a:t> </a:t>
            </a:r>
            <a:r>
              <a:rPr lang="ru-RU" dirty="0" err="1" smtClean="0"/>
              <a:t>насорится</a:t>
            </a:r>
            <a:r>
              <a:rPr lang="ru-RU" dirty="0" smtClean="0"/>
              <a:t> (</a:t>
            </a:r>
            <a:r>
              <a:rPr lang="ru-RU" dirty="0" err="1" smtClean="0"/>
              <a:t>глазъ</a:t>
            </a:r>
            <a:r>
              <a:rPr lang="ru-RU" dirty="0" smtClean="0"/>
              <a:t>?)»)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63272" cy="252028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Применяются при лечении кожных и местных (имеющих локализацию)заболеваний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996952"/>
            <a:ext cx="7859216" cy="3327648"/>
          </a:xfrm>
        </p:spPr>
        <p:txBody>
          <a:bodyPr/>
          <a:lstStyle/>
          <a:p>
            <a:r>
              <a:rPr lang="ru-RU" i="1" dirty="0" err="1" smtClean="0"/>
              <a:t>вьюнецъ</a:t>
            </a:r>
            <a:r>
              <a:rPr lang="ru-RU" i="1" dirty="0" smtClean="0"/>
              <a:t> </a:t>
            </a:r>
            <a:r>
              <a:rPr lang="ru-RU" dirty="0" smtClean="0"/>
              <a:t>(«у </a:t>
            </a:r>
            <a:r>
              <a:rPr lang="ru-RU" dirty="0" err="1" smtClean="0"/>
              <a:t>котораго</a:t>
            </a:r>
            <a:r>
              <a:rPr lang="ru-RU" dirty="0" smtClean="0"/>
              <a:t> </a:t>
            </a:r>
            <a:r>
              <a:rPr lang="ru-RU" dirty="0" err="1" smtClean="0"/>
              <a:t>человҍка волосатикъ</a:t>
            </a:r>
            <a:r>
              <a:rPr lang="ru-RU" dirty="0" smtClean="0"/>
              <a:t> или </a:t>
            </a:r>
            <a:r>
              <a:rPr lang="ru-RU" dirty="0" err="1" smtClean="0"/>
              <a:t>нырокъ</a:t>
            </a:r>
            <a:r>
              <a:rPr lang="ru-RU" dirty="0" smtClean="0"/>
              <a:t>), </a:t>
            </a:r>
            <a:r>
              <a:rPr lang="ru-RU" i="1" dirty="0" err="1" smtClean="0"/>
              <a:t>енохъ</a:t>
            </a:r>
            <a:r>
              <a:rPr lang="ru-RU" i="1" dirty="0" smtClean="0"/>
              <a:t> </a:t>
            </a:r>
            <a:r>
              <a:rPr lang="ru-RU" dirty="0" smtClean="0"/>
              <a:t>(«у кого ногти </a:t>
            </a:r>
            <a:r>
              <a:rPr lang="ru-RU" dirty="0" err="1" smtClean="0"/>
              <a:t>сходятъ</a:t>
            </a:r>
            <a:r>
              <a:rPr lang="ru-RU" dirty="0" smtClean="0"/>
              <a:t>»), </a:t>
            </a:r>
            <a:r>
              <a:rPr lang="ru-RU" i="1" dirty="0" smtClean="0"/>
              <a:t>золотуха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волосатика»), </a:t>
            </a:r>
            <a:r>
              <a:rPr lang="ru-RU" i="1" dirty="0" err="1" smtClean="0"/>
              <a:t>ласъ</a:t>
            </a:r>
            <a:r>
              <a:rPr lang="ru-RU" i="1" dirty="0" smtClean="0"/>
              <a:t> </a:t>
            </a:r>
            <a:r>
              <a:rPr lang="ru-RU" dirty="0" smtClean="0"/>
              <a:t>(«добра килы парить»), </a:t>
            </a:r>
            <a:r>
              <a:rPr lang="ru-RU" i="1" dirty="0" err="1" smtClean="0"/>
              <a:t>медвҍжье </a:t>
            </a:r>
            <a:r>
              <a:rPr lang="ru-RU" i="1" dirty="0" smtClean="0"/>
              <a:t>ухо </a:t>
            </a:r>
            <a:r>
              <a:rPr lang="ru-RU" dirty="0" smtClean="0"/>
              <a:t>(«у коней </a:t>
            </a:r>
            <a:r>
              <a:rPr lang="ru-RU" dirty="0" err="1" smtClean="0"/>
              <a:t>норицы</a:t>
            </a:r>
            <a:r>
              <a:rPr lang="ru-RU" dirty="0" smtClean="0"/>
              <a:t> не будет»), </a:t>
            </a:r>
            <a:r>
              <a:rPr lang="ru-RU" i="1" dirty="0" err="1" smtClean="0"/>
              <a:t>овечiй</a:t>
            </a:r>
            <a:r>
              <a:rPr lang="ru-RU" i="1" dirty="0" smtClean="0"/>
              <a:t> щавель </a:t>
            </a:r>
            <a:r>
              <a:rPr lang="ru-RU" dirty="0" smtClean="0"/>
              <a:t>(вместе с </a:t>
            </a:r>
            <a:r>
              <a:rPr lang="ru-RU" dirty="0" err="1" smtClean="0"/>
              <a:t>вьюнцом</a:t>
            </a:r>
            <a:r>
              <a:rPr lang="ru-RU" dirty="0" smtClean="0"/>
              <a:t> прикладывать к кожной ране),   </a:t>
            </a:r>
            <a:r>
              <a:rPr lang="ru-RU" i="1" dirty="0" err="1" smtClean="0"/>
              <a:t>синеворотъ</a:t>
            </a:r>
            <a:r>
              <a:rPr lang="ru-RU" i="1" dirty="0" smtClean="0"/>
              <a:t> </a:t>
            </a:r>
            <a:r>
              <a:rPr lang="ru-RU" dirty="0" smtClean="0"/>
              <a:t>или</a:t>
            </a:r>
            <a:r>
              <a:rPr lang="ru-RU" i="1" dirty="0" smtClean="0"/>
              <a:t> </a:t>
            </a:r>
            <a:r>
              <a:rPr lang="ru-RU" i="1" dirty="0" err="1" smtClean="0"/>
              <a:t>солноворотъ</a:t>
            </a:r>
            <a:r>
              <a:rPr lang="ru-RU" i="1" dirty="0" smtClean="0"/>
              <a:t>? </a:t>
            </a:r>
            <a:r>
              <a:rPr lang="ru-RU" dirty="0" smtClean="0"/>
              <a:t>(«</a:t>
            </a:r>
            <a:r>
              <a:rPr lang="ru-RU" dirty="0" err="1" smtClean="0"/>
              <a:t>къ</a:t>
            </a:r>
            <a:r>
              <a:rPr lang="ru-RU" dirty="0" smtClean="0"/>
              <a:t> </a:t>
            </a:r>
            <a:r>
              <a:rPr lang="ru-RU" dirty="0" err="1" smtClean="0"/>
              <a:t>чирьямъ</a:t>
            </a:r>
            <a:r>
              <a:rPr lang="ru-RU" dirty="0" smtClean="0"/>
              <a:t> годна»)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80920" cy="2160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заболеваний, вызывающих зуд у домашнего скота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645024"/>
            <a:ext cx="7931224" cy="2679576"/>
          </a:xfrm>
        </p:spPr>
        <p:txBody>
          <a:bodyPr/>
          <a:lstStyle/>
          <a:p>
            <a:r>
              <a:rPr lang="ru-RU" i="1" dirty="0" smtClean="0"/>
              <a:t>навыка </a:t>
            </a:r>
            <a:r>
              <a:rPr lang="ru-RU" dirty="0" smtClean="0"/>
              <a:t>(«когда скот вертится»), </a:t>
            </a:r>
            <a:r>
              <a:rPr lang="ru-RU" i="1" dirty="0" err="1" smtClean="0"/>
              <a:t>плакунъ</a:t>
            </a:r>
            <a:r>
              <a:rPr lang="ru-RU" i="1" dirty="0" smtClean="0"/>
              <a:t> </a:t>
            </a:r>
            <a:r>
              <a:rPr lang="ru-RU" dirty="0" smtClean="0"/>
              <a:t>(«давай скоту, который вертится»), </a:t>
            </a:r>
            <a:r>
              <a:rPr lang="ru-RU" i="1" dirty="0" smtClean="0"/>
              <a:t>царь </a:t>
            </a:r>
            <a:r>
              <a:rPr lang="ru-RU" i="1" dirty="0" err="1" smtClean="0"/>
              <a:t>Муратъ</a:t>
            </a:r>
            <a:r>
              <a:rPr lang="ru-RU" i="1" dirty="0" smtClean="0"/>
              <a:t> </a:t>
            </a:r>
            <a:r>
              <a:rPr lang="ru-RU" dirty="0" smtClean="0"/>
              <a:t>(«когда скотина вертится»), </a:t>
            </a:r>
            <a:r>
              <a:rPr lang="ru-RU" i="1" dirty="0" err="1" smtClean="0"/>
              <a:t>чернобылецъ</a:t>
            </a:r>
            <a:r>
              <a:rPr lang="ru-RU" i="1" dirty="0" smtClean="0"/>
              <a:t> </a:t>
            </a:r>
            <a:r>
              <a:rPr lang="ru-RU" dirty="0" smtClean="0"/>
              <a:t>(«коням давай в </a:t>
            </a:r>
            <a:r>
              <a:rPr lang="ru-RU" dirty="0" err="1" smtClean="0"/>
              <a:t>овсҍ</a:t>
            </a:r>
            <a:r>
              <a:rPr lang="ru-RU" dirty="0" smtClean="0"/>
              <a:t>, не столь зачесываются»).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147248" cy="180020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Применяются при лечении эпидемических болезней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068960"/>
            <a:ext cx="8229600" cy="2520280"/>
          </a:xfrm>
        </p:spPr>
        <p:txBody>
          <a:bodyPr/>
          <a:lstStyle/>
          <a:p>
            <a:r>
              <a:rPr lang="ru-RU" i="1" dirty="0" err="1" smtClean="0"/>
              <a:t>кореөъ</a:t>
            </a:r>
            <a:r>
              <a:rPr lang="ru-RU" dirty="0" err="1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корюхи</a:t>
            </a:r>
            <a:r>
              <a:rPr lang="ru-RU" dirty="0" smtClean="0"/>
              <a:t>»), </a:t>
            </a:r>
            <a:r>
              <a:rPr lang="ru-RU" i="1" dirty="0" err="1" smtClean="0"/>
              <a:t>молодовникъ</a:t>
            </a:r>
            <a:r>
              <a:rPr lang="ru-RU" i="1" dirty="0" smtClean="0"/>
              <a:t> </a:t>
            </a:r>
            <a:r>
              <a:rPr lang="ru-RU" dirty="0" smtClean="0"/>
              <a:t>(«у кого корь на </a:t>
            </a:r>
            <a:r>
              <a:rPr lang="ru-RU" dirty="0" err="1" smtClean="0"/>
              <a:t>лицҍ </a:t>
            </a:r>
            <a:r>
              <a:rPr lang="ru-RU" dirty="0" smtClean="0"/>
              <a:t>или </a:t>
            </a:r>
            <a:r>
              <a:rPr lang="ru-RU" dirty="0" err="1" smtClean="0"/>
              <a:t>воспа</a:t>
            </a:r>
            <a:r>
              <a:rPr lang="ru-RU" dirty="0" smtClean="0"/>
              <a:t>»), </a:t>
            </a:r>
            <a:r>
              <a:rPr lang="ru-RU" i="1" dirty="0" err="1" smtClean="0"/>
              <a:t>палочникъ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отъ</a:t>
            </a:r>
            <a:r>
              <a:rPr lang="ru-RU" dirty="0" smtClean="0"/>
              <a:t> моровой болячки»), </a:t>
            </a:r>
            <a:r>
              <a:rPr lang="ru-RU" i="1" dirty="0" smtClean="0"/>
              <a:t>рябина </a:t>
            </a:r>
            <a:r>
              <a:rPr lang="ru-RU" dirty="0" smtClean="0"/>
              <a:t>(«корень тоя травы когда </a:t>
            </a:r>
            <a:r>
              <a:rPr lang="ru-RU" dirty="0" err="1" smtClean="0"/>
              <a:t>бываетъ</a:t>
            </a:r>
            <a:r>
              <a:rPr lang="ru-RU" dirty="0" smtClean="0"/>
              <a:t> </a:t>
            </a:r>
            <a:r>
              <a:rPr lang="ru-RU" dirty="0" err="1" smtClean="0"/>
              <a:t>повҍтрiе </a:t>
            </a:r>
            <a:r>
              <a:rPr lang="ru-RU" dirty="0" smtClean="0"/>
              <a:t>топи </a:t>
            </a:r>
            <a:r>
              <a:rPr lang="ru-RU" dirty="0" err="1" smtClean="0"/>
              <a:t>съ</a:t>
            </a:r>
            <a:r>
              <a:rPr lang="ru-RU" dirty="0" smtClean="0"/>
              <a:t> </a:t>
            </a:r>
            <a:r>
              <a:rPr lang="ru-RU" dirty="0" err="1" smtClean="0"/>
              <a:t>медомъ</a:t>
            </a:r>
            <a:r>
              <a:rPr lang="ru-RU" dirty="0" smtClean="0"/>
              <a:t>»)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47248" cy="1356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 лечении травм и повреждений тела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/>
              <a:t>адамова глава </a:t>
            </a:r>
            <a:r>
              <a:rPr lang="ru-RU" dirty="0" smtClean="0"/>
              <a:t>(«когда кто </a:t>
            </a:r>
            <a:r>
              <a:rPr lang="ru-RU" dirty="0" err="1" smtClean="0"/>
              <a:t>раненъ</a:t>
            </a:r>
            <a:r>
              <a:rPr lang="ru-RU" dirty="0" smtClean="0"/>
              <a:t> или </a:t>
            </a:r>
            <a:r>
              <a:rPr lang="ru-RU" dirty="0" err="1" smtClean="0"/>
              <a:t>сечҍнъ</a:t>
            </a:r>
            <a:r>
              <a:rPr lang="ru-RU" dirty="0" smtClean="0"/>
              <a:t>»), </a:t>
            </a:r>
            <a:r>
              <a:rPr lang="ru-RU" i="1" dirty="0" smtClean="0"/>
              <a:t>ворона </a:t>
            </a:r>
            <a:r>
              <a:rPr lang="ru-RU" dirty="0" smtClean="0"/>
              <a:t>(«со всякого удару </a:t>
            </a:r>
            <a:r>
              <a:rPr lang="ru-RU" dirty="0" err="1" smtClean="0"/>
              <a:t>щепоты</a:t>
            </a:r>
            <a:r>
              <a:rPr lang="ru-RU" dirty="0" smtClean="0"/>
              <a:t> </a:t>
            </a:r>
            <a:r>
              <a:rPr lang="ru-RU" dirty="0" err="1" smtClean="0"/>
              <a:t>нҍтъ</a:t>
            </a:r>
            <a:r>
              <a:rPr lang="ru-RU" dirty="0" smtClean="0"/>
              <a:t>»), </a:t>
            </a:r>
            <a:r>
              <a:rPr lang="ru-RU" i="1" dirty="0" err="1" smtClean="0"/>
              <a:t>ефил</a:t>
            </a:r>
            <a:r>
              <a:rPr lang="en-US" i="1" dirty="0" err="1" smtClean="0"/>
              <a:t>i</a:t>
            </a:r>
            <a:r>
              <a:rPr lang="ru-RU" i="1" dirty="0" smtClean="0"/>
              <a:t>я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пожогу или обварится </a:t>
            </a:r>
            <a:r>
              <a:rPr lang="ru-RU" dirty="0" err="1" smtClean="0"/>
              <a:t>человҍкъ</a:t>
            </a:r>
            <a:r>
              <a:rPr lang="ru-RU" dirty="0" smtClean="0"/>
              <a:t>»), </a:t>
            </a:r>
            <a:r>
              <a:rPr lang="ru-RU" i="1" dirty="0" smtClean="0"/>
              <a:t>мята </a:t>
            </a:r>
            <a:r>
              <a:rPr lang="ru-RU" dirty="0" smtClean="0"/>
              <a:t>(«</a:t>
            </a:r>
            <a:r>
              <a:rPr lang="ru-RU" dirty="0" err="1" smtClean="0"/>
              <a:t>аще</a:t>
            </a:r>
            <a:r>
              <a:rPr lang="ru-RU" dirty="0" smtClean="0"/>
              <a:t> рана – </a:t>
            </a:r>
            <a:r>
              <a:rPr lang="ru-RU" dirty="0" err="1" smtClean="0"/>
              <a:t>парь</a:t>
            </a:r>
            <a:r>
              <a:rPr lang="ru-RU" dirty="0" smtClean="0"/>
              <a:t> огородною мятою или дикою и присыпай» ),</a:t>
            </a:r>
            <a:r>
              <a:rPr lang="ru-RU" i="1" dirty="0" smtClean="0"/>
              <a:t> </a:t>
            </a:r>
            <a:r>
              <a:rPr lang="ru-RU" i="1" dirty="0" err="1" smtClean="0"/>
              <a:t>палочникъ</a:t>
            </a:r>
            <a:r>
              <a:rPr lang="ru-RU" i="1" dirty="0" smtClean="0"/>
              <a:t> </a:t>
            </a:r>
            <a:r>
              <a:rPr lang="ru-RU" dirty="0" smtClean="0"/>
              <a:t>(«корень </a:t>
            </a:r>
            <a:r>
              <a:rPr lang="ru-RU" dirty="0" err="1" smtClean="0"/>
              <a:t>добръ</a:t>
            </a:r>
            <a:r>
              <a:rPr lang="ru-RU" dirty="0" smtClean="0"/>
              <a:t> </a:t>
            </a:r>
            <a:r>
              <a:rPr lang="ru-RU" dirty="0" err="1" smtClean="0"/>
              <a:t>къ</a:t>
            </a:r>
            <a:r>
              <a:rPr lang="ru-RU" dirty="0" smtClean="0"/>
              <a:t> </a:t>
            </a:r>
            <a:r>
              <a:rPr lang="ru-RU" dirty="0" err="1" smtClean="0"/>
              <a:t>посҍку </a:t>
            </a:r>
            <a:r>
              <a:rPr lang="ru-RU" dirty="0" smtClean="0"/>
              <a:t>или </a:t>
            </a:r>
            <a:r>
              <a:rPr lang="ru-RU" dirty="0" err="1" smtClean="0"/>
              <a:t>ужъ</a:t>
            </a:r>
            <a:r>
              <a:rPr lang="ru-RU" dirty="0" smtClean="0"/>
              <a:t> </a:t>
            </a:r>
            <a:r>
              <a:rPr lang="ru-RU" dirty="0" err="1" smtClean="0"/>
              <a:t>ужалитъ</a:t>
            </a:r>
            <a:r>
              <a:rPr lang="ru-RU" dirty="0" smtClean="0"/>
              <a:t> </a:t>
            </a:r>
            <a:r>
              <a:rPr lang="ru-RU" dirty="0" err="1" smtClean="0"/>
              <a:t>или</a:t>
            </a:r>
            <a:r>
              <a:rPr lang="ru-RU" dirty="0" smtClean="0"/>
              <a:t> </a:t>
            </a:r>
            <a:r>
              <a:rPr lang="ru-RU" dirty="0" err="1" smtClean="0"/>
              <a:t>змҍя</a:t>
            </a:r>
            <a:r>
              <a:rPr lang="ru-RU" dirty="0" smtClean="0"/>
              <a:t>»), </a:t>
            </a:r>
            <a:r>
              <a:rPr lang="ru-RU" i="1" dirty="0" smtClean="0"/>
              <a:t>перепонка</a:t>
            </a:r>
            <a:r>
              <a:rPr lang="ru-RU" dirty="0" smtClean="0"/>
              <a:t> («которая (язва) долго не </a:t>
            </a:r>
            <a:r>
              <a:rPr lang="ru-RU" dirty="0" err="1" smtClean="0"/>
              <a:t>заживетъ</a:t>
            </a:r>
            <a:r>
              <a:rPr lang="ru-RU" dirty="0" smtClean="0"/>
              <a:t>, сотри </a:t>
            </a:r>
            <a:r>
              <a:rPr lang="ru-RU" dirty="0" err="1" smtClean="0"/>
              <a:t>съ</a:t>
            </a:r>
            <a:r>
              <a:rPr lang="ru-RU" dirty="0" smtClean="0"/>
              <a:t> </a:t>
            </a:r>
            <a:r>
              <a:rPr lang="ru-RU" dirty="0" err="1" smtClean="0"/>
              <a:t>попутникомъ</a:t>
            </a:r>
            <a:r>
              <a:rPr lang="ru-RU" dirty="0" smtClean="0"/>
              <a:t>»), </a:t>
            </a:r>
            <a:r>
              <a:rPr lang="ru-RU" i="1" dirty="0" err="1" smtClean="0"/>
              <a:t>попутникъ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высушивъ</a:t>
            </a:r>
            <a:r>
              <a:rPr lang="ru-RU" dirty="0" smtClean="0"/>
              <a:t> </a:t>
            </a:r>
            <a:r>
              <a:rPr lang="ru-RU" dirty="0" err="1" smtClean="0"/>
              <a:t>къ</a:t>
            </a:r>
            <a:r>
              <a:rPr lang="ru-RU" dirty="0" smtClean="0"/>
              <a:t> </a:t>
            </a:r>
            <a:r>
              <a:rPr lang="ru-RU" dirty="0" err="1" smtClean="0"/>
              <a:t>ранҍ </a:t>
            </a:r>
            <a:r>
              <a:rPr lang="ru-RU" dirty="0" smtClean="0"/>
              <a:t>присыпать»), </a:t>
            </a:r>
            <a:r>
              <a:rPr lang="ru-RU" i="1" dirty="0" err="1" smtClean="0"/>
              <a:t>сорочiй</a:t>
            </a:r>
            <a:r>
              <a:rPr lang="ru-RU" i="1" dirty="0" smtClean="0"/>
              <a:t> щавель</a:t>
            </a:r>
            <a:r>
              <a:rPr lang="ru-RU" dirty="0" smtClean="0"/>
              <a:t> («</a:t>
            </a:r>
            <a:r>
              <a:rPr lang="ru-RU" dirty="0" err="1" smtClean="0"/>
              <a:t>котораго</a:t>
            </a:r>
            <a:r>
              <a:rPr lang="ru-RU" dirty="0" smtClean="0"/>
              <a:t> </a:t>
            </a:r>
            <a:r>
              <a:rPr lang="ru-RU" dirty="0" err="1" smtClean="0"/>
              <a:t>человҍка бҍшеная </a:t>
            </a:r>
            <a:r>
              <a:rPr lang="ru-RU" dirty="0" smtClean="0"/>
              <a:t>собака </a:t>
            </a:r>
            <a:r>
              <a:rPr lang="ru-RU" dirty="0" err="1" smtClean="0"/>
              <a:t>изъҍстъ</a:t>
            </a:r>
            <a:r>
              <a:rPr lang="ru-RU" dirty="0" smtClean="0"/>
              <a:t>, или змея или </a:t>
            </a:r>
            <a:r>
              <a:rPr lang="ru-RU" dirty="0" err="1" smtClean="0"/>
              <a:t>ужъ</a:t>
            </a:r>
            <a:r>
              <a:rPr lang="ru-RU" dirty="0" smtClean="0"/>
              <a:t> </a:t>
            </a:r>
            <a:r>
              <a:rPr lang="ru-RU" dirty="0" err="1" smtClean="0"/>
              <a:t>ожалитъ</a:t>
            </a:r>
            <a:r>
              <a:rPr lang="ru-RU" dirty="0" smtClean="0"/>
              <a:t>»), </a:t>
            </a:r>
            <a:r>
              <a:rPr lang="ru-RU" i="1" dirty="0" err="1" smtClean="0"/>
              <a:t>унзинъ</a:t>
            </a:r>
            <a:r>
              <a:rPr lang="ru-RU" i="1" dirty="0" smtClean="0"/>
              <a:t> </a:t>
            </a:r>
            <a:r>
              <a:rPr lang="ru-RU" dirty="0" smtClean="0"/>
              <a:t>(«добра к </a:t>
            </a:r>
            <a:r>
              <a:rPr lang="ru-RU" dirty="0" err="1" smtClean="0"/>
              <a:t>порҍзу </a:t>
            </a:r>
            <a:r>
              <a:rPr lang="ru-RU" dirty="0" smtClean="0"/>
              <a:t>присыпать»), </a:t>
            </a:r>
            <a:r>
              <a:rPr lang="ru-RU" i="1" dirty="0" err="1" smtClean="0"/>
              <a:t>хеновникъ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конямъ</a:t>
            </a:r>
            <a:r>
              <a:rPr lang="ru-RU" dirty="0" smtClean="0"/>
              <a:t> </a:t>
            </a:r>
            <a:r>
              <a:rPr lang="ru-RU" dirty="0" err="1" smtClean="0"/>
              <a:t>къ</a:t>
            </a:r>
            <a:r>
              <a:rPr lang="ru-RU" dirty="0" smtClean="0"/>
              <a:t> </a:t>
            </a:r>
            <a:r>
              <a:rPr lang="ru-RU" dirty="0" err="1" smtClean="0"/>
              <a:t>ранҍ </a:t>
            </a:r>
            <a:r>
              <a:rPr lang="ru-RU" dirty="0" smtClean="0"/>
              <a:t>прикладывай»), </a:t>
            </a:r>
            <a:r>
              <a:rPr lang="ru-RU" i="1" dirty="0" smtClean="0"/>
              <a:t>щавель </a:t>
            </a:r>
            <a:r>
              <a:rPr lang="ru-RU" i="1" dirty="0" err="1" smtClean="0"/>
              <a:t>коневей</a:t>
            </a:r>
            <a:r>
              <a:rPr lang="ru-RU" dirty="0" smtClean="0"/>
              <a:t> («добра кто битый </a:t>
            </a:r>
            <a:r>
              <a:rPr lang="ru-RU" dirty="0" err="1" smtClean="0"/>
              <a:t>человҍкъ </a:t>
            </a:r>
            <a:r>
              <a:rPr lang="ru-RU" dirty="0" smtClean="0"/>
              <a:t>и </a:t>
            </a:r>
            <a:r>
              <a:rPr lang="ru-RU" dirty="0" err="1" smtClean="0"/>
              <a:t>приступаетъ</a:t>
            </a:r>
            <a:r>
              <a:rPr lang="ru-RU" dirty="0" smtClean="0"/>
              <a:t> </a:t>
            </a:r>
            <a:r>
              <a:rPr lang="ru-RU" dirty="0" err="1" smtClean="0"/>
              <a:t>къ</a:t>
            </a:r>
            <a:r>
              <a:rPr lang="ru-RU" dirty="0" smtClean="0"/>
              <a:t> сердцу кровь»)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147248" cy="1656184"/>
          </a:xfrm>
        </p:spPr>
        <p:txBody>
          <a:bodyPr>
            <a:normAutofit/>
          </a:bodyPr>
          <a:lstStyle/>
          <a:p>
            <a:r>
              <a:rPr lang="ru-RU" dirty="0" smtClean="0"/>
              <a:t>Применяются при отравлениях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068960"/>
            <a:ext cx="8147248" cy="1944216"/>
          </a:xfrm>
        </p:spPr>
        <p:txBody>
          <a:bodyPr/>
          <a:lstStyle/>
          <a:p>
            <a:r>
              <a:rPr lang="ru-RU" i="1" dirty="0" err="1" smtClean="0"/>
              <a:t>одоленъ</a:t>
            </a:r>
            <a:r>
              <a:rPr lang="ru-RU" i="1" dirty="0" smtClean="0"/>
              <a:t> </a:t>
            </a:r>
            <a:r>
              <a:rPr lang="ru-RU" dirty="0" smtClean="0"/>
              <a:t>(«коли </a:t>
            </a:r>
            <a:r>
              <a:rPr lang="ru-RU" dirty="0" err="1" smtClean="0"/>
              <a:t>человҍка окормятъ</a:t>
            </a:r>
            <a:r>
              <a:rPr lang="ru-RU" dirty="0" smtClean="0"/>
              <a:t>»), </a:t>
            </a:r>
            <a:r>
              <a:rPr lang="ru-RU" i="1" dirty="0" err="1" smtClean="0"/>
              <a:t>попутникъ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окорму»)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91264" cy="1728192"/>
          </a:xfrm>
        </p:spPr>
        <p:txBody>
          <a:bodyPr>
            <a:normAutofit/>
          </a:bodyPr>
          <a:lstStyle/>
          <a:p>
            <a:r>
              <a:rPr lang="ru-RU" dirty="0" smtClean="0"/>
              <a:t>Применяются как средство от  алкогольного опьянения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429000"/>
            <a:ext cx="8219256" cy="1368152"/>
          </a:xfrm>
        </p:spPr>
        <p:txBody>
          <a:bodyPr/>
          <a:lstStyle/>
          <a:p>
            <a:r>
              <a:rPr lang="ru-RU" i="1" dirty="0" smtClean="0"/>
              <a:t>мята </a:t>
            </a:r>
            <a:r>
              <a:rPr lang="ru-RU" dirty="0" smtClean="0"/>
              <a:t>и</a:t>
            </a:r>
            <a:r>
              <a:rPr lang="ru-RU" i="1" dirty="0" smtClean="0"/>
              <a:t> полевой </a:t>
            </a:r>
            <a:r>
              <a:rPr lang="ru-RU" i="1" dirty="0" err="1" smtClean="0"/>
              <a:t>хмҍль </a:t>
            </a:r>
            <a:r>
              <a:rPr lang="ru-RU" dirty="0" smtClean="0"/>
              <a:t>(«та трава </a:t>
            </a:r>
            <a:r>
              <a:rPr lang="ru-RU" dirty="0" err="1" smtClean="0"/>
              <a:t>съ</a:t>
            </a:r>
            <a:r>
              <a:rPr lang="ru-RU" dirty="0" smtClean="0"/>
              <a:t> мятою угодна пить…, то </a:t>
            </a:r>
            <a:r>
              <a:rPr lang="ru-RU" dirty="0" err="1" smtClean="0"/>
              <a:t>хмҍль </a:t>
            </a:r>
            <a:r>
              <a:rPr lang="ru-RU" dirty="0" smtClean="0"/>
              <a:t>не </a:t>
            </a:r>
            <a:r>
              <a:rPr lang="ru-RU" dirty="0" err="1" smtClean="0"/>
              <a:t>возьметъ</a:t>
            </a:r>
            <a:r>
              <a:rPr lang="ru-RU" dirty="0" smtClean="0"/>
              <a:t>»)</a:t>
            </a:r>
            <a:r>
              <a:rPr lang="ru-RU" i="1" dirty="0" smtClean="0"/>
              <a:t>, </a:t>
            </a:r>
            <a:r>
              <a:rPr lang="ru-RU" i="1" dirty="0" err="1" smtClean="0"/>
              <a:t>сарах</a:t>
            </a:r>
            <a:r>
              <a:rPr lang="en-US" i="1" dirty="0" err="1" smtClean="0"/>
              <a:t>i</a:t>
            </a:r>
            <a:r>
              <a:rPr lang="ru-RU" i="1" dirty="0" smtClean="0"/>
              <a:t>я </a:t>
            </a:r>
            <a:r>
              <a:rPr lang="ru-RU" dirty="0" smtClean="0"/>
              <a:t>(«который </a:t>
            </a:r>
            <a:r>
              <a:rPr lang="ru-RU" dirty="0" err="1" smtClean="0"/>
              <a:t>человҍкъ хмҍльное пилъ</a:t>
            </a:r>
            <a:r>
              <a:rPr lang="ru-RU" dirty="0" smtClean="0"/>
              <a:t>»)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19256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болезней, связанных с развитием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429000"/>
            <a:ext cx="8219256" cy="2895600"/>
          </a:xfrm>
        </p:spPr>
        <p:txBody>
          <a:bodyPr/>
          <a:lstStyle/>
          <a:p>
            <a:r>
              <a:rPr lang="ru-RU" i="1" dirty="0" err="1" smtClean="0"/>
              <a:t>ефил</a:t>
            </a:r>
            <a:r>
              <a:rPr lang="en-US" i="1" dirty="0" err="1" smtClean="0"/>
              <a:t>i</a:t>
            </a:r>
            <a:r>
              <a:rPr lang="ru-RU" i="1" dirty="0" smtClean="0"/>
              <a:t>я </a:t>
            </a:r>
            <a:r>
              <a:rPr lang="ru-RU" dirty="0" smtClean="0"/>
              <a:t>(«который </a:t>
            </a:r>
            <a:r>
              <a:rPr lang="ru-RU" dirty="0" err="1" smtClean="0"/>
              <a:t>человҍкъ </a:t>
            </a:r>
            <a:r>
              <a:rPr lang="ru-RU" dirty="0" smtClean="0"/>
              <a:t>не </a:t>
            </a:r>
            <a:r>
              <a:rPr lang="ru-RU" dirty="0" err="1" smtClean="0"/>
              <a:t>ростетъ</a:t>
            </a:r>
            <a:r>
              <a:rPr lang="ru-RU" dirty="0" smtClean="0"/>
              <a:t> или </a:t>
            </a:r>
            <a:r>
              <a:rPr lang="ru-RU" dirty="0" err="1" smtClean="0"/>
              <a:t>горбатъ</a:t>
            </a:r>
            <a:r>
              <a:rPr lang="ru-RU" dirty="0" smtClean="0"/>
              <a:t>»)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7776864" cy="2088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при лечении прочих соматических заболеваний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068960"/>
            <a:ext cx="8363272" cy="3543672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err="1" smtClean="0"/>
              <a:t>ахтомосъ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щемоты</a:t>
            </a:r>
            <a:r>
              <a:rPr lang="ru-RU" dirty="0" smtClean="0"/>
              <a:t>; ежели у кого </a:t>
            </a:r>
            <a:r>
              <a:rPr lang="ru-RU" dirty="0" err="1" smtClean="0"/>
              <a:t>пупокъ</a:t>
            </a:r>
            <a:r>
              <a:rPr lang="ru-RU" dirty="0" smtClean="0"/>
              <a:t> рушится»), </a:t>
            </a:r>
            <a:r>
              <a:rPr lang="ru-RU" i="1" dirty="0" err="1" smtClean="0"/>
              <a:t>бакланъ</a:t>
            </a:r>
            <a:r>
              <a:rPr lang="ru-RU" i="1" dirty="0" smtClean="0"/>
              <a:t> </a:t>
            </a:r>
            <a:r>
              <a:rPr lang="ru-RU" dirty="0" smtClean="0"/>
              <a:t>(«добра она давать </a:t>
            </a:r>
            <a:r>
              <a:rPr lang="ru-RU" dirty="0" err="1" smtClean="0"/>
              <a:t>конямъ</a:t>
            </a:r>
            <a:r>
              <a:rPr lang="ru-RU" dirty="0" smtClean="0"/>
              <a:t> и </a:t>
            </a:r>
            <a:r>
              <a:rPr lang="ru-RU" dirty="0" err="1" smtClean="0"/>
              <a:t>коровамъ</a:t>
            </a:r>
            <a:r>
              <a:rPr lang="ru-RU" dirty="0" smtClean="0"/>
              <a:t>, которые дряхлые»), </a:t>
            </a:r>
            <a:r>
              <a:rPr lang="ru-RU" i="1" dirty="0" err="1" smtClean="0"/>
              <a:t>бронецъ</a:t>
            </a:r>
            <a:r>
              <a:rPr lang="ru-RU" i="1" dirty="0" smtClean="0"/>
              <a:t> </a:t>
            </a:r>
            <a:r>
              <a:rPr lang="ru-RU" dirty="0" smtClean="0"/>
              <a:t>(«кашлю </a:t>
            </a:r>
            <a:r>
              <a:rPr lang="ru-RU" dirty="0" err="1" smtClean="0"/>
              <a:t>претитъ</a:t>
            </a:r>
            <a:r>
              <a:rPr lang="ru-RU" dirty="0" smtClean="0"/>
              <a:t>»), </a:t>
            </a:r>
            <a:r>
              <a:rPr lang="ru-RU" i="1" dirty="0" err="1" smtClean="0"/>
              <a:t>девятисилъ</a:t>
            </a:r>
            <a:r>
              <a:rPr lang="ru-RU" i="1" dirty="0" smtClean="0"/>
              <a:t> </a:t>
            </a:r>
            <a:r>
              <a:rPr lang="ru-RU" dirty="0" smtClean="0"/>
              <a:t>(«всякую нечисть изнутри </a:t>
            </a:r>
            <a:r>
              <a:rPr lang="ru-RU" dirty="0" err="1" smtClean="0"/>
              <a:t>гонитъ</a:t>
            </a:r>
            <a:r>
              <a:rPr lang="ru-RU" dirty="0" smtClean="0"/>
              <a:t>»), </a:t>
            </a:r>
            <a:r>
              <a:rPr lang="ru-RU" i="1" dirty="0" smtClean="0"/>
              <a:t>дикая крапива </a:t>
            </a:r>
            <a:r>
              <a:rPr lang="ru-RU" dirty="0" smtClean="0"/>
              <a:t>(«у кого </a:t>
            </a:r>
            <a:r>
              <a:rPr lang="ru-RU" dirty="0" err="1" smtClean="0"/>
              <a:t>человҍка </a:t>
            </a:r>
            <a:r>
              <a:rPr lang="ru-RU" dirty="0" smtClean="0"/>
              <a:t>моча </a:t>
            </a:r>
            <a:r>
              <a:rPr lang="ru-RU" dirty="0" err="1" smtClean="0"/>
              <a:t>зоймется</a:t>
            </a:r>
            <a:r>
              <a:rPr lang="ru-RU" dirty="0" smtClean="0"/>
              <a:t>»), </a:t>
            </a:r>
            <a:r>
              <a:rPr lang="ru-RU" i="1" dirty="0" smtClean="0"/>
              <a:t>дягиль кудрявый </a:t>
            </a:r>
            <a:r>
              <a:rPr lang="ru-RU" dirty="0" smtClean="0"/>
              <a:t>(«ту траву кто </a:t>
            </a:r>
            <a:r>
              <a:rPr lang="ru-RU" dirty="0" err="1" smtClean="0"/>
              <a:t>ҍстъ </a:t>
            </a:r>
            <a:r>
              <a:rPr lang="ru-RU" dirty="0" smtClean="0"/>
              <a:t>и </a:t>
            </a:r>
            <a:r>
              <a:rPr lang="ru-RU" dirty="0" err="1" smtClean="0"/>
              <a:t>тотъ</a:t>
            </a:r>
            <a:r>
              <a:rPr lang="ru-RU" dirty="0" smtClean="0"/>
              <a:t> </a:t>
            </a:r>
            <a:r>
              <a:rPr lang="ru-RU" dirty="0" err="1" smtClean="0"/>
              <a:t>человҍкъ никакiя</a:t>
            </a:r>
            <a:r>
              <a:rPr lang="ru-RU" dirty="0" smtClean="0"/>
              <a:t> порчи не боится»), </a:t>
            </a:r>
            <a:r>
              <a:rPr lang="ru-RU" i="1" dirty="0" smtClean="0"/>
              <a:t> </a:t>
            </a:r>
            <a:r>
              <a:rPr lang="ru-RU" i="1" dirty="0" err="1" smtClean="0"/>
              <a:t>екумедисъ</a:t>
            </a:r>
            <a:r>
              <a:rPr lang="ru-RU" i="1" dirty="0" smtClean="0"/>
              <a:t> </a:t>
            </a:r>
            <a:r>
              <a:rPr lang="ru-RU" dirty="0" smtClean="0"/>
              <a:t>(«кто ее </a:t>
            </a:r>
            <a:r>
              <a:rPr lang="ru-RU" dirty="0" err="1" smtClean="0"/>
              <a:t>ҍстъ </a:t>
            </a:r>
            <a:r>
              <a:rPr lang="ru-RU" dirty="0" smtClean="0"/>
              <a:t>&lt;…&gt; </a:t>
            </a:r>
            <a:r>
              <a:rPr lang="ru-RU" dirty="0" err="1" smtClean="0"/>
              <a:t>тотъ</a:t>
            </a:r>
            <a:r>
              <a:rPr lang="ru-RU" dirty="0" smtClean="0"/>
              <a:t> </a:t>
            </a:r>
            <a:r>
              <a:rPr lang="ru-RU" dirty="0" err="1" smtClean="0"/>
              <a:t>человҍкъ </a:t>
            </a:r>
            <a:r>
              <a:rPr lang="ru-RU" dirty="0" smtClean="0"/>
              <a:t>никакой </a:t>
            </a:r>
            <a:r>
              <a:rPr lang="ru-RU" dirty="0" err="1" smtClean="0"/>
              <a:t>болҍзни </a:t>
            </a:r>
            <a:r>
              <a:rPr lang="ru-RU" dirty="0" smtClean="0"/>
              <a:t>не </a:t>
            </a:r>
            <a:r>
              <a:rPr lang="ru-RU" dirty="0" err="1" smtClean="0"/>
              <a:t>узритъ</a:t>
            </a:r>
            <a:r>
              <a:rPr lang="ru-RU" dirty="0" smtClean="0"/>
              <a:t>»), </a:t>
            </a:r>
            <a:r>
              <a:rPr lang="ru-RU" i="1" dirty="0" smtClean="0"/>
              <a:t>пырей </a:t>
            </a:r>
            <a:r>
              <a:rPr lang="ru-RU" dirty="0" smtClean="0"/>
              <a:t>(«коли пчелы </a:t>
            </a:r>
            <a:r>
              <a:rPr lang="ru-RU" dirty="0" err="1" smtClean="0"/>
              <a:t>жалютъ</a:t>
            </a:r>
            <a:r>
              <a:rPr lang="ru-RU" dirty="0" smtClean="0"/>
              <a:t>, </a:t>
            </a:r>
            <a:r>
              <a:rPr lang="ru-RU" dirty="0" err="1" smtClean="0"/>
              <a:t>трися</a:t>
            </a:r>
            <a:r>
              <a:rPr lang="ru-RU" dirty="0" smtClean="0"/>
              <a:t> ею и </a:t>
            </a:r>
            <a:r>
              <a:rPr lang="ru-RU" dirty="0" err="1" smtClean="0"/>
              <a:t>парь</a:t>
            </a:r>
            <a:r>
              <a:rPr lang="ru-RU" dirty="0" smtClean="0"/>
              <a:t> – минется </a:t>
            </a:r>
            <a:r>
              <a:rPr lang="ru-RU" dirty="0" err="1" smtClean="0"/>
              <a:t>пухота</a:t>
            </a:r>
            <a:r>
              <a:rPr lang="ru-RU" dirty="0" smtClean="0"/>
              <a:t>; когда займется мочь </a:t>
            </a:r>
            <a:r>
              <a:rPr lang="ru-RU" dirty="0" err="1" smtClean="0"/>
              <a:t>въ</a:t>
            </a:r>
            <a:r>
              <a:rPr lang="ru-RU" dirty="0" smtClean="0"/>
              <a:t> </a:t>
            </a:r>
            <a:r>
              <a:rPr lang="ru-RU" dirty="0" err="1" smtClean="0"/>
              <a:t>человҍкҍ</a:t>
            </a:r>
            <a:r>
              <a:rPr lang="ru-RU" dirty="0" smtClean="0"/>
              <a:t>»), </a:t>
            </a:r>
            <a:r>
              <a:rPr lang="ru-RU" i="1" dirty="0" err="1" smtClean="0"/>
              <a:t>самотокъ</a:t>
            </a:r>
            <a:r>
              <a:rPr lang="ru-RU" dirty="0" smtClean="0"/>
              <a:t> («у </a:t>
            </a:r>
            <a:r>
              <a:rPr lang="ru-RU" dirty="0" err="1" smtClean="0"/>
              <a:t>котораго</a:t>
            </a:r>
            <a:r>
              <a:rPr lang="ru-RU" dirty="0" smtClean="0"/>
              <a:t> </a:t>
            </a:r>
            <a:r>
              <a:rPr lang="ru-RU" dirty="0" err="1" smtClean="0"/>
              <a:t>человҍка чемеръ</a:t>
            </a:r>
            <a:r>
              <a:rPr lang="ru-RU" dirty="0" smtClean="0"/>
              <a:t>»), </a:t>
            </a:r>
            <a:r>
              <a:rPr lang="ru-RU" i="1" dirty="0" smtClean="0"/>
              <a:t>стародубка</a:t>
            </a:r>
            <a:r>
              <a:rPr lang="ru-RU" dirty="0" smtClean="0"/>
              <a:t> («кто огневой </a:t>
            </a:r>
            <a:r>
              <a:rPr lang="ru-RU" dirty="0" err="1" smtClean="0"/>
              <a:t>лежитъ</a:t>
            </a:r>
            <a:r>
              <a:rPr lang="ru-RU" dirty="0" smtClean="0"/>
              <a:t> … дай </a:t>
            </a:r>
            <a:r>
              <a:rPr lang="ru-RU" dirty="0" err="1" smtClean="0"/>
              <a:t>съ</a:t>
            </a:r>
            <a:r>
              <a:rPr lang="ru-RU" dirty="0" smtClean="0"/>
              <a:t> гвоздикою»)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967736" cy="165618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Применяются при лечении болезней, связанных с половозрастной принадлежностью больного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924944"/>
            <a:ext cx="8219256" cy="3399656"/>
          </a:xfrm>
        </p:spPr>
        <p:txBody>
          <a:bodyPr>
            <a:normAutofit/>
          </a:bodyPr>
          <a:lstStyle/>
          <a:p>
            <a:r>
              <a:rPr lang="ru-RU" i="1" dirty="0" smtClean="0"/>
              <a:t>адамова глава </a:t>
            </a:r>
            <a:r>
              <a:rPr lang="ru-RU" dirty="0" smtClean="0"/>
              <a:t>(«которая жена не </a:t>
            </a:r>
            <a:r>
              <a:rPr lang="ru-RU" dirty="0" err="1" smtClean="0"/>
              <a:t>родитъ</a:t>
            </a:r>
            <a:r>
              <a:rPr lang="ru-RU" dirty="0" smtClean="0"/>
              <a:t>»),</a:t>
            </a:r>
            <a:r>
              <a:rPr lang="ru-RU" i="1" dirty="0" smtClean="0"/>
              <a:t> </a:t>
            </a:r>
            <a:r>
              <a:rPr lang="ru-RU" i="1" dirty="0" err="1" smtClean="0"/>
              <a:t>богородская</a:t>
            </a:r>
            <a:r>
              <a:rPr lang="ru-RU" i="1" dirty="0" smtClean="0"/>
              <a:t> </a:t>
            </a:r>
            <a:r>
              <a:rPr lang="ru-RU" dirty="0" smtClean="0"/>
              <a:t>трава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малымъ</a:t>
            </a:r>
            <a:r>
              <a:rPr lang="ru-RU" dirty="0" smtClean="0"/>
              <a:t> </a:t>
            </a:r>
            <a:r>
              <a:rPr lang="ru-RU" dirty="0" err="1" smtClean="0"/>
              <a:t>дҍтямъ</a:t>
            </a:r>
            <a:r>
              <a:rPr lang="ru-RU" dirty="0" smtClean="0"/>
              <a:t>; у которой жены груди </a:t>
            </a:r>
            <a:r>
              <a:rPr lang="ru-RU" dirty="0" err="1" smtClean="0"/>
              <a:t>болятъ</a:t>
            </a:r>
            <a:r>
              <a:rPr lang="ru-RU" dirty="0" smtClean="0"/>
              <a:t>»), </a:t>
            </a:r>
            <a:r>
              <a:rPr lang="ru-RU" i="1" dirty="0" err="1" smtClean="0"/>
              <a:t>земляница</a:t>
            </a:r>
            <a:r>
              <a:rPr lang="ru-RU" i="1" dirty="0" smtClean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которыя</a:t>
            </a:r>
            <a:r>
              <a:rPr lang="ru-RU" dirty="0" smtClean="0"/>
              <a:t> </a:t>
            </a:r>
            <a:r>
              <a:rPr lang="ru-RU" dirty="0" err="1" smtClean="0"/>
              <a:t>малыя</a:t>
            </a:r>
            <a:r>
              <a:rPr lang="ru-RU" dirty="0" smtClean="0"/>
              <a:t> </a:t>
            </a:r>
            <a:r>
              <a:rPr lang="ru-RU" dirty="0" err="1" smtClean="0"/>
              <a:t>дҍти </a:t>
            </a:r>
            <a:r>
              <a:rPr lang="ru-RU" dirty="0" smtClean="0"/>
              <a:t>не </a:t>
            </a:r>
            <a:r>
              <a:rPr lang="ru-RU" dirty="0" err="1" smtClean="0"/>
              <a:t>спятъ</a:t>
            </a:r>
            <a:r>
              <a:rPr lang="ru-RU" dirty="0" smtClean="0"/>
              <a:t>»), </a:t>
            </a:r>
            <a:r>
              <a:rPr lang="ru-RU" i="1" dirty="0" err="1" smtClean="0"/>
              <a:t>плакунъ</a:t>
            </a:r>
            <a:r>
              <a:rPr lang="ru-RU" i="1" dirty="0" smtClean="0"/>
              <a:t> </a:t>
            </a:r>
            <a:r>
              <a:rPr lang="ru-RU" dirty="0" smtClean="0"/>
              <a:t>(«которые ребята не </a:t>
            </a:r>
            <a:r>
              <a:rPr lang="ru-RU" dirty="0" err="1" smtClean="0"/>
              <a:t>спятъ</a:t>
            </a:r>
            <a:r>
              <a:rPr lang="ru-RU" dirty="0" smtClean="0"/>
              <a:t>»), </a:t>
            </a:r>
            <a:r>
              <a:rPr lang="ru-RU" i="1" dirty="0" err="1" smtClean="0"/>
              <a:t>петровъ</a:t>
            </a:r>
            <a:r>
              <a:rPr lang="ru-RU" i="1" dirty="0" smtClean="0"/>
              <a:t> </a:t>
            </a:r>
            <a:r>
              <a:rPr lang="ru-RU" i="1" dirty="0" err="1" smtClean="0"/>
              <a:t>крестъ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малымъ</a:t>
            </a:r>
            <a:r>
              <a:rPr lang="ru-RU" dirty="0" smtClean="0"/>
              <a:t> </a:t>
            </a:r>
            <a:r>
              <a:rPr lang="ru-RU" dirty="0" err="1" smtClean="0"/>
              <a:t>дҍтямъ</a:t>
            </a:r>
            <a:r>
              <a:rPr lang="ru-RU" dirty="0" smtClean="0"/>
              <a:t>»), </a:t>
            </a:r>
            <a:r>
              <a:rPr lang="ru-RU" i="1" dirty="0" smtClean="0"/>
              <a:t>полевой дягиль </a:t>
            </a:r>
            <a:r>
              <a:rPr lang="ru-RU" dirty="0" smtClean="0"/>
              <a:t>(«у которой жены груди </a:t>
            </a:r>
            <a:r>
              <a:rPr lang="ru-RU" dirty="0" err="1" smtClean="0"/>
              <a:t>болятъ</a:t>
            </a:r>
            <a:r>
              <a:rPr lang="ru-RU" dirty="0" smtClean="0"/>
              <a:t>»), </a:t>
            </a:r>
            <a:r>
              <a:rPr lang="ru-RU" i="1" dirty="0" err="1" smtClean="0"/>
              <a:t>чистякъ</a:t>
            </a:r>
            <a:r>
              <a:rPr lang="ru-RU" i="1" dirty="0" smtClean="0"/>
              <a:t> </a:t>
            </a:r>
            <a:r>
              <a:rPr lang="ru-RU" dirty="0" smtClean="0"/>
              <a:t>(«парить у жены груди – много молока </a:t>
            </a:r>
            <a:r>
              <a:rPr lang="ru-RU" dirty="0" err="1" smtClean="0"/>
              <a:t>будетъ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19256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в быту и в сельскохозяйственных работах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645024"/>
            <a:ext cx="8219256" cy="1584176"/>
          </a:xfrm>
        </p:spPr>
        <p:txBody>
          <a:bodyPr/>
          <a:lstStyle/>
          <a:p>
            <a:r>
              <a:rPr lang="ru-RU" i="1" dirty="0" smtClean="0"/>
              <a:t>боровой </a:t>
            </a:r>
            <a:r>
              <a:rPr lang="ru-RU" i="1" dirty="0" err="1" smtClean="0"/>
              <a:t>листъ</a:t>
            </a:r>
            <a:r>
              <a:rPr lang="ru-RU" i="1" dirty="0" smtClean="0"/>
              <a:t> </a:t>
            </a:r>
            <a:r>
              <a:rPr lang="ru-RU" dirty="0" smtClean="0"/>
              <a:t>(«добра пчелы и борти окуривать»)</a:t>
            </a:r>
            <a:r>
              <a:rPr lang="ru-RU" i="1" dirty="0" smtClean="0"/>
              <a:t>, </a:t>
            </a:r>
            <a:r>
              <a:rPr lang="ru-RU" i="1" dirty="0" err="1" smtClean="0"/>
              <a:t>матошникъ</a:t>
            </a:r>
            <a:r>
              <a:rPr lang="ru-RU" i="1" dirty="0" smtClean="0"/>
              <a:t> </a:t>
            </a:r>
            <a:r>
              <a:rPr lang="ru-RU" dirty="0" smtClean="0"/>
              <a:t>(«добра ко </a:t>
            </a:r>
            <a:r>
              <a:rPr lang="ru-RU" dirty="0" err="1" smtClean="0"/>
              <a:t>пчеламъ</a:t>
            </a:r>
            <a:r>
              <a:rPr lang="ru-RU" dirty="0" smtClean="0"/>
              <a:t>»)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04088"/>
            <a:ext cx="8291264" cy="14287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Применяются для оказания помощи в житейских ситуациях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291264" cy="4191744"/>
          </a:xfrm>
        </p:spPr>
        <p:txBody>
          <a:bodyPr>
            <a:normAutofit fontScale="92500"/>
          </a:bodyPr>
          <a:lstStyle/>
          <a:p>
            <a:r>
              <a:rPr lang="ru-RU" i="1" dirty="0" smtClean="0"/>
              <a:t>болотный </a:t>
            </a:r>
            <a:r>
              <a:rPr lang="ru-RU" i="1" dirty="0" err="1" smtClean="0"/>
              <a:t>былецъ</a:t>
            </a:r>
            <a:r>
              <a:rPr lang="ru-RU" i="1" dirty="0" smtClean="0"/>
              <a:t> </a:t>
            </a:r>
            <a:r>
              <a:rPr lang="ru-RU" dirty="0" smtClean="0"/>
              <a:t>(«добра на </a:t>
            </a:r>
            <a:r>
              <a:rPr lang="ru-RU" dirty="0" err="1" smtClean="0"/>
              <a:t>медвҍдя </a:t>
            </a:r>
            <a:r>
              <a:rPr lang="ru-RU" dirty="0" smtClean="0"/>
              <a:t>ходить»),</a:t>
            </a:r>
            <a:r>
              <a:rPr lang="ru-RU" i="1" dirty="0" smtClean="0"/>
              <a:t> </a:t>
            </a:r>
            <a:r>
              <a:rPr lang="ru-RU" i="1" dirty="0" err="1" smtClean="0"/>
              <a:t>нукокея</a:t>
            </a:r>
            <a:r>
              <a:rPr lang="ru-RU" i="1" dirty="0" smtClean="0"/>
              <a:t> </a:t>
            </a:r>
            <a:r>
              <a:rPr lang="ru-RU" dirty="0" smtClean="0"/>
              <a:t>(оказывает помощь в любви – «</a:t>
            </a:r>
            <a:r>
              <a:rPr lang="ru-RU" dirty="0" err="1" smtClean="0"/>
              <a:t>станетъ</a:t>
            </a:r>
            <a:r>
              <a:rPr lang="ru-RU" dirty="0" smtClean="0"/>
              <a:t> любить»)</a:t>
            </a:r>
            <a:r>
              <a:rPr lang="ru-RU" i="1" dirty="0" smtClean="0"/>
              <a:t>, </a:t>
            </a:r>
            <a:r>
              <a:rPr lang="ru-RU" i="1" dirty="0" err="1" smtClean="0"/>
              <a:t>палочникъ</a:t>
            </a:r>
            <a:r>
              <a:rPr lang="ru-RU" i="1" dirty="0" smtClean="0"/>
              <a:t> </a:t>
            </a:r>
            <a:r>
              <a:rPr lang="ru-RU" dirty="0" smtClean="0"/>
              <a:t>(«добро держать </a:t>
            </a:r>
            <a:r>
              <a:rPr lang="ru-RU" dirty="0" err="1" smtClean="0"/>
              <a:t>мельникамъ</a:t>
            </a:r>
            <a:r>
              <a:rPr lang="ru-RU" dirty="0" smtClean="0"/>
              <a:t>»),</a:t>
            </a:r>
            <a:r>
              <a:rPr lang="ru-RU" i="1" dirty="0" smtClean="0"/>
              <a:t> </a:t>
            </a:r>
            <a:r>
              <a:rPr lang="ru-RU" i="1" dirty="0" err="1" smtClean="0"/>
              <a:t>переносъ</a:t>
            </a:r>
            <a:r>
              <a:rPr lang="ru-RU" i="1" dirty="0" smtClean="0"/>
              <a:t> </a:t>
            </a:r>
            <a:r>
              <a:rPr lang="ru-RU" dirty="0" smtClean="0"/>
              <a:t>(«добра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змҍй</a:t>
            </a:r>
            <a:r>
              <a:rPr lang="ru-RU" dirty="0" smtClean="0"/>
              <a:t>, и </a:t>
            </a:r>
            <a:r>
              <a:rPr lang="ru-RU" dirty="0" err="1" smtClean="0"/>
              <a:t>ужъ</a:t>
            </a:r>
            <a:r>
              <a:rPr lang="ru-RU" dirty="0" smtClean="0"/>
              <a:t> </a:t>
            </a:r>
            <a:r>
              <a:rPr lang="ru-RU" dirty="0" err="1" smtClean="0"/>
              <a:t>спитъ</a:t>
            </a:r>
            <a:r>
              <a:rPr lang="ru-RU" dirty="0" smtClean="0"/>
              <a:t> </a:t>
            </a:r>
            <a:r>
              <a:rPr lang="ru-RU" dirty="0" err="1" smtClean="0"/>
              <a:t>отъ</a:t>
            </a:r>
            <a:r>
              <a:rPr lang="ru-RU" dirty="0" smtClean="0"/>
              <a:t> </a:t>
            </a:r>
            <a:r>
              <a:rPr lang="ru-RU" dirty="0" err="1" smtClean="0"/>
              <a:t>нея</a:t>
            </a:r>
            <a:r>
              <a:rPr lang="ru-RU" dirty="0" smtClean="0"/>
              <a:t>»), </a:t>
            </a:r>
            <a:r>
              <a:rPr lang="ru-RU" i="1" dirty="0" smtClean="0"/>
              <a:t> попугай </a:t>
            </a:r>
            <a:r>
              <a:rPr lang="ru-RU" dirty="0" smtClean="0"/>
              <a:t>(«носи при </a:t>
            </a:r>
            <a:r>
              <a:rPr lang="ru-RU" dirty="0" err="1" smtClean="0"/>
              <a:t>себҍ</a:t>
            </a:r>
            <a:r>
              <a:rPr lang="ru-RU" dirty="0" smtClean="0"/>
              <a:t>, </a:t>
            </a:r>
            <a:r>
              <a:rPr lang="ru-RU" dirty="0" err="1" smtClean="0"/>
              <a:t>гдҍ </a:t>
            </a:r>
            <a:r>
              <a:rPr lang="ru-RU" dirty="0" smtClean="0"/>
              <a:t>хочешь проси </a:t>
            </a:r>
            <a:r>
              <a:rPr lang="ru-RU" dirty="0" err="1" smtClean="0"/>
              <a:t>денегъ</a:t>
            </a:r>
            <a:r>
              <a:rPr lang="ru-RU" dirty="0" smtClean="0"/>
              <a:t> или </a:t>
            </a:r>
            <a:r>
              <a:rPr lang="ru-RU" dirty="0" err="1" smtClean="0"/>
              <a:t>хлҍба</a:t>
            </a:r>
            <a:r>
              <a:rPr lang="ru-RU" dirty="0" smtClean="0"/>
              <a:t>»)</a:t>
            </a:r>
            <a:r>
              <a:rPr lang="ru-RU" i="1" dirty="0" smtClean="0"/>
              <a:t>, </a:t>
            </a:r>
            <a:r>
              <a:rPr lang="ru-RU" i="1" dirty="0" err="1" smtClean="0"/>
              <a:t>пострҍлъ</a:t>
            </a:r>
            <a:r>
              <a:rPr lang="ru-RU" dirty="0" err="1" smtClean="0"/>
              <a:t> </a:t>
            </a:r>
            <a:r>
              <a:rPr lang="ru-RU" dirty="0" smtClean="0"/>
              <a:t>(«добра всякому </a:t>
            </a:r>
            <a:r>
              <a:rPr lang="ru-RU" dirty="0" err="1" smtClean="0"/>
              <a:t>человҍку </a:t>
            </a:r>
            <a:r>
              <a:rPr lang="ru-RU" dirty="0" smtClean="0"/>
              <a:t>держать </a:t>
            </a:r>
            <a:r>
              <a:rPr lang="ru-RU" dirty="0" err="1" smtClean="0"/>
              <a:t>въ</a:t>
            </a:r>
            <a:r>
              <a:rPr lang="ru-RU" dirty="0" smtClean="0"/>
              <a:t> дому </a:t>
            </a:r>
            <a:r>
              <a:rPr lang="ru-RU" dirty="0" err="1" smtClean="0"/>
              <a:t>своемъ</a:t>
            </a:r>
            <a:r>
              <a:rPr lang="ru-RU" dirty="0" smtClean="0"/>
              <a:t>»),</a:t>
            </a:r>
            <a:r>
              <a:rPr lang="ru-RU" i="1" dirty="0" smtClean="0"/>
              <a:t>  ряска </a:t>
            </a:r>
            <a:r>
              <a:rPr lang="ru-RU" dirty="0" smtClean="0"/>
              <a:t>(«добра положить </a:t>
            </a:r>
            <a:r>
              <a:rPr lang="ru-RU" dirty="0" err="1" smtClean="0"/>
              <a:t>въ</a:t>
            </a:r>
            <a:r>
              <a:rPr lang="ru-RU" dirty="0" smtClean="0"/>
              <a:t> головы </a:t>
            </a:r>
            <a:r>
              <a:rPr lang="ru-RU" dirty="0" err="1" smtClean="0"/>
              <a:t>женҍ</a:t>
            </a:r>
            <a:r>
              <a:rPr lang="ru-RU" dirty="0" smtClean="0"/>
              <a:t>, и она </a:t>
            </a:r>
            <a:r>
              <a:rPr lang="ru-RU" dirty="0" err="1" smtClean="0"/>
              <a:t>скажетъ</a:t>
            </a:r>
            <a:r>
              <a:rPr lang="ru-RU" dirty="0" smtClean="0"/>
              <a:t> что было </a:t>
            </a:r>
            <a:r>
              <a:rPr lang="ru-RU" dirty="0" err="1" smtClean="0"/>
              <a:t>съ</a:t>
            </a:r>
            <a:r>
              <a:rPr lang="ru-RU" dirty="0" smtClean="0"/>
              <a:t> ней»)</a:t>
            </a:r>
            <a:r>
              <a:rPr lang="ru-RU" i="1" dirty="0" smtClean="0"/>
              <a:t>, </a:t>
            </a:r>
            <a:r>
              <a:rPr lang="ru-RU" i="1" dirty="0" err="1" smtClean="0"/>
              <a:t>осотъ</a:t>
            </a:r>
            <a:r>
              <a:rPr lang="ru-RU" i="1" dirty="0" smtClean="0"/>
              <a:t> </a:t>
            </a:r>
            <a:r>
              <a:rPr lang="ru-RU" dirty="0" smtClean="0"/>
              <a:t>(«держать </a:t>
            </a:r>
            <a:r>
              <a:rPr lang="ru-RU" dirty="0" err="1" smtClean="0"/>
              <a:t>торговымъ</a:t>
            </a:r>
            <a:r>
              <a:rPr lang="ru-RU" dirty="0" smtClean="0"/>
              <a:t> </a:t>
            </a:r>
            <a:r>
              <a:rPr lang="ru-RU" dirty="0" err="1" smtClean="0"/>
              <a:t>людямъ</a:t>
            </a:r>
            <a:r>
              <a:rPr lang="ru-RU" dirty="0" smtClean="0"/>
              <a:t>»)</a:t>
            </a:r>
            <a:r>
              <a:rPr lang="ru-RU" i="1" dirty="0" smtClean="0"/>
              <a:t>, </a:t>
            </a:r>
            <a:r>
              <a:rPr lang="ru-RU" i="1" dirty="0" err="1" smtClean="0"/>
              <a:t>сава</a:t>
            </a:r>
            <a:r>
              <a:rPr lang="ru-RU" i="1" dirty="0" smtClean="0"/>
              <a:t> </a:t>
            </a:r>
            <a:r>
              <a:rPr lang="ru-RU" dirty="0" smtClean="0"/>
              <a:t>(«добра ловить </a:t>
            </a:r>
            <a:r>
              <a:rPr lang="ru-RU" dirty="0" err="1" smtClean="0"/>
              <a:t>звҍрей</a:t>
            </a:r>
            <a:r>
              <a:rPr lang="ru-RU" dirty="0" smtClean="0"/>
              <a:t>»), </a:t>
            </a:r>
            <a:r>
              <a:rPr lang="ru-RU" i="1" dirty="0" smtClean="0"/>
              <a:t>царевы очи </a:t>
            </a:r>
            <a:r>
              <a:rPr lang="ru-RU" dirty="0" smtClean="0"/>
              <a:t>(«угодна </a:t>
            </a:r>
            <a:r>
              <a:rPr lang="ru-RU" dirty="0" err="1" smtClean="0"/>
              <a:t>въ</a:t>
            </a:r>
            <a:r>
              <a:rPr lang="ru-RU" dirty="0" smtClean="0"/>
              <a:t> дому </a:t>
            </a:r>
            <a:r>
              <a:rPr lang="ru-RU" dirty="0" err="1" smtClean="0"/>
              <a:t>своемъ</a:t>
            </a:r>
            <a:r>
              <a:rPr lang="ru-RU" dirty="0" smtClean="0"/>
              <a:t>, и на </a:t>
            </a:r>
            <a:r>
              <a:rPr lang="ru-RU" dirty="0" err="1" smtClean="0"/>
              <a:t>судъ</a:t>
            </a:r>
            <a:r>
              <a:rPr lang="ru-RU" dirty="0" smtClean="0"/>
              <a:t> возьми </a:t>
            </a:r>
            <a:r>
              <a:rPr lang="ru-RU" dirty="0" err="1" smtClean="0"/>
              <a:t>съ</a:t>
            </a:r>
            <a:r>
              <a:rPr lang="ru-RU" dirty="0" smtClean="0"/>
              <a:t> собою &lt;…&gt; или </a:t>
            </a:r>
            <a:r>
              <a:rPr lang="ru-RU" dirty="0" err="1" smtClean="0"/>
              <a:t>въ</a:t>
            </a:r>
            <a:r>
              <a:rPr lang="ru-RU" dirty="0" smtClean="0"/>
              <a:t> путь идучи»)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19256" cy="20048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Сопоставление данных Травника с данными Словаря Академии Российской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80928"/>
            <a:ext cx="8219256" cy="3543672"/>
          </a:xfrm>
        </p:spPr>
        <p:txBody>
          <a:bodyPr/>
          <a:lstStyle/>
          <a:p>
            <a:r>
              <a:rPr lang="ru-RU" dirty="0" smtClean="0"/>
              <a:t>33% </a:t>
            </a:r>
            <a:r>
              <a:rPr lang="ru-RU" dirty="0" err="1" smtClean="0"/>
              <a:t>фитонимов</a:t>
            </a:r>
            <a:r>
              <a:rPr lang="ru-RU" dirty="0" smtClean="0"/>
              <a:t> из Травника В. М. Флоринского зафиксированы в Словаре Академии Российской (1789—1794).</a:t>
            </a:r>
          </a:p>
          <a:p>
            <a:r>
              <a:rPr lang="ru-RU" dirty="0" smtClean="0"/>
              <a:t>Лечебные свойства некоторых растений (50%), зафиксированных в указанных памятниках письменности, различны.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несовпадения лекарственных свойств растений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204863"/>
          <a:ext cx="8219256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616077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Травник (начало </a:t>
                      </a:r>
                      <a:r>
                        <a:rPr lang="en-US" dirty="0" smtClean="0"/>
                        <a:t>XVIII </a:t>
                      </a:r>
                      <a:r>
                        <a:rPr lang="ru-RU" dirty="0" smtClean="0"/>
                        <a:t>в.)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Словарь</a:t>
                      </a:r>
                      <a:r>
                        <a:rPr lang="ru-RU" baseline="0" dirty="0" smtClean="0"/>
                        <a:t> Академии Российской (1789_ 1794)</a:t>
                      </a:r>
                      <a:endParaRPr lang="ru-RU" dirty="0"/>
                    </a:p>
                  </a:txBody>
                  <a:tcPr/>
                </a:tc>
              </a:tr>
              <a:tr h="1144143"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Адамова глава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«..когда кто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раненъ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или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сҍченъ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приложи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ранҍ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Адамова голова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 …употребляемая врачами для разбит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холодныхъ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наружныхъ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опухолей» </a:t>
                      </a:r>
                      <a:endParaRPr lang="ru-RU" dirty="0"/>
                    </a:p>
                  </a:txBody>
                  <a:tcPr/>
                </a:tc>
              </a:tr>
              <a:tr h="1936243">
                <a:tc>
                  <a:txBody>
                    <a:bodyPr/>
                    <a:lstStyle/>
                    <a:p>
                      <a:r>
                        <a:rPr kumimoji="0" lang="ru-RU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Попутникъ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«добра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она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отъ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окорму;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высушивъ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ранҍ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присыпать»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Попутникъ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«…имҍетъ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силу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укрҍпляющую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почему и употребляется для разбит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внутреннихъ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заваловъ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для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остановленiя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поноса и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кровотеченiя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Свҍж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 листы пригодны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ужален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пчелъ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осъ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проч.»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9256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вариантов наименований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2348879"/>
          <a:ext cx="8363272" cy="384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1636"/>
                <a:gridCol w="4181636"/>
              </a:tblGrid>
              <a:tr h="909939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Травник (начало </a:t>
                      </a:r>
                      <a:r>
                        <a:rPr lang="en-US" dirty="0" smtClean="0"/>
                        <a:t>XVIII </a:t>
                      </a:r>
                      <a:r>
                        <a:rPr lang="ru-RU" dirty="0" smtClean="0"/>
                        <a:t>в.)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Словарь</a:t>
                      </a:r>
                      <a:r>
                        <a:rPr lang="ru-RU" baseline="0" dirty="0" smtClean="0"/>
                        <a:t> Академии Российской (1789_ 1794)</a:t>
                      </a:r>
                      <a:endParaRPr lang="ru-RU" dirty="0" smtClean="0"/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675116">
                <a:tc>
                  <a:txBody>
                    <a:bodyPr/>
                    <a:lstStyle/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дягиль кудрявый </a:t>
                      </a:r>
                      <a:endParaRPr kumimoji="0" lang="ru-RU" sz="200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полевой дягиль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/>
                        <a:t>дягиль</a:t>
                      </a:r>
                    </a:p>
                    <a:p>
                      <a:r>
                        <a:rPr lang="ru-RU" sz="2000" i="1" dirty="0" err="1" smtClean="0"/>
                        <a:t>дягильникъ</a:t>
                      </a:r>
                      <a:endParaRPr lang="ru-RU" sz="2000" i="1" dirty="0"/>
                    </a:p>
                  </a:txBody>
                  <a:tcPr/>
                </a:tc>
              </a:tr>
              <a:tr h="598432">
                <a:tc>
                  <a:txBody>
                    <a:bodyPr/>
                    <a:lstStyle/>
                    <a:p>
                      <a:r>
                        <a:rPr lang="ru-RU" sz="2000" i="1" dirty="0" err="1" smtClean="0"/>
                        <a:t>мачиха</a:t>
                      </a:r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/>
                        <a:t>мать и мачеха</a:t>
                      </a:r>
                      <a:endParaRPr lang="ru-RU" sz="2000" i="1" dirty="0"/>
                    </a:p>
                  </a:txBody>
                  <a:tcPr/>
                </a:tc>
              </a:tr>
              <a:tr h="598432">
                <a:tc>
                  <a:txBody>
                    <a:bodyPr/>
                    <a:lstStyle/>
                    <a:p>
                      <a:r>
                        <a:rPr lang="ru-RU" sz="2000" i="1" dirty="0" err="1" smtClean="0"/>
                        <a:t>пелынь</a:t>
                      </a:r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/>
                        <a:t>полынь</a:t>
                      </a:r>
                      <a:endParaRPr lang="ru-RU" sz="2000" i="1" dirty="0"/>
                    </a:p>
                  </a:txBody>
                  <a:tcPr/>
                </a:tc>
              </a:tr>
              <a:tr h="968645">
                <a:tc>
                  <a:txBody>
                    <a:bodyPr/>
                    <a:lstStyle/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щавель </a:t>
                      </a:r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коневей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овечiй</a:t>
                      </a:r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щавель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сороч</a:t>
                      </a:r>
                      <a:r>
                        <a:rPr kumimoji="0"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щавель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+mj-lt"/>
                        </a:rPr>
                        <a:t>щавель</a:t>
                      </a:r>
                      <a:endParaRPr lang="ru-RU" sz="2000" i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Траволечение</a:t>
            </a:r>
            <a:r>
              <a:rPr lang="ru-RU" dirty="0" smtClean="0"/>
              <a:t> применялось преимущественно при лечении соматических заболеваний (73% </a:t>
            </a:r>
            <a:r>
              <a:rPr lang="ru-RU" dirty="0" err="1" smtClean="0"/>
              <a:t>фитонимов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Осознавался факт многостороннего воздействия трав на организм человека (27% </a:t>
            </a:r>
            <a:r>
              <a:rPr lang="ru-RU" dirty="0" err="1" smtClean="0"/>
              <a:t>фитонимов</a:t>
            </a:r>
            <a:r>
              <a:rPr lang="ru-RU" dirty="0" smtClean="0"/>
              <a:t> включены в несколько выделенных нами групп).</a:t>
            </a:r>
          </a:p>
          <a:p>
            <a:r>
              <a:rPr lang="ru-RU" dirty="0" smtClean="0"/>
              <a:t>Лечебные свойства растений, имеющих одинаковые или схожие наименования, отличаются в Травнике и в Словаре Академии Российской (50% </a:t>
            </a:r>
            <a:r>
              <a:rPr lang="ru-RU" dirty="0" err="1" smtClean="0"/>
              <a:t>фитонимов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Травник, изданный В.М.Флоринским, позволяет специалисту-медику ознакомиться с лечебными привычками прошлого и их истоками, оценить вклад предыдущих поколений в современную </a:t>
            </a:r>
            <a:r>
              <a:rPr lang="ru-RU" dirty="0" err="1" smtClean="0"/>
              <a:t>фитотерапию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Языковые факты Травника позволяют получить представление об одном из этапов в истории развития русского медицинского языка.</a:t>
            </a:r>
          </a:p>
          <a:p>
            <a:r>
              <a:rPr lang="ru-RU" dirty="0" smtClean="0"/>
              <a:t>В Травнике В.М.Флоринского некоторым образом отражена одна из форм врачебной культуры.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209</TotalTime>
  <Words>1390</Words>
  <Application>Microsoft Office PowerPoint</Application>
  <PresentationFormat>Pokaz na ekranie (4:3)</PresentationFormat>
  <Paragraphs>92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9" baseType="lpstr">
      <vt:lpstr>Calibri</vt:lpstr>
      <vt:lpstr>Constantia</vt:lpstr>
      <vt:lpstr>Wingdings 2</vt:lpstr>
      <vt:lpstr>Поток</vt:lpstr>
      <vt:lpstr>А</vt:lpstr>
      <vt:lpstr>Травник начала XVIII века</vt:lpstr>
      <vt:lpstr>Фитонимы в Травнике</vt:lpstr>
      <vt:lpstr>Способ представления фитонимов в Травнике</vt:lpstr>
      <vt:lpstr>Структура параграфа в Травнике</vt:lpstr>
      <vt:lpstr>Цели и задачи исследования</vt:lpstr>
      <vt:lpstr>Применяются при лечении психических заболеваний</vt:lpstr>
      <vt:lpstr>Применяются при лечении внутренних заболеваний</vt:lpstr>
      <vt:lpstr>Применяются при лечении глаз, зубов</vt:lpstr>
      <vt:lpstr>Применяются при лечении кожных и местных (имеющих локализацию)заболеваний</vt:lpstr>
      <vt:lpstr>Применяются при лечении заболеваний, вызывающих зуд у домашнего скота </vt:lpstr>
      <vt:lpstr>Применяются при лечении эпидемических болезней</vt:lpstr>
      <vt:lpstr>Применяются при  лечении травм и повреждений тела</vt:lpstr>
      <vt:lpstr>Применяются при отравлениях</vt:lpstr>
      <vt:lpstr>Применяются как средство от  алкогольного опьянения</vt:lpstr>
      <vt:lpstr>Применяются при лечении болезней, связанных с развитием</vt:lpstr>
      <vt:lpstr>Применяются при лечении прочих соматических заболеваний</vt:lpstr>
      <vt:lpstr>Применяются при лечении болезней, связанных с половозрастной принадлежностью больного</vt:lpstr>
      <vt:lpstr>Применяются в быту и в сельскохозяйственных работах</vt:lpstr>
      <vt:lpstr>Применяются для оказания помощи в житейских ситуациях</vt:lpstr>
      <vt:lpstr>Сопоставление данных Травника с данными Словаря Академии Российской</vt:lpstr>
      <vt:lpstr>Примеры несовпадения лекарственных свойств растений</vt:lpstr>
      <vt:lpstr>Примеры вариантов наименований</vt:lpstr>
      <vt:lpstr>Выводы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</dc:title>
  <dc:creator>Ольга Анциферова</dc:creator>
  <cp:lastModifiedBy>Maria Kossakowska-Maras</cp:lastModifiedBy>
  <cp:revision>71</cp:revision>
  <dcterms:created xsi:type="dcterms:W3CDTF">2020-10-08T17:09:35Z</dcterms:created>
  <dcterms:modified xsi:type="dcterms:W3CDTF">2020-10-10T09:39:53Z</dcterms:modified>
</cp:coreProperties>
</file>