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5" r:id="rId16"/>
    <p:sldId id="286" r:id="rId17"/>
    <p:sldId id="287" r:id="rId18"/>
    <p:sldId id="289" r:id="rId19"/>
    <p:sldId id="290" r:id="rId20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106E"/>
    <a:srgbClr val="050D57"/>
    <a:srgbClr val="005696"/>
    <a:srgbClr val="0A1CC6"/>
    <a:srgbClr val="FF0000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1170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229643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8668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56118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7129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16291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04204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41425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83823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73816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87519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40102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02464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9930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45336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26143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9839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1962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14384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23536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47064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A1CC6-1CB1-46B5-872B-39618AF852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635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E3FF3-A7A4-440D-8E87-92611D378E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525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045B9-8746-44D9-9AB2-773EE2EB4D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755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49421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49421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8FA88-A3EB-455E-9EEC-95E0A16548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045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160EA-60A2-49AD-9E01-F3AFFA1FBD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8768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33947-43EE-4DAC-A4EE-F521BC2A78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606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3D772-B575-4BE0-A514-D0CF176330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551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2C13E-77B7-45B6-A315-B9B719019F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845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E1493-564E-4919-A691-EFEB4C8505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947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D7F12-1BAD-4843-B632-6963006A30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34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658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ru-RU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658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5B23D-0F7D-4EA9-A3F5-345A49F1A4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288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/>
        </p:nvGrpSpPr>
        <p:grpSpPr bwMode="auto">
          <a:xfrm>
            <a:off x="0" y="0"/>
            <a:ext cx="7240588" cy="1979613"/>
            <a:chOff x="0" y="0"/>
            <a:chExt cx="4561" cy="1247"/>
          </a:xfrm>
        </p:grpSpPr>
        <p:sp>
          <p:nvSpPr>
            <p:cNvPr id="2" name="Freeform 2"/>
            <p:cNvSpPr>
              <a:spLocks noChangeArrowheads="1"/>
            </p:cNvSpPr>
            <p:nvPr/>
          </p:nvSpPr>
          <p:spPr bwMode="auto">
            <a:xfrm>
              <a:off x="0" y="583"/>
              <a:ext cx="4486" cy="664"/>
            </a:xfrm>
            <a:custGeom>
              <a:avLst/>
              <a:gdLst>
                <a:gd name="T0" fmla="*/ 3401 w 4806"/>
                <a:gd name="T1" fmla="*/ 299 h 665"/>
                <a:gd name="T2" fmla="*/ 0 w 4806"/>
                <a:gd name="T3" fmla="*/ 661 h 665"/>
                <a:gd name="T4" fmla="*/ 0 w 4806"/>
                <a:gd name="T5" fmla="*/ 0 h 665"/>
                <a:gd name="T6" fmla="*/ 3406 w 4806"/>
                <a:gd name="T7" fmla="*/ 1 h 665"/>
                <a:gd name="T8" fmla="*/ 3401 w 4806"/>
                <a:gd name="T9" fmla="*/ 153 h 665"/>
                <a:gd name="T10" fmla="*/ 3401 w 4806"/>
                <a:gd name="T11" fmla="*/ 299 h 6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0">
              <a:gsLst>
                <a:gs pos="0">
                  <a:srgbClr val="D0DAE2"/>
                </a:gs>
                <a:gs pos="100000">
                  <a:srgbClr val="C4CDD5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033" name="Freeform 3"/>
            <p:cNvSpPr>
              <a:spLocks noChangeArrowheads="1"/>
            </p:cNvSpPr>
            <p:nvPr/>
          </p:nvSpPr>
          <p:spPr bwMode="auto">
            <a:xfrm>
              <a:off x="0" y="0"/>
              <a:ext cx="4561" cy="1198"/>
            </a:xfrm>
            <a:custGeom>
              <a:avLst/>
              <a:gdLst>
                <a:gd name="T0" fmla="*/ 4556 w 4562"/>
                <a:gd name="T1" fmla="*/ 928 h 1199"/>
                <a:gd name="T2" fmla="*/ 0 w 4562"/>
                <a:gd name="T3" fmla="*/ 1195 h 1199"/>
                <a:gd name="T4" fmla="*/ 0 w 4562"/>
                <a:gd name="T5" fmla="*/ 0 h 1199"/>
                <a:gd name="T6" fmla="*/ 4558 w 4562"/>
                <a:gd name="T7" fmla="*/ 0 h 1199"/>
                <a:gd name="T8" fmla="*/ 4556 w 4562"/>
                <a:gd name="T9" fmla="*/ 928 h 1199"/>
                <a:gd name="T10" fmla="*/ 4556 w 4562"/>
                <a:gd name="T11" fmla="*/ 928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rgbClr val="D0DAE2"/>
                </a:gs>
                <a:gs pos="100000">
                  <a:srgbClr val="E7EDF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l-PL"/>
            </a:p>
          </p:txBody>
        </p:sp>
      </p:grp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4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az-Latn-AZ" altLang="ru-RU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9625C3C-B8CC-41C6-BE8E-F5AE9C4BAE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ahoma" panose="020B060403050404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graphicFrame>
        <p:nvGraphicFramePr>
          <p:cNvPr id="5122" name="Group 2"/>
          <p:cNvGraphicFramePr>
            <a:graphicFrameLocks noGrp="1"/>
          </p:cNvGraphicFramePr>
          <p:nvPr/>
        </p:nvGraphicFramePr>
        <p:xfrm>
          <a:off x="0" y="0"/>
          <a:ext cx="220663" cy="1192213"/>
        </p:xfrm>
        <a:graphic>
          <a:graphicData uri="http://schemas.openxmlformats.org/drawingml/2006/table">
            <a:tbl>
              <a:tblPr/>
              <a:tblGrid>
                <a:gridCol w="220663">
                  <a:extLst>
                    <a:ext uri="{9D8B030D-6E8A-4147-A177-3AD203B41FA5}">
                      <a16:colId xmlns:a16="http://schemas.microsoft.com/office/drawing/2014/main" xmlns="" val="3450805596"/>
                    </a:ext>
                  </a:extLst>
                </a:gridCol>
              </a:tblGrid>
              <a:tr h="1192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az-Latn-AZ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27468392"/>
                  </a:ext>
                </a:extLst>
              </a:tr>
            </a:tbl>
          </a:graphicData>
        </a:graphic>
      </p:graphicFrame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1588" y="1192213"/>
            <a:ext cx="18097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/>
            </a:r>
            <a:br>
              <a:rPr lang="ru-RU" altLang="ru-RU" sz="1800">
                <a:latin typeface="Arial" panose="020B0604020202020204" pitchFamily="34" charset="0"/>
              </a:rPr>
            </a:br>
            <a:endParaRPr lang="ru-RU" altLang="ru-RU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078" name="AutoShape 5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79" name="AutoShape 6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80" name="AutoShape 7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86788" y="6523038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81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956550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5868988" y="2060575"/>
            <a:ext cx="180975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083" name="Text Box 13"/>
          <p:cNvSpPr txBox="1">
            <a:spLocks noChangeArrowheads="1"/>
          </p:cNvSpPr>
          <p:nvPr/>
        </p:nvSpPr>
        <p:spPr bwMode="auto">
          <a:xfrm>
            <a:off x="2843213" y="908050"/>
            <a:ext cx="345757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45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450" algn="l"/>
                <a:tab pos="958850" algn="l"/>
                <a:tab pos="1873250" algn="l"/>
                <a:tab pos="2787650" algn="l"/>
                <a:tab pos="3702050" algn="l"/>
                <a:tab pos="4616450" algn="l"/>
                <a:tab pos="5530850" algn="l"/>
                <a:tab pos="6445250" algn="l"/>
                <a:tab pos="7359650" algn="l"/>
                <a:tab pos="8274050" algn="l"/>
                <a:tab pos="9188450" algn="l"/>
                <a:tab pos="1010285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50"/>
              </a:spcBef>
              <a:spcAft>
                <a:spcPts val="300"/>
              </a:spcAft>
              <a:buClrTx/>
              <a:buSzPct val="130000"/>
              <a:buFontTx/>
              <a:buNone/>
            </a:pPr>
            <a:endParaRPr lang="ru-RU" altLang="ru-RU" sz="2200">
              <a:solidFill>
                <a:srgbClr val="404040"/>
              </a:solidFill>
              <a:latin typeface="Trebuchet MS" panose="020B0603020202020204" pitchFamily="34" charset="0"/>
            </a:endParaRPr>
          </a:p>
          <a:p>
            <a:pPr algn="ctr" eaLnBrk="1" hangingPunct="1">
              <a:spcBef>
                <a:spcPts val="550"/>
              </a:spcBef>
              <a:spcAft>
                <a:spcPts val="300"/>
              </a:spcAft>
              <a:buClrTx/>
              <a:buSzPct val="130000"/>
              <a:buFontTx/>
              <a:buNone/>
            </a:pPr>
            <a:endParaRPr lang="ru-RU" altLang="ru-RU" sz="2200">
              <a:solidFill>
                <a:srgbClr val="404040"/>
              </a:solidFill>
              <a:latin typeface="Trebuchet MS" panose="020B0603020202020204" pitchFamily="34" charset="0"/>
            </a:endParaRP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-973138" y="-171450"/>
            <a:ext cx="11090276" cy="619283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70000"/>
              </a:lnSpc>
              <a:buSzPct val="130000"/>
            </a:pPr>
            <a:endParaRPr lang="ru-RU" altLang="ru-RU" sz="2000">
              <a:solidFill>
                <a:srgbClr val="0A1CC6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70000"/>
              </a:lnSpc>
              <a:buSzPct val="130000"/>
            </a:pPr>
            <a:r>
              <a:rPr lang="ru-RU" altLang="ru-RU" sz="2000">
                <a:solidFill>
                  <a:srgbClr val="06106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Ольга Лекарева</a:t>
            </a:r>
          </a:p>
          <a:p>
            <a:pPr algn="ctr" eaLnBrk="1" hangingPunct="1">
              <a:lnSpc>
                <a:spcPct val="170000"/>
              </a:lnSpc>
              <a:buSzPct val="130000"/>
            </a:pPr>
            <a:r>
              <a:rPr lang="ru-RU" altLang="ru-RU" sz="1600" i="1">
                <a:solidFill>
                  <a:srgbClr val="005696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Краснодарское высшее военное авиационное училище летчиков, </a:t>
            </a:r>
          </a:p>
          <a:p>
            <a:pPr algn="ctr" eaLnBrk="1" hangingPunct="1">
              <a:lnSpc>
                <a:spcPct val="170000"/>
              </a:lnSpc>
              <a:buSzPct val="130000"/>
            </a:pPr>
            <a:r>
              <a:rPr lang="ru-RU" altLang="ru-RU" sz="1600" i="1">
                <a:solidFill>
                  <a:srgbClr val="005696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г. Краснодар, Россия</a:t>
            </a:r>
          </a:p>
          <a:p>
            <a:pPr algn="ctr" eaLnBrk="1" hangingPunct="1">
              <a:lnSpc>
                <a:spcPct val="107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pl-PL" sz="2800">
              <a:solidFill>
                <a:srgbClr val="0A1CC6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7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pl-PL" sz="2400">
                <a:solidFill>
                  <a:srgbClr val="06106E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Языковая игра с опорой на фантастическое допущениие </a:t>
            </a:r>
          </a:p>
          <a:p>
            <a:pPr algn="ctr" eaLnBrk="1" hangingPunct="1">
              <a:lnSpc>
                <a:spcPct val="107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pl-PL" sz="2400">
                <a:solidFill>
                  <a:srgbClr val="06106E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в тексте фэнтези (на примере творчества Ольги Громыко)</a:t>
            </a:r>
          </a:p>
          <a:p>
            <a:pPr algn="ctr" eaLnBrk="1" hangingPunct="1">
              <a:lnSpc>
                <a:spcPct val="170000"/>
              </a:lnSpc>
              <a:buSzPct val="130000"/>
            </a:pPr>
            <a:endParaRPr lang="ru-RU" altLang="pl-PL">
              <a:solidFill>
                <a:srgbClr val="06106E"/>
              </a:solidFill>
              <a:cs typeface="Arial" panose="020B0604020202020204" pitchFamily="34" charset="0"/>
            </a:endParaRPr>
          </a:p>
          <a:p>
            <a:pPr algn="ctr" eaLnBrk="1" hangingPunct="1">
              <a:lnSpc>
                <a:spcPct val="170000"/>
              </a:lnSpc>
              <a:buSzPct val="130000"/>
            </a:pPr>
            <a: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  <a:t>XXIII Международная заочная научная конференция</a:t>
            </a:r>
            <a:b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</a:br>
            <a: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  <a:t>РУСИСТИКА И СОВРЕМЕННОСТЬ</a:t>
            </a:r>
            <a:b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</a:br>
            <a: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  <a:t>Жешув (Польша) 15-17 октября 2020 г.</a:t>
            </a:r>
            <a:b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</a:br>
            <a:r>
              <a:rPr lang="pl-PL" altLang="pl-PL" sz="2400" b="1">
                <a:solidFill>
                  <a:srgbClr val="005696"/>
                </a:solidFill>
                <a:cs typeface="Arial" panose="020B0604020202020204" pitchFamily="34" charset="0"/>
              </a:rPr>
              <a:t>Кафедра русистики Жешувского университета</a:t>
            </a:r>
            <a:r>
              <a:rPr lang="pl-PL" altLang="pl-PL" sz="2400" b="1">
                <a:solidFill>
                  <a:srgbClr val="FF0000"/>
                </a:solidFill>
                <a:cs typeface="Arial" panose="020B0604020202020204" pitchFamily="34" charset="0"/>
              </a:rPr>
              <a:t/>
            </a:r>
            <a:br>
              <a:rPr lang="pl-PL" altLang="pl-PL" sz="2400" b="1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pl-PL" altLang="pl-PL" sz="2400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pl-PL" altLang="pl-PL" sz="2400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ru-RU" altLang="ru-RU" sz="2400">
              <a:solidFill>
                <a:srgbClr val="0070C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70000"/>
              </a:lnSpc>
              <a:buSzPct val="130000"/>
            </a:pPr>
            <a:endParaRPr lang="ru-RU" altLang="ru-RU" sz="3000">
              <a:solidFill>
                <a:srgbClr val="31489F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492125" y="620713"/>
            <a:ext cx="8469313" cy="575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Художественная литература – это игра. Игра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воображения сначала автора, а затем и читателя.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Литературный жанр фэнтези дает автору очень большую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игровую  свободу, в том числе и для игры с языковыми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средствами. 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Одна из особенностей языковой игры в тексте фэнтези –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это возможность использовать фантастическое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допущение.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A50021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1168400" y="2386013"/>
            <a:ext cx="3619500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ru-RU" altLang="ru-RU" sz="20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ru-RU" altLang="ru-RU" sz="20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62488" y="2671763"/>
            <a:ext cx="3798887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ru-RU" altLang="ru-RU" sz="20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5125" name="AutoShape 4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250825" y="6496050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5126" name="AutoShape 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962025" y="6496050"/>
            <a:ext cx="430213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5127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56613" y="6523038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5128" name="AutoShape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8125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530225" y="241300"/>
            <a:ext cx="7477125" cy="590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</a:pP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Фантастическое допущение – наличие в литературном произведении вымышленного элемента, который не встречается или в принципе невозможен в действительности (Г.Л.Олди, Фантастическое допущение, </a:t>
            </a:r>
            <a:r>
              <a:rPr lang="en-US" altLang="ru-RU" sz="2400">
                <a:solidFill>
                  <a:srgbClr val="050D57"/>
                </a:solidFill>
                <a:latin typeface="Arial" panose="020B0604020202020204" pitchFamily="34" charset="0"/>
              </a:rPr>
              <a:t>“</a:t>
            </a: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Мир Фантастики</a:t>
            </a:r>
            <a:r>
              <a:rPr lang="en-US" altLang="ru-RU" sz="2400">
                <a:solidFill>
                  <a:srgbClr val="050D57"/>
                </a:solidFill>
                <a:latin typeface="Arial" panose="020B0604020202020204" pitchFamily="34" charset="0"/>
              </a:rPr>
              <a:t>”</a:t>
            </a: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 2008</a:t>
            </a:r>
            <a:r>
              <a:rPr lang="en-US" altLang="ru-RU" sz="2400">
                <a:solidFill>
                  <a:srgbClr val="050D57"/>
                </a:solidFill>
                <a:latin typeface="Arial" panose="020B0604020202020204" pitchFamily="34" charset="0"/>
              </a:rPr>
              <a:t>/2, c</a:t>
            </a: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. </a:t>
            </a:r>
            <a:r>
              <a:rPr lang="en-US" altLang="ru-RU" sz="2400">
                <a:solidFill>
                  <a:srgbClr val="050D57"/>
                </a:solidFill>
                <a:latin typeface="Arial" panose="020B0604020202020204" pitchFamily="34" charset="0"/>
              </a:rPr>
              <a:t>3</a:t>
            </a: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2-33). </a:t>
            </a:r>
          </a:p>
          <a:p>
            <a:pPr algn="just" eaLnBrk="1" hangingPunct="1">
              <a:spcBef>
                <a:spcPct val="0"/>
              </a:spcBef>
              <a:buClrTx/>
            </a:pPr>
            <a:endParaRPr lang="ru-RU" altLang="ru-RU" sz="2400">
              <a:solidFill>
                <a:srgbClr val="050D57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</a:pP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Разновидности языковой игры авторов фэнтези -  создание вымышленных языков, авторских неологизмов – наименований фантастических реалий – животных, растений, артефактов и т.п. </a:t>
            </a:r>
          </a:p>
          <a:p>
            <a:pPr algn="just" eaLnBrk="1" hangingPunct="1">
              <a:spcBef>
                <a:spcPct val="0"/>
              </a:spcBef>
              <a:buClrTx/>
            </a:pPr>
            <a:endParaRPr lang="ru-RU" altLang="ru-RU" sz="2400">
              <a:solidFill>
                <a:srgbClr val="050D57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</a:pP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Этот </a:t>
            </a:r>
            <a:r>
              <a:rPr lang="ru-RU" altLang="ru-RU" sz="2400" i="1">
                <a:solidFill>
                  <a:srgbClr val="050D57"/>
                </a:solidFill>
                <a:latin typeface="Arial" panose="020B0604020202020204" pitchFamily="34" charset="0"/>
              </a:rPr>
              <a:t>номинативный</a:t>
            </a:r>
            <a:r>
              <a:rPr lang="ru-RU" altLang="ru-RU" sz="2400">
                <a:solidFill>
                  <a:srgbClr val="050D57"/>
                </a:solidFill>
                <a:latin typeface="Arial" panose="020B0604020202020204" pitchFamily="34" charset="0"/>
              </a:rPr>
              <a:t> вариант языковой игры наиболее хорошо исследован в лингвистике.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400">
              <a:solidFill>
                <a:srgbClr val="005696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>
                <a:solidFill>
                  <a:srgbClr val="005696"/>
                </a:solidFill>
                <a:latin typeface="Arial" panose="020B0604020202020204" pitchFamily="34" charset="0"/>
              </a:rPr>
              <a:t>И он же – непременный атрибут любого фэнтези.  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5076825" y="5260975"/>
            <a:ext cx="345598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i="1">
              <a:solidFill>
                <a:srgbClr val="000099"/>
              </a:solidFill>
            </a:endParaRPr>
          </a:p>
        </p:txBody>
      </p:sp>
      <p:sp>
        <p:nvSpPr>
          <p:cNvPr id="7172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7173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7174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59788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7175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12088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431800" y="5265738"/>
            <a:ext cx="34559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i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9219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9220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59788" y="6540500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9221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75588" y="653256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611188" y="765175"/>
            <a:ext cx="8021637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rgbClr val="CC3300"/>
              </a:solidFill>
            </a:endParaRPr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1744663" y="5200650"/>
            <a:ext cx="532923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i="1">
                <a:solidFill>
                  <a:srgbClr val="000099"/>
                </a:solidFill>
              </a:rPr>
              <a:t>.</a:t>
            </a:r>
          </a:p>
        </p:txBody>
      </p:sp>
      <p:sp>
        <p:nvSpPr>
          <p:cNvPr id="9224" name="직사각형 1"/>
          <p:cNvSpPr>
            <a:spLocks noChangeArrowheads="1"/>
          </p:cNvSpPr>
          <p:nvPr/>
        </p:nvSpPr>
        <p:spPr bwMode="auto">
          <a:xfrm>
            <a:off x="684213" y="404813"/>
            <a:ext cx="762317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ru-RU" altLang="ru-RU" sz="2800" b="1">
                <a:solidFill>
                  <a:srgbClr val="0A1CC6"/>
                </a:solidFill>
              </a:rPr>
              <a:t>Например, авторские неологизмы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>
                <a:solidFill>
                  <a:srgbClr val="0A1CC6"/>
                </a:solidFill>
              </a:rPr>
              <a:t> в «Белорском цикле» Ольги Громыко  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>
                <a:solidFill>
                  <a:srgbClr val="0A1CC6"/>
                </a:solidFill>
              </a:rPr>
              <a:t>- названия придуманных ею 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>
                <a:solidFill>
                  <a:srgbClr val="0A1CC6"/>
                </a:solidFill>
              </a:rPr>
              <a:t>монстров: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>
                <a:solidFill>
                  <a:schemeClr val="tx1"/>
                </a:solidFill>
              </a:rPr>
              <a:t> </a:t>
            </a:r>
            <a:r>
              <a:rPr lang="ru-RU" altLang="ru-RU" sz="2800" b="1" i="1">
                <a:solidFill>
                  <a:srgbClr val="C00000"/>
                </a:solidFill>
              </a:rPr>
              <a:t>руоешь, 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 i="1">
                <a:solidFill>
                  <a:srgbClr val="C00000"/>
                </a:solidFill>
              </a:rPr>
              <a:t>й'инайти,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 i="1">
                <a:solidFill>
                  <a:srgbClr val="C00000"/>
                </a:solidFill>
              </a:rPr>
              <a:t>загрызень,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 i="1">
                <a:solidFill>
                  <a:srgbClr val="C00000"/>
                </a:solidFill>
              </a:rPr>
              <a:t>нацыга,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 i="1">
                <a:solidFill>
                  <a:srgbClr val="C00000"/>
                </a:solidFill>
              </a:rPr>
              <a:t>расквыра.</a:t>
            </a:r>
            <a:r>
              <a:rPr lang="ru-RU" altLang="ru-RU" sz="2800" b="1">
                <a:solidFill>
                  <a:schemeClr val="tx1"/>
                </a:solidFill>
              </a:rPr>
              <a:t> </a:t>
            </a:r>
            <a:endParaRPr lang="ru-RU" altLang="ru-RU">
              <a:solidFill>
                <a:schemeClr val="tx1"/>
              </a:solidFill>
            </a:endParaRPr>
          </a:p>
          <a:p>
            <a:pPr algn="just" eaLnBrk="1" hangingPunct="1"/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2154238" y="5221288"/>
            <a:ext cx="511175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609600" indent="-6080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i="1">
              <a:solidFill>
                <a:srgbClr val="000099"/>
              </a:solidFill>
            </a:endParaRPr>
          </a:p>
        </p:txBody>
      </p:sp>
      <p:sp>
        <p:nvSpPr>
          <p:cNvPr id="11267" name="AutoShape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268" name="AutoShape 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269" name="AutoShape 4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397875" y="653097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270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723188" y="65389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971550" y="739775"/>
            <a:ext cx="747712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rgbClr val="CC3300"/>
              </a:solidFill>
            </a:endParaRPr>
          </a:p>
        </p:txBody>
      </p:sp>
      <p:sp>
        <p:nvSpPr>
          <p:cNvPr id="11272" name="직사각형 1"/>
          <p:cNvSpPr>
            <a:spLocks noChangeArrowheads="1"/>
          </p:cNvSpPr>
          <p:nvPr/>
        </p:nvSpPr>
        <p:spPr bwMode="auto">
          <a:xfrm>
            <a:off x="179388" y="0"/>
            <a:ext cx="8064500" cy="951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>
                <a:solidFill>
                  <a:schemeClr val="tx1"/>
                </a:solidFill>
              </a:rPr>
              <a:t>Или неологизмы</a:t>
            </a:r>
            <a:r>
              <a:rPr lang="ru-RU" altLang="ru-RU" sz="2800" i="1">
                <a:solidFill>
                  <a:schemeClr val="tx1"/>
                </a:solidFill>
              </a:rPr>
              <a:t> </a:t>
            </a:r>
            <a:r>
              <a:rPr lang="ru-RU" altLang="ru-RU" sz="2800">
                <a:solidFill>
                  <a:schemeClr val="tx1"/>
                </a:solidFill>
              </a:rPr>
              <a:t>для «номенклатуры» магического школьного образования (</a:t>
            </a:r>
            <a:r>
              <a:rPr lang="ru-RU" altLang="ru-RU" sz="2800" i="1">
                <a:solidFill>
                  <a:srgbClr val="C00000"/>
                </a:solidFill>
              </a:rPr>
              <a:t>архимаг, кафедра практической магии, школа чародеев, пифий и травниц, справочник по неестествознанию, телепатические «жучки», вампироведение </a:t>
            </a:r>
            <a:r>
              <a:rPr lang="ru-RU" altLang="ru-RU" sz="2800">
                <a:solidFill>
                  <a:schemeClr val="tx1"/>
                </a:solidFill>
              </a:rPr>
              <a:t>и т.д.)</a:t>
            </a: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  <a:p>
            <a:pPr algn="ctr" eaLnBrk="1" hangingPunct="1"/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2343150" y="5448300"/>
            <a:ext cx="41767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b="1" i="1">
              <a:solidFill>
                <a:srgbClr val="000099"/>
              </a:solidFill>
            </a:endParaRPr>
          </a:p>
        </p:txBody>
      </p:sp>
      <p:sp>
        <p:nvSpPr>
          <p:cNvPr id="13315" name="AutoShape 2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3316" name="AutoShape 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3317" name="AutoShape 4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388350" y="6523038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3318" name="AutoShape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734300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688975" y="785813"/>
            <a:ext cx="74771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rgbClr val="CC3300"/>
              </a:solidFill>
            </a:endParaRP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-206375" y="3613150"/>
            <a:ext cx="41767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b="1" i="1">
              <a:solidFill>
                <a:srgbClr val="000099"/>
              </a:solidFill>
            </a:endParaRP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5292725" y="3613150"/>
            <a:ext cx="41767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SzPct val="80000"/>
              <a:buFontTx/>
              <a:buNone/>
            </a:pPr>
            <a:endParaRPr lang="ru-RU" altLang="ru-RU" sz="2000" b="1" i="1">
              <a:solidFill>
                <a:srgbClr val="000099"/>
              </a:solidFill>
            </a:endParaRPr>
          </a:p>
        </p:txBody>
      </p:sp>
      <p:sp>
        <p:nvSpPr>
          <p:cNvPr id="13322" name="직사각형 1"/>
          <p:cNvSpPr>
            <a:spLocks noChangeArrowheads="1"/>
          </p:cNvSpPr>
          <p:nvPr/>
        </p:nvSpPr>
        <p:spPr bwMode="auto">
          <a:xfrm>
            <a:off x="107950" y="260350"/>
            <a:ext cx="89281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32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 первом варианте творческое движение мысли идет от придуманной реалии к ее языковому обозначению. </a:t>
            </a:r>
          </a:p>
          <a:p>
            <a:pPr algn="just">
              <a:lnSpc>
                <a:spcPct val="150000"/>
              </a:lnSpc>
            </a:pPr>
            <a:r>
              <a:rPr lang="ru-RU" altLang="ru-RU" sz="32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Другой вариант игры с фантастическим допущением более сложен по исполнению и зеркально противоположен названному выше. </a:t>
            </a:r>
            <a:endParaRPr lang="ru-RU" altLang="ru-RU" sz="24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441575" y="696913"/>
            <a:ext cx="22161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rgbClr val="006600"/>
              </a:solidFill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268538" y="1719263"/>
            <a:ext cx="1871662" cy="374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SzPct val="80000"/>
            </a:pPr>
            <a:endParaRPr lang="ru-RU" altLang="ru-RU" b="1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486400" y="1879600"/>
            <a:ext cx="1944688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80000"/>
              <a:defRPr/>
            </a:pPr>
            <a:endParaRPr lang="ru-RU" altLang="ru-RU" b="1" dirty="0" smtClean="0">
              <a:latin typeface="Tahoma" panose="020B0604030504040204" pitchFamily="34" charset="0"/>
              <a:ea typeface="+mn-ea"/>
            </a:endParaRPr>
          </a:p>
        </p:txBody>
      </p:sp>
      <p:sp>
        <p:nvSpPr>
          <p:cNvPr id="15365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250238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5366" name="AutoShape 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629525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5367" name="AutoShape 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10429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5368" name="AutoShape 9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3238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4627563" y="981075"/>
            <a:ext cx="17589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1">
                <a:solidFill>
                  <a:srgbClr val="006600"/>
                </a:solidFill>
              </a:rPr>
              <a:t>         </a:t>
            </a:r>
          </a:p>
        </p:txBody>
      </p:sp>
      <p:sp>
        <p:nvSpPr>
          <p:cNvPr id="15370" name="직사각형 1"/>
          <p:cNvSpPr>
            <a:spLocks noChangeArrowheads="1"/>
          </p:cNvSpPr>
          <p:nvPr/>
        </p:nvSpPr>
        <p:spPr bwMode="auto">
          <a:xfrm>
            <a:off x="539750" y="333375"/>
            <a:ext cx="8215313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Во втором варианте автором берется уже существующее в языке слово или выражение, которое затем наполняется новым смыслом благодаря фантастическому допущению. </a:t>
            </a:r>
          </a:p>
          <a:p>
            <a:pPr algn="just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Для привычного названия придумывается новая или неожиданным образом подбирается знакомая фантастическая реалия. Этот вариант можно назвать </a:t>
            </a:r>
            <a:r>
              <a:rPr lang="ru-RU" altLang="ru-RU" sz="2800" i="1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смысловым</a:t>
            </a: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вариантом языковой игры. </a:t>
            </a:r>
            <a:endParaRPr lang="ru-RU" altLang="ru-RU" sz="1200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7411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7412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61375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7413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12088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1187450" y="2251075"/>
            <a:ext cx="2016125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6119813" y="2257425"/>
            <a:ext cx="208915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17416" name="직사각형 1"/>
          <p:cNvSpPr>
            <a:spLocks noChangeArrowheads="1"/>
          </p:cNvSpPr>
          <p:nvPr/>
        </p:nvSpPr>
        <p:spPr bwMode="auto">
          <a:xfrm>
            <a:off x="250825" y="188913"/>
            <a:ext cx="8353425" cy="586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32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Рассмотрим, как это работает, на нескольких примерах. </a:t>
            </a:r>
          </a:p>
          <a:p>
            <a:pPr algn="just">
              <a:lnSpc>
                <a:spcPct val="150000"/>
              </a:lnSpc>
            </a:pPr>
            <a:endParaRPr lang="ru-RU" altLang="ru-RU" sz="32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32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Ольга Громыко часто обыгрывает фразеологизмы, включая в их новое толкование фантастическое допущение.</a:t>
            </a:r>
          </a:p>
          <a:p>
            <a:pPr algn="just">
              <a:lnSpc>
                <a:spcPct val="150000"/>
              </a:lnSpc>
            </a:pPr>
            <a:endParaRPr lang="ru-RU" altLang="ru-RU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100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100">
              <a:solidFill>
                <a:srgbClr val="111111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9459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9460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366125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9461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794625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1922463" y="782638"/>
            <a:ext cx="1703387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rgbClr val="006600"/>
              </a:solidFill>
            </a:endParaRP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3489325" y="758825"/>
            <a:ext cx="15525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>
              <a:solidFill>
                <a:srgbClr val="660033"/>
              </a:solidFill>
            </a:endParaRPr>
          </a:p>
        </p:txBody>
      </p:sp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5159375" y="746125"/>
            <a:ext cx="319881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006600"/>
              </a:solidFill>
            </a:endParaRPr>
          </a:p>
        </p:txBody>
      </p:sp>
      <p:sp>
        <p:nvSpPr>
          <p:cNvPr id="19465" name="Rectangle 10"/>
          <p:cNvSpPr>
            <a:spLocks noChangeArrowheads="1"/>
          </p:cNvSpPr>
          <p:nvPr/>
        </p:nvSpPr>
        <p:spPr bwMode="auto">
          <a:xfrm>
            <a:off x="1403350" y="2420938"/>
            <a:ext cx="22336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r>
              <a:rPr lang="ru-RU" altLang="ru-RU" sz="1800" b="1">
                <a:solidFill>
                  <a:srgbClr val="A50021"/>
                </a:solidFill>
              </a:rPr>
              <a:t>                                    </a:t>
            </a:r>
          </a:p>
        </p:txBody>
      </p:sp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6300788" y="2349500"/>
            <a:ext cx="2014537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1800" b="1"/>
          </a:p>
        </p:txBody>
      </p:sp>
      <p:sp>
        <p:nvSpPr>
          <p:cNvPr id="19467" name="직사각형 1"/>
          <p:cNvSpPr>
            <a:spLocks noChangeArrowheads="1"/>
          </p:cNvSpPr>
          <p:nvPr/>
        </p:nvSpPr>
        <p:spPr bwMode="auto">
          <a:xfrm>
            <a:off x="0" y="260350"/>
            <a:ext cx="887095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600">
                <a:solidFill>
                  <a:srgbClr val="111111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Вот фрагмент из фэнтези «Капкан для некроманта». </a:t>
            </a:r>
            <a:r>
              <a:rPr lang="ru-RU" altLang="ru-RU" sz="26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Повестование ведется от лица Шелены, женщины-оборотня: «Из дома я вылетела как на крыльях. Помахала рукой соседкиному заду, приветливо торчащему из грядки с морковью (как я успела убедиться,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глаза на нем были</a:t>
            </a:r>
            <a:r>
              <a:rPr lang="ru-RU" altLang="ru-RU" sz="26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, да еще какие!). Тетка выпрямилась, потерла поясницу и кисло поздоровалась. Похоже,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я была нешуточным бельмом на ее глазу</a:t>
            </a:r>
            <a:r>
              <a:rPr lang="ru-RU" altLang="ru-RU" sz="26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: незамужняя, с ребенком...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Класть ей палец в рот</a:t>
            </a:r>
            <a:r>
              <a:rPr lang="ru-RU" altLang="ru-RU" sz="26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я бы не рискнула</a:t>
            </a:r>
            <a:r>
              <a:rPr lang="ru-RU" altLang="ru-RU" sz="26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ru-RU" altLang="ru-RU" sz="26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Ко мне и то безопаснее</a:t>
            </a:r>
            <a:r>
              <a:rPr lang="ru-RU" altLang="ru-RU" sz="26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» (Ольга Громыко. «Капкан для некроманта»).</a:t>
            </a:r>
            <a:endParaRPr lang="ru-RU" altLang="ru-RU" sz="2600"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1507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1508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23275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1509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3363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360363" y="4972050"/>
            <a:ext cx="8315325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000" i="1">
                <a:solidFill>
                  <a:srgbClr val="000099"/>
                </a:solidFill>
              </a:rPr>
              <a:t>.</a:t>
            </a:r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1379538" y="2409825"/>
            <a:ext cx="201612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1800" i="1">
              <a:solidFill>
                <a:srgbClr val="CC3300"/>
              </a:solidFill>
            </a:endParaRP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5867400" y="2414588"/>
            <a:ext cx="2089150" cy="187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21513" name="직사각형 1"/>
          <p:cNvSpPr>
            <a:spLocks noChangeArrowheads="1"/>
          </p:cNvSpPr>
          <p:nvPr/>
        </p:nvSpPr>
        <p:spPr bwMode="auto">
          <a:xfrm>
            <a:off x="107950" y="476250"/>
            <a:ext cx="89281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Автор играет с тремя фразеологизмами (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глаза на затылке у кого-нибудь</a:t>
            </a: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– об очень внимательном человеке, который замечает все вокруг себя;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быть как бельмо на глазу у кого-нибудь </a:t>
            </a: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– раздражать своим присутствием;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кому-либо палец в рот не клади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– о  человеке, с которым надо быть осторожнее, который не упустит случая использовать в своих интересах оплошность, доверчивость, слабость другого). </a:t>
            </a:r>
          </a:p>
          <a:p>
            <a:pPr algn="just">
              <a:lnSpc>
                <a:spcPct val="150000"/>
              </a:lnSpc>
            </a:pP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Фантастическое допущение обыгрывается при использовании третьего фразеологизма. Слова «Ко мне и то безопаснее» произносит героиня, которая по ночам оборачивается... волчицей. </a:t>
            </a:r>
            <a:endParaRPr lang="ru-RU" altLang="ru-RU" sz="2400">
              <a:solidFill>
                <a:srgbClr val="06106E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3555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3556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61375" y="651827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3557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83525" y="652462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051050" y="692150"/>
            <a:ext cx="1620838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rgbClr val="006600"/>
              </a:solidFill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860800" y="712788"/>
            <a:ext cx="167481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ru-RU" altLang="ru-RU" b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+mn-ea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5867400" y="728663"/>
            <a:ext cx="1296988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006600"/>
              </a:solidFill>
            </a:endParaRPr>
          </a:p>
        </p:txBody>
      </p:sp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107950" y="115888"/>
            <a:ext cx="8858250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астрофизики </a:t>
            </a:r>
            <a:r>
              <a:rPr lang="ru-RU" altLang="ru-RU" sz="2400" i="1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пульсар</a:t>
            </a: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(нейтронная звезда, излучающая различные волны периодическими импульсами). В романе это сгусток магической энергии вроде шаровой молнии, которую маги бросают в своих врагов. </a:t>
            </a:r>
          </a:p>
          <a:p>
            <a:pPr>
              <a:lnSpc>
                <a:spcPct val="150000"/>
              </a:lnSpc>
            </a:pPr>
            <a:r>
              <a:rPr lang="ru-RU" altLang="ru-RU" sz="24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Девочка-ведьма бросила пульсар в поле: «Блеснуло и грохотнуло, а </a:t>
            </a: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дым рассеялся, мы увидели крышу дальнего амбара.</a:t>
            </a:r>
            <a:r>
              <a:rPr lang="ru-RU" altLang="ru-RU" sz="2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некоторое время она висела  в воздухе, потом шумно рухнула на пепелище» (Ольга Громыко. «Профессия – ведьма»).</a:t>
            </a:r>
            <a:r>
              <a:rPr lang="ru-RU" altLang="ru-RU" sz="2800" b="1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2" name="Rectangle 12"/>
          <p:cNvSpPr>
            <a:spLocks noChangeArrowheads="1"/>
          </p:cNvSpPr>
          <p:nvPr/>
        </p:nvSpPr>
        <p:spPr bwMode="auto">
          <a:xfrm>
            <a:off x="6461125" y="2063750"/>
            <a:ext cx="2014538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1800" b="1"/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5603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5604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397875" y="651827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5605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777163" y="651827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5606" name="Rectangle 7"/>
          <p:cNvSpPr>
            <a:spLocks noChangeArrowheads="1"/>
          </p:cNvSpPr>
          <p:nvPr/>
        </p:nvSpPr>
        <p:spPr bwMode="auto">
          <a:xfrm>
            <a:off x="1360488" y="2263775"/>
            <a:ext cx="2016125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25607" name="Rectangle 8"/>
          <p:cNvSpPr>
            <a:spLocks noChangeArrowheads="1"/>
          </p:cNvSpPr>
          <p:nvPr/>
        </p:nvSpPr>
        <p:spPr bwMode="auto">
          <a:xfrm>
            <a:off x="6119813" y="2252663"/>
            <a:ext cx="2089150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25608" name="직사각형 1"/>
          <p:cNvSpPr>
            <a:spLocks noChangeArrowheads="1"/>
          </p:cNvSpPr>
          <p:nvPr/>
        </p:nvSpPr>
        <p:spPr bwMode="auto">
          <a:xfrm>
            <a:off x="107950" y="44450"/>
            <a:ext cx="8640763" cy="831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altLang="ru-RU" sz="30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языковая игра на фантастическом допущении отталкивается от привычного представления о том, что в обычной жизни увидеть крышу амбара возможно только на самом амбаре: крыша амбара без амбара не существует в принципе. </a:t>
            </a:r>
          </a:p>
          <a:p>
            <a:pPr algn="just">
              <a:lnSpc>
                <a:spcPct val="150000"/>
              </a:lnSpc>
            </a:pPr>
            <a:endParaRPr lang="ru-RU" altLang="ru-RU" sz="3000">
              <a:solidFill>
                <a:srgbClr val="06106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3000">
                <a:solidFill>
                  <a:srgbClr val="0610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магия делает невозможное возможным, и языковая игра создает эффект неожиданности благодаря парадоксу.</a:t>
            </a:r>
          </a:p>
          <a:p>
            <a:pPr algn="just">
              <a:lnSpc>
                <a:spcPct val="150000"/>
              </a:lnSpc>
            </a:pPr>
            <a:endParaRPr lang="ru-RU" altLang="ru-RU" sz="3000">
              <a:solidFill>
                <a:srgbClr val="06106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7651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7652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461375" y="6523038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7653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16850" y="6523038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547813" y="582613"/>
            <a:ext cx="20097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rgbClr val="006600"/>
              </a:solidFill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381375" y="706438"/>
            <a:ext cx="1008063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ru-RU" altLang="ru-RU" b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+mn-ea"/>
            </a:endParaRPr>
          </a:p>
        </p:txBody>
      </p:sp>
      <p:sp>
        <p:nvSpPr>
          <p:cNvPr id="27656" name="Rectangle 7"/>
          <p:cNvSpPr>
            <a:spLocks noChangeArrowheads="1"/>
          </p:cNvSpPr>
          <p:nvPr/>
        </p:nvSpPr>
        <p:spPr bwMode="auto">
          <a:xfrm>
            <a:off x="4618038" y="836613"/>
            <a:ext cx="352901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>
              <a:solidFill>
                <a:srgbClr val="006600"/>
              </a:solidFill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1706563" y="2097088"/>
            <a:ext cx="2233612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SzPct val="80000"/>
              <a:defRPr/>
            </a:pPr>
            <a:endParaRPr lang="ru-RU" altLang="ru-RU" b="1" dirty="0" smtClean="0">
              <a:latin typeface="Tahoma" panose="020B0604030504040204" pitchFamily="34" charset="0"/>
              <a:ea typeface="+mn-ea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224588" y="2097088"/>
            <a:ext cx="2014537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1800" b="1"/>
          </a:p>
        </p:txBody>
      </p:sp>
      <p:sp>
        <p:nvSpPr>
          <p:cNvPr id="27659" name="직사각형 1"/>
          <p:cNvSpPr>
            <a:spLocks noChangeArrowheads="1"/>
          </p:cNvSpPr>
          <p:nvPr/>
        </p:nvSpPr>
        <p:spPr bwMode="auto">
          <a:xfrm>
            <a:off x="107950" y="260350"/>
            <a:ext cx="871220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Еще два примера с обыгрыванием прямого и переносного смысла фразеологизмов. Прямой смысл появляется только благодаря фантастическому допущению .</a:t>
            </a:r>
          </a:p>
          <a:p>
            <a:pPr algn="just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 обоих фразеологизмах использованы названия обычных животных, которых Ольга Громыко превращает в фантастических существ.</a:t>
            </a: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06106E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699" name="AutoShape 2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0" name="AutoShape 3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1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950200" y="6530975"/>
            <a:ext cx="431800" cy="144463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755650" y="4718050"/>
            <a:ext cx="76263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i="1">
              <a:solidFill>
                <a:srgbClr val="000099"/>
              </a:solidFill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257300" y="2082800"/>
            <a:ext cx="20161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938838" y="2082800"/>
            <a:ext cx="2089150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Pct val="80000"/>
              <a:buFontTx/>
              <a:buNone/>
            </a:pPr>
            <a:endParaRPr lang="ru-RU" altLang="ru-RU" sz="2000" b="1"/>
          </a:p>
        </p:txBody>
      </p:sp>
      <p:sp>
        <p:nvSpPr>
          <p:cNvPr id="29705" name="직사각형 1"/>
          <p:cNvSpPr>
            <a:spLocks noChangeArrowheads="1"/>
          </p:cNvSpPr>
          <p:nvPr/>
        </p:nvSpPr>
        <p:spPr bwMode="auto">
          <a:xfrm>
            <a:off x="107950" y="404813"/>
            <a:ext cx="8929688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Считать ворон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(о рассеянном человеке, зеваке, который отвлекается на пустяки).</a:t>
            </a:r>
            <a:endParaRPr lang="ru-RU" altLang="ru-RU" sz="2400">
              <a:solidFill>
                <a:srgbClr val="C00000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20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Батрак на вопрос гостей, где хозяин хутора, говорит, что «хозяин на заднем дворе, </a:t>
            </a:r>
            <a:r>
              <a:rPr lang="ru-RU" altLang="ru-RU" sz="20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ворон считает</a:t>
            </a:r>
            <a:r>
              <a:rPr lang="ru-RU" altLang="ru-RU" sz="20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». Потом выясняется, что вороны в мире этого фэнтези – дорогой деликатес, на них специально охотятся и собирают как урожай: «Вороны в этом году уродили: перед Сурком стояло два огромных короба, и хуторянин кропотливо пересчитывал битые тушки... Сейчас самое время на них охотиться... А у Сурка, по слухам, в лесу целая делянка гнездовий, к ней специальный вороний пастух приставлен, подкармливает и глядит, не пора ли силки ставить» (Ольга Громыко. «Год Крысы. Видунья»). Невозможное возможно: трудолюбивый и скупой хозяин, оказывается, может </a:t>
            </a:r>
            <a:r>
              <a:rPr lang="ru-RU" altLang="ru-RU" sz="2000" i="1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считать ворон</a:t>
            </a:r>
            <a:r>
              <a:rPr lang="ru-RU" altLang="ru-RU" sz="20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, и это характеризует его не как бездельника, а наоборот – как человека, занятого важным делом. </a:t>
            </a:r>
            <a:endParaRPr lang="ru-RU" altLang="ru-RU" sz="2000">
              <a:solidFill>
                <a:srgbClr val="06106E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843213" y="4221163"/>
            <a:ext cx="3384550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80000"/>
              <a:buFontTx/>
              <a:buNone/>
            </a:pPr>
            <a:endParaRPr lang="ru-RU" altLang="ru-RU" sz="2800"/>
          </a:p>
        </p:txBody>
      </p:sp>
      <p:sp>
        <p:nvSpPr>
          <p:cNvPr id="31747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1748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1749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1750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0188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1751" name="직사각형 1"/>
          <p:cNvSpPr>
            <a:spLocks noChangeArrowheads="1"/>
          </p:cNvSpPr>
          <p:nvPr/>
        </p:nvSpPr>
        <p:spPr bwMode="auto">
          <a:xfrm>
            <a:off x="107950" y="260350"/>
            <a:ext cx="8856663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" indent="3048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 писательница обыгрывает известный фразеологизм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идет кому-либо как корове седло 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совмещает эти два несоединимых в нашей жизни понятия, придумывая мир, где нет лошадей, а вместо них есть ездовые и скаковые коровы, на которых скачут галопом, которых седлают, привязывают к специальной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коровязи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для героев решение ехать по «колдобинам во тьме было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коровоубийством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(Ольга Громыко. «Год Крысы. Видунья»).</a:t>
            </a:r>
          </a:p>
          <a:p>
            <a:pPr algn="just">
              <a:lnSpc>
                <a:spcPct val="150000"/>
              </a:lnSpc>
            </a:pPr>
            <a:endParaRPr lang="ru-RU" altLang="ru-RU" sz="2400">
              <a:solidFill>
                <a:srgbClr val="050D57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363636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363636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363636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solidFill>
                <a:srgbClr val="363636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2268538" y="4221163"/>
            <a:ext cx="4319587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80000"/>
              <a:buFontTx/>
              <a:buNone/>
            </a:pPr>
            <a:endParaRPr lang="ru-RU" altLang="ru-RU" sz="2800"/>
          </a:p>
        </p:txBody>
      </p:sp>
      <p:sp>
        <p:nvSpPr>
          <p:cNvPr id="33795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3796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3797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3798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0188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3799" name="직사각형 1"/>
          <p:cNvSpPr>
            <a:spLocks noChangeArrowheads="1"/>
          </p:cNvSpPr>
          <p:nvPr/>
        </p:nvSpPr>
        <p:spPr bwMode="auto">
          <a:xfrm>
            <a:off x="179388" y="692150"/>
            <a:ext cx="8713787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" indent="3048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Фантастическое допущение о коровах в дилогии «Год Крысы» развивается дальше, отсылая к прецедентному феномена козла отпущения.  Местные жители одну корову назвали Болезнь, а другую - Смерть и торжественно выпроводили их за пределы поселения (допускается,  что в этом мире коровы сами дорогу домой не находят). </a:t>
            </a:r>
          </a:p>
          <a:p>
            <a:pPr algn="just">
              <a:lnSpc>
                <a:spcPct val="150000"/>
              </a:lnSpc>
            </a:pP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«Стражники выдохнули (хвала Хольге, господин наместник 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нашел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других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 отпущения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 и с удвоенным рвением заломили пленникам руки (Ольга Громыко. «Год Крысы. Путница»)».</a:t>
            </a:r>
            <a:endParaRPr lang="ru-RU" altLang="ru-RU" sz="2400">
              <a:solidFill>
                <a:srgbClr val="050D57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1547813" y="4221163"/>
            <a:ext cx="6192837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80000"/>
              <a:buFontTx/>
              <a:buNone/>
            </a:pPr>
            <a:endParaRPr lang="ru-RU" altLang="ru-RU" sz="2800"/>
          </a:p>
        </p:txBody>
      </p:sp>
      <p:sp>
        <p:nvSpPr>
          <p:cNvPr id="35843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584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5845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5846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0188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5847" name="직사각형 2"/>
          <p:cNvSpPr>
            <a:spLocks noChangeArrowheads="1"/>
          </p:cNvSpPr>
          <p:nvPr/>
        </p:nvSpPr>
        <p:spPr bwMode="auto">
          <a:xfrm>
            <a:off x="107950" y="58738"/>
            <a:ext cx="892968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Махнуть рукой на что-либо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– с досадой отказаться от чего-то. 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 рассказе «Рой» ведьма Вольха застала свою лошадь за поеданием пирога: 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«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Улизнувшая из конюшни Смолка неспешно лакомилась свадебным пирогом... Я мысленно застонала – кобыла успела обгрызть многострадальный каравай по кругу и облизать крем с макушки. Завидев меня, грозную, Смолка малодушно поджала хвост и ускакала в темноту. Искать черную кобылу по потемкам не имело смысла, и я,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махнув рукой на каравай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solidFill>
                  <a:srgbClr val="050D57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(он принял прежний вид, но кушать его я бы все-таки не советовала), решила наведаться в гости к пчелкам».</a:t>
            </a:r>
            <a:endParaRPr lang="ru-RU" altLang="ru-RU" sz="2400">
              <a:solidFill>
                <a:srgbClr val="050D57"/>
              </a:solidFill>
              <a:latin typeface="Calibri" panose="020F0502020204030204" pitchFamily="34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1835150" y="4221163"/>
            <a:ext cx="5616575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80000"/>
              <a:buFontTx/>
              <a:buNone/>
            </a:pPr>
            <a:endParaRPr lang="ru-RU" altLang="ru-RU" sz="2800"/>
          </a:p>
        </p:txBody>
      </p:sp>
      <p:sp>
        <p:nvSpPr>
          <p:cNvPr id="37891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7892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7893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7894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0188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7895" name="직사각형 1"/>
          <p:cNvSpPr>
            <a:spLocks noChangeArrowheads="1"/>
          </p:cNvSpPr>
          <p:nvPr/>
        </p:nvSpPr>
        <p:spPr bwMode="auto">
          <a:xfrm>
            <a:off x="107950" y="981075"/>
            <a:ext cx="8929688" cy="895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32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Итак, прием каламбурного совмещения переносного значения фразеологизма и прямого значения исходного словосочетания, но с прибавлением дополнительного смысла можно считать характерной чертой идиостиля Ольги Громыко. </a:t>
            </a:r>
          </a:p>
          <a:p>
            <a:pPr algn="just">
              <a:lnSpc>
                <a:spcPct val="150000"/>
              </a:lnSpc>
            </a:pPr>
            <a:endParaRPr lang="ru-RU" altLang="ru-RU" sz="32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altLang="ru-RU" sz="1600"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1547813" y="4221163"/>
            <a:ext cx="5976937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00"/>
              </a:spcBef>
              <a:buClrTx/>
              <a:buSzPct val="80000"/>
              <a:buFontTx/>
              <a:buNone/>
            </a:pPr>
            <a:endParaRPr lang="ru-RU" altLang="ru-RU" sz="2800"/>
          </a:p>
        </p:txBody>
      </p:sp>
      <p:sp>
        <p:nvSpPr>
          <p:cNvPr id="39939" name="AutoShape 3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107950" y="6524625"/>
            <a:ext cx="503238" cy="146050"/>
          </a:xfrm>
          <a:prstGeom prst="actionButtonBeginning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9940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27088" y="6524625"/>
            <a:ext cx="430212" cy="146050"/>
          </a:xfrm>
          <a:prstGeom prst="actionButtonBackPrevious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9941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532813" y="6524625"/>
            <a:ext cx="504825" cy="146050"/>
          </a:xfrm>
          <a:prstGeom prst="actionButtonEnd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9942" name="AutoShap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850188" y="6526213"/>
            <a:ext cx="431800" cy="144462"/>
          </a:xfrm>
          <a:prstGeom prst="actionButtonForwardNext">
            <a:avLst/>
          </a:pr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9943" name="직사각형 1"/>
          <p:cNvSpPr>
            <a:spLocks noChangeArrowheads="1"/>
          </p:cNvSpPr>
          <p:nvPr/>
        </p:nvSpPr>
        <p:spPr bwMode="auto">
          <a:xfrm>
            <a:off x="179388" y="342900"/>
            <a:ext cx="885825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Все рассмотренные нами примеры языковой игры со смыслами невозможны без опоры на фантастическое допущение и объясняющего его контекста. </a:t>
            </a:r>
          </a:p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Ольга Громыко изобретательно использует игровые возможности жанра фэнтези. Игровая свобода жанра, умноженная на лингвокультурный потенциал автора, создает уникальные возможности для языковой игры.</a:t>
            </a:r>
          </a:p>
          <a:p>
            <a:pPr algn="just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altLang="ru-RU" sz="2800" b="1" i="1" u="sng">
                <a:solidFill>
                  <a:srgbClr val="C00000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Благодарю за внимание!</a:t>
            </a:r>
            <a:r>
              <a:rPr lang="ru-RU" altLang="ru-RU" sz="2800" b="1" i="1" u="sng">
                <a:solidFill>
                  <a:srgbClr val="C00000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50000"/>
              </a:lnSpc>
            </a:pPr>
            <a:endParaRPr lang="ru-RU" altLang="ru-RU" sz="2800">
              <a:solidFill>
                <a:srgbClr val="06106E"/>
              </a:solidFill>
              <a:latin typeface="Times New Roman" panose="02020603050405020304" pitchFamily="18" charset="0"/>
              <a:ea typeface="맑은 고딕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2800">
                <a:solidFill>
                  <a:srgbClr val="06106E"/>
                </a:solidFill>
                <a:latin typeface="Times New Roman" panose="02020603050405020304" pitchFamily="18" charset="0"/>
                <a:ea typeface="맑은 고딕" panose="020B0503020000020004" pitchFamily="34" charset="-127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slow" advTm="74752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Tahoma"/>
        <a:ea typeface="Microsoft YaHei"/>
        <a:cs typeface=""/>
      </a:majorFont>
      <a:minorFont>
        <a:latin typeface="Tahom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3444</TotalTime>
  <Words>1044</Words>
  <Application>Microsoft Office PowerPoint</Application>
  <PresentationFormat>Pokaz na ekranie (4:3)</PresentationFormat>
  <Paragraphs>116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7" baseType="lpstr">
      <vt:lpstr>Arial</vt:lpstr>
      <vt:lpstr>Microsoft YaHei</vt:lpstr>
      <vt:lpstr>Tahoma</vt:lpstr>
      <vt:lpstr>Times New Roman</vt:lpstr>
      <vt:lpstr>Trebuchet MS</vt:lpstr>
      <vt:lpstr>맑은 고딕</vt:lpstr>
      <vt:lpstr>Calibri</vt:lpstr>
      <vt:lpstr>Office 테마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Кубанский государственный технологический университет</dc:title>
  <dc:creator>Пользователь</dc:creator>
  <cp:lastModifiedBy>Maria Kossakowska-Maras</cp:lastModifiedBy>
  <cp:revision>258</cp:revision>
  <cp:lastPrinted>1601-01-01T00:00:00Z</cp:lastPrinted>
  <dcterms:created xsi:type="dcterms:W3CDTF">2006-03-29T12:46:14Z</dcterms:created>
  <dcterms:modified xsi:type="dcterms:W3CDTF">2020-10-13T16:04:14Z</dcterms:modified>
</cp:coreProperties>
</file>