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66" r:id="rId5"/>
    <p:sldId id="262" r:id="rId6"/>
    <p:sldId id="270" r:id="rId7"/>
    <p:sldId id="258" r:id="rId8"/>
    <p:sldId id="259" r:id="rId9"/>
    <p:sldId id="260" r:id="rId10"/>
    <p:sldId id="268" r:id="rId11"/>
    <p:sldId id="269" r:id="rId12"/>
    <p:sldId id="265" r:id="rId13"/>
    <p:sldId id="264" r:id="rId14"/>
    <p:sldId id="272" r:id="rId15"/>
    <p:sldId id="271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4FE1152-CB2B-4520-B1D4-93D8BC27E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EBB706C8-299B-4B12-B83C-0CFA28EDBB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65B11D2-C33B-401B-9906-422099EF8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AF02-C146-41A8-80CF-D90A1FF7AB38}" type="datetimeFigureOut">
              <a:rPr lang="pl-PL" smtClean="0"/>
              <a:t>2020-10-13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09B033D8-7DF8-4D8C-8FEA-3BC5C53A9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858003A-7C2D-4867-9AC6-3A91463BC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8DCA-7A56-4BCC-B0A7-FDBDB447F2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8675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695454C-3B59-46CE-A372-FED929422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36D50E6C-4AF6-4A11-A75E-82965B04D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58592E0C-1E01-4F26-A21B-4FAF69773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AF02-C146-41A8-80CF-D90A1FF7AB38}" type="datetimeFigureOut">
              <a:rPr lang="pl-PL" smtClean="0"/>
              <a:t>2020-10-13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04BA066-EF28-4064-8014-52C184281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D8D0FE7B-CFD2-4931-A0BA-95B20B512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8DCA-7A56-4BCC-B0A7-FDBDB447F2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8408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F093806-79AA-4BE3-8211-817FFC05E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1BF1E374-DED0-45DB-974C-D4B1C0B6E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5C14727-6DD0-47A6-8AF3-89CD254D0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AF02-C146-41A8-80CF-D90A1FF7AB38}" type="datetimeFigureOut">
              <a:rPr lang="pl-PL" smtClean="0"/>
              <a:t>2020-10-13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C66F1B76-7759-4040-8A1F-334947C45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83717E35-08EE-433E-BC33-A7F1F32A7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8DCA-7A56-4BCC-B0A7-FDBDB447F2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5752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25E89ED-4853-4D77-A6CA-31EE958F5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FCFD8D7-29F8-49F3-BF0B-938EFEFBE9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D902BC5B-FF7D-4AEF-A78A-D0C879B18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C260399D-4F30-4F44-8AF5-6DD63CF5A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AF02-C146-41A8-80CF-D90A1FF7AB38}" type="datetimeFigureOut">
              <a:rPr lang="pl-PL" smtClean="0"/>
              <a:t>2020-10-13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D5D75FC4-927A-4FCA-B8CD-5249A11ED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DF03888E-5F08-4265-B763-5840A78B4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8DCA-7A56-4BCC-B0A7-FDBDB447F2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308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462F751-485E-4F44-A5FC-E4C3193D0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BE44335-3EB7-4DD5-AF37-50B6BEBB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153ED92F-A071-4825-85AE-4FD3D8EAC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5DF06D8E-8EC0-4F02-AE4F-46ED6DC91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51DE36BC-26B1-42AA-BF50-EFCDF8343D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E83CA69E-4286-47FD-9A5C-287A92E44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AF02-C146-41A8-80CF-D90A1FF7AB38}" type="datetimeFigureOut">
              <a:rPr lang="pl-PL" smtClean="0"/>
              <a:t>2020-10-13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ECFAC499-2691-43D1-AAEF-26099139D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556C6E32-1FC5-4A80-B8A4-19449AFB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8DCA-7A56-4BCC-B0A7-FDBDB447F2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6792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88B1D2C-3618-4557-9654-4375D99D9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5061E4D8-201E-4501-903D-5D7374F38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AF02-C146-41A8-80CF-D90A1FF7AB38}" type="datetimeFigureOut">
              <a:rPr lang="pl-PL" smtClean="0"/>
              <a:t>2020-10-13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31C6EC24-5A53-41B7-A1C8-3E0D84E14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711D6ACA-7D52-48A4-9A60-A2359F06F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8DCA-7A56-4BCC-B0A7-FDBDB447F2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365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4E770DC3-B879-43BF-BF82-72404D5A2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AF02-C146-41A8-80CF-D90A1FF7AB38}" type="datetimeFigureOut">
              <a:rPr lang="pl-PL" smtClean="0"/>
              <a:t>2020-10-13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6E027A19-BD09-421C-BEE5-ED13A781C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D59A33F4-ABA9-44E7-832A-063A74101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8DCA-7A56-4BCC-B0A7-FDBDB447F2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3139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8BBEC3E-B1AD-48E9-94ED-9918857AF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0A1654E5-9F45-48A1-B88A-3B07955A4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99774401-AB6C-4BCE-93C9-E2E49293A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B0D9C778-C4B6-4253-A5B6-77D601F67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AF02-C146-41A8-80CF-D90A1FF7AB38}" type="datetimeFigureOut">
              <a:rPr lang="pl-PL" smtClean="0"/>
              <a:t>2020-10-13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C149049D-E6A5-4BFC-B406-B243591A4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34826FBC-28E0-461E-AEE0-8421674DF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8DCA-7A56-4BCC-B0A7-FDBDB447F2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8943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1CB3E25-1025-4F97-9A62-B983C4AD6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6B453094-E221-4056-ABA6-CE4DA00372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D1E2381C-111E-4081-94A0-6CEBD0C72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16E05601-A31B-47C7-945A-CC7F5E146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AF02-C146-41A8-80CF-D90A1FF7AB38}" type="datetimeFigureOut">
              <a:rPr lang="pl-PL" smtClean="0"/>
              <a:t>2020-10-13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1255395A-D0DB-4952-BF3A-688BD01BA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AF105499-E0D9-4329-89D9-A38FC5446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8DCA-7A56-4BCC-B0A7-FDBDB447F2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9969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9782068-7F47-4284-AECC-A40787AFC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06FB6421-3443-427D-9C3A-AD7621AE36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219E22F-90DE-4865-A69F-C5EE699A3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AF02-C146-41A8-80CF-D90A1FF7AB38}" type="datetimeFigureOut">
              <a:rPr lang="pl-PL" smtClean="0"/>
              <a:t>2020-10-13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6D34D624-3AA2-4298-9C52-559DD5896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01DB829-B0DF-42FE-97F6-C46BE4CE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8DCA-7A56-4BCC-B0A7-FDBDB447F2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5253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1F22BE34-9876-4F27-B6B9-6545033A95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64B03839-FD7B-4BAC-AE89-90022824D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08BC71FE-E284-437F-B52B-5B7BCD492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AF02-C146-41A8-80CF-D90A1FF7AB38}" type="datetimeFigureOut">
              <a:rPr lang="pl-PL" smtClean="0"/>
              <a:t>2020-10-13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3954CD49-6360-4715-985E-103BE9162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32721751-95DD-4C35-84FD-B89571D94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8DCA-7A56-4BCC-B0A7-FDBDB447F2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1656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21306FDE-AD5E-4E5F-A30F-8C419E442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CADBCB23-CD36-48A5-B1E4-CBBA9BD35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042391C-A43F-4A49-9417-AF0207316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5AF02-C146-41A8-80CF-D90A1FF7AB38}" type="datetimeFigureOut">
              <a:rPr lang="pl-PL" smtClean="0"/>
              <a:t>2020-10-13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98693512-9787-4ACF-8248-54AC701A9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A1F77FA5-C863-47DC-838B-4B36E238F8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38DCA-7A56-4BCC-B0A7-FDBDB447F2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465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ydawnictwoepisteme.pl/author-book/boleslaw-prus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hyperlink" Target="https://journal.bookmate.com/drchekhov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://fototeka.fn.org.pl/pl/strona/wyszukiwarka.html?key=Lalka+%5b1977%5d&amp;search_type_in=tytul&amp;view_type=info&amp;sort=alfabetycznie&amp;result%5b%5d=3524&amp;lastResult%5b%5d=3524&amp;pageNumber=3&amp;howmany=50&amp;view_id=32&amp;hash=160250582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wc9wqvQ6xFU&amp;feature=emb_logo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s://www.facebook.com/bsamt/photos/pcb.1177442722442705/117743845577646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fototeka.fn.org.pl/pl/strona/wyszukiwarka.html?key=Lalka+%5b1977%5d&amp;search_type_in=tytul&amp;view_type=info&amp;sort=alfabetycznie&amp;result%5b%5d=3524&amp;lastResult%5b%5d=3524&amp;pageNumber=7&amp;howmany=50&amp;view_id=10&amp;hash=1602504929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://fototeka.fn.org.pl/pl/strona/wyszukiwarka.html?key=Lalka+%5b1977%5d&amp;search_type_in=tytul&amp;view_type=info&amp;sort=alfabetycznie&amp;result%5b%5d=3524&amp;lastResult%5b%5d=3524&amp;pageNumber=7&amp;howmany=50&amp;view_id=30&amp;hash=1602509883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facebook.com/bsamt/photos/1335829823270660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hyperlink" Target="http://fototeka.fn.org.pl/pl/strona/wyszukiwarka.html?key=Lalka+%5b1977%5d&amp;search_type_in=tytul&amp;view_type=info&amp;sort=alfabetycznie&amp;result%5b%5d=3524&amp;lastResult%5b%5d=3524&amp;pageNumber=7&amp;howmany=50&amp;view_id=31&amp;hash=160250937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www.facebook.com/peredvizhniki/photos/a.1582469802014429/2623718584556207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hyperlink" Target="http://fototeka.fn.org.pl/pl/strona/wyszukiwarka.html?key=Lalka+%5b1977%5d&amp;search_type_in=tytul&amp;view_type=info&amp;sort=alfabetycznie&amp;result%5b%5d=3524&amp;lastResult%5b%5d=3524&amp;pageNumber=1&amp;howmany=50&amp;view_id=13&amp;hash=1602597630&amp;filter%5bcharakter%5d%5b%5d=portre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musicaltheatre.by/vishnevyy-sad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www.facebook.com/bsamt/photos/1397327163787592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facebook.com/bsamt/photos/pcb.1177442722442705/1177438419109802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hyperlink" Target="https://musicaltheatre.by/vishnevyy-sa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fototeka.fn.org.pl/pl/strona/wyszukiwarka.html?key=Lalka+%5b1977%5d&amp;search_type_in=tytul&amp;view_type=info&amp;sort=alfabetycznie&amp;result%5b%5d=3524&amp;lastResult%5b%5d=3524&amp;pageNumber=2&amp;howmany=50&amp;view_id=17&amp;hash=1602514717&amp;filter%5bcharakter%5d%5b%5d=posta%C4%87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hyperlink" Target="https://www.youtube.com/watch?v=gGt2gZGpiL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s://musicaltheatre.by/vishnevyy-sa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hyperlink" Target="http://fototeka.fn.org.pl/pl/strona/wyszukiwarka.html?key=Lalka+%5b1977%5d&amp;search_type_in=tytul&amp;view_type=info&amp;sort=alfabetycznie&amp;result%5b%5d=3524&amp;lastResult%5b%5d=3524&amp;pageNumber=5&amp;howmany=50&amp;view_id=11&amp;hash=1602505358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://artdosug.ru/wp-content/uploads/2009/03/train_stg_05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C1A946F2-67AA-4C39-B4FE-CC1CBFE7A21E}"/>
              </a:ext>
            </a:extLst>
          </p:cNvPr>
          <p:cNvSpPr txBox="1"/>
          <p:nvPr/>
        </p:nvSpPr>
        <p:spPr>
          <a:xfrm>
            <a:off x="2575089" y="1791625"/>
            <a:ext cx="70418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XXIII </a:t>
            </a:r>
            <a:r>
              <a:rPr lang="pl-PL" sz="2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Международная</a:t>
            </a:r>
            <a:r>
              <a:rPr lang="pl-PL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заочная</a:t>
            </a:r>
            <a:r>
              <a:rPr lang="pl-PL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научная</a:t>
            </a:r>
            <a:r>
              <a:rPr lang="pl-PL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конференция</a:t>
            </a:r>
            <a:r>
              <a:rPr lang="pl-PL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РУСИСТИКА И СОВРЕМЕННОСТЬ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622EC7D4-594A-4666-A4FA-2B4E463C6C44}"/>
              </a:ext>
            </a:extLst>
          </p:cNvPr>
          <p:cNvSpPr txBox="1"/>
          <p:nvPr/>
        </p:nvSpPr>
        <p:spPr>
          <a:xfrm>
            <a:off x="7324627" y="518474"/>
            <a:ext cx="526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Жешув</a:t>
            </a:r>
            <a:r>
              <a:rPr lang="pl-PL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pl-PL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Польша</a:t>
            </a:r>
            <a:r>
              <a:rPr lang="pl-PL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15-17 </a:t>
            </a:r>
            <a:r>
              <a:rPr lang="pl-PL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октября</a:t>
            </a:r>
            <a:r>
              <a:rPr lang="pl-PL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2020 г.</a:t>
            </a:r>
          </a:p>
          <a:p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AA0DC1B7-D09B-40FB-82FF-E9293FD0EE0A}"/>
              </a:ext>
            </a:extLst>
          </p:cNvPr>
          <p:cNvSpPr txBox="1"/>
          <p:nvPr/>
        </p:nvSpPr>
        <p:spPr>
          <a:xfrm>
            <a:off x="7324627" y="863197"/>
            <a:ext cx="5722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Кафедра</a:t>
            </a: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русистики</a:t>
            </a: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Жешувского</a:t>
            </a: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университета</a:t>
            </a:r>
            <a:endParaRPr lang="pl-PL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4B8CD85A-073D-478C-85A6-A71B82C23B97}"/>
              </a:ext>
            </a:extLst>
          </p:cNvPr>
          <p:cNvSpPr txBox="1"/>
          <p:nvPr/>
        </p:nvSpPr>
        <p:spPr>
          <a:xfrm>
            <a:off x="1269476" y="2934127"/>
            <a:ext cx="982273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Социально-экономические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аспекты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жизни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дворянства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второй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половины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XIX 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века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сопоставительный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художественных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текстов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«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Вишневый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сад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А. П. 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Чехова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«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Кукла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Б. </a:t>
            </a:r>
            <a:r>
              <a:rPr lang="pl-PL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Пруса</a:t>
            </a:r>
            <a:r>
              <a:rPr lang="pl-PL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1CCDB5EB-42E1-4E07-8672-4D7480B761CF}"/>
              </a:ext>
            </a:extLst>
          </p:cNvPr>
          <p:cNvSpPr txBox="1"/>
          <p:nvPr/>
        </p:nvSpPr>
        <p:spPr>
          <a:xfrm>
            <a:off x="6579909" y="4917605"/>
            <a:ext cx="53481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Sofya Chashchina</a:t>
            </a:r>
          </a:p>
          <a:p>
            <a:pPr algn="r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studentka III roku I stopnia kierunku prawno-ekonomicznego, Wydział Prawa i Administracji </a:t>
            </a:r>
          </a:p>
          <a:p>
            <a:pPr algn="r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Uniwersytet im. Adama Mickiewicza w Poznaniu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C5FB44FF-9780-4696-8415-4083C1435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14" y="224177"/>
            <a:ext cx="1748070" cy="203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704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DC9CDCAE-D040-40BC-AA1E-2DE538918E75}"/>
              </a:ext>
            </a:extLst>
          </p:cNvPr>
          <p:cNvSpPr txBox="1"/>
          <p:nvPr/>
        </p:nvSpPr>
        <p:spPr>
          <a:xfrm>
            <a:off x="1282045" y="2036311"/>
            <a:ext cx="937967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участники конференции,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предлагаемой презентации хотела бы обратить внимание на некоторые  фрагменты статьи, а также привести иллюстративный материал к её содержанию.</a:t>
            </a:r>
          </a:p>
          <a:p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Перейти по ссылке на источник изображений можно, нажав на фото.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0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ężczyzna, osoba, krawat, noszenie&#10;&#10;Opis wygenerowany automatycznie">
            <a:hlinkClick r:id="rId2"/>
            <a:extLst>
              <a:ext uri="{FF2B5EF4-FFF2-40B4-BE49-F238E27FC236}">
                <a16:creationId xmlns:a16="http://schemas.microsoft.com/office/drawing/2014/main" xmlns="" id="{156CA986-CEC8-44C2-82C8-CD082F176D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45" y="339608"/>
            <a:ext cx="3662510" cy="4700442"/>
          </a:xfrm>
          <a:prstGeom prst="rect">
            <a:avLst/>
          </a:prstGeom>
        </p:spPr>
      </p:pic>
      <p:pic>
        <p:nvPicPr>
          <p:cNvPr id="5" name="Obraz 4" descr="Obraz zawierający osoba, mężczyzna, zewnętrzne, kostium&#10;&#10;Opis wygenerowany automatycznie">
            <a:hlinkClick r:id="rId4"/>
            <a:extLst>
              <a:ext uri="{FF2B5EF4-FFF2-40B4-BE49-F238E27FC236}">
                <a16:creationId xmlns:a16="http://schemas.microsoft.com/office/drawing/2014/main" xmlns="" id="{11BCEA11-C371-48D8-A550-D3F6299199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6" y="3036434"/>
            <a:ext cx="3472774" cy="347277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8B6C317E-2EA2-45F1-A230-0641140F02B6}"/>
              </a:ext>
            </a:extLst>
          </p:cNvPr>
          <p:cNvSpPr txBox="1"/>
          <p:nvPr/>
        </p:nvSpPr>
        <p:spPr>
          <a:xfrm>
            <a:off x="4242059" y="443060"/>
            <a:ext cx="72774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Авторы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конца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начала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века отразили в своих произведениях судьбы людей переломной эпохи, в которой показали уходящих с «экономической сцены» дворян и успешных, предприимчивых купцов и финансистов.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работы мы поставили рассмотрение причин плачевного положения дел дворянского сословия, а также неизбежность трагичного финала произведений «Кукла» и «Вишневый сад».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5AE7955F-8DA6-419E-8159-083A9E182E59}"/>
              </a:ext>
            </a:extLst>
          </p:cNvPr>
          <p:cNvSpPr txBox="1"/>
          <p:nvPr/>
        </p:nvSpPr>
        <p:spPr>
          <a:xfrm>
            <a:off x="538680" y="5312847"/>
            <a:ext cx="3563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Болеслав Прус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E2507698-41BF-43FD-858C-C30B5479724A}"/>
              </a:ext>
            </a:extLst>
          </p:cNvPr>
          <p:cNvSpPr txBox="1"/>
          <p:nvPr/>
        </p:nvSpPr>
        <p:spPr>
          <a:xfrm>
            <a:off x="5418464" y="5835191"/>
            <a:ext cx="246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Антон Павлович Чехов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781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soba, wewnątrz, budynek, mężczyzna&#10;&#10;Opis wygenerowany automatycznie">
            <a:hlinkClick r:id="rId2"/>
            <a:extLst>
              <a:ext uri="{FF2B5EF4-FFF2-40B4-BE49-F238E27FC236}">
                <a16:creationId xmlns:a16="http://schemas.microsoft.com/office/drawing/2014/main" xmlns="" id="{A0DCDF4F-96FF-46EE-B7AE-6FB904781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27" y="204282"/>
            <a:ext cx="5836711" cy="3799486"/>
          </a:xfrm>
          <a:prstGeom prst="rect">
            <a:avLst/>
          </a:prstGeom>
        </p:spPr>
      </p:pic>
      <p:pic>
        <p:nvPicPr>
          <p:cNvPr id="5" name="Obraz 4" descr="Obraz zawierający pomieszczenie, małe, stół, mały&#10;&#10;Opis wygenerowany automatycznie">
            <a:hlinkClick r:id="rId4"/>
            <a:extLst>
              <a:ext uri="{FF2B5EF4-FFF2-40B4-BE49-F238E27FC236}">
                <a16:creationId xmlns:a16="http://schemas.microsoft.com/office/drawing/2014/main" xmlns="" id="{D194155F-BC62-4038-B1F8-425DA3CDEC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08" y="2668696"/>
            <a:ext cx="5694781" cy="3799486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7D8EAC14-2F84-470B-959A-146C20C712B1}"/>
              </a:ext>
            </a:extLst>
          </p:cNvPr>
          <p:cNvSpPr txBox="1"/>
          <p:nvPr/>
        </p:nvSpPr>
        <p:spPr>
          <a:xfrm>
            <a:off x="343711" y="5221687"/>
            <a:ext cx="517702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Видео-презентация балета «Вишневый сад», музыка </a:t>
            </a:r>
            <a:b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Г.В. Свиридова, О.И.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Ходоско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П.И.</a:t>
            </a:r>
            <a:r>
              <a:rPr lang="pl-PL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Чайковского, постановщик Сергей Микель</a:t>
            </a:r>
            <a:r>
              <a:rPr lang="pl-PL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https://www.youtube.com/watch?v=wc9wqvQ6xFU&amp;feature=emb_logo</a:t>
            </a:r>
            <a:endParaRPr lang="pl-PL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B8189C63-C4BD-42B3-8A5D-22F418734A69}"/>
              </a:ext>
            </a:extLst>
          </p:cNvPr>
          <p:cNvSpPr txBox="1"/>
          <p:nvPr/>
        </p:nvSpPr>
        <p:spPr>
          <a:xfrm>
            <a:off x="6399100" y="207601"/>
            <a:ext cx="52035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положение дворян становится критичным, они являются крупными должниками, их недвижимость выставляется на продажу. В постановке балета «Вишнёвый сад» в Белорусском государственном музыкальном театре постановщики решили включить в спектакль главное событие пьесы, которое по авторскому замыслу осталось за сценой: торги.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089D667F-4175-413A-9EE3-2B102472BEA9}"/>
              </a:ext>
            </a:extLst>
          </p:cNvPr>
          <p:cNvSpPr txBox="1"/>
          <p:nvPr/>
        </p:nvSpPr>
        <p:spPr>
          <a:xfrm>
            <a:off x="196127" y="4075647"/>
            <a:ext cx="5177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Томаш Ленцкий на торгах. Кадр из фильма Р.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«Кукла», 1977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D83E5E13-B39E-4707-A458-039FB6943E9D}"/>
              </a:ext>
            </a:extLst>
          </p:cNvPr>
          <p:cNvSpPr txBox="1"/>
          <p:nvPr/>
        </p:nvSpPr>
        <p:spPr>
          <a:xfrm>
            <a:off x="6096000" y="6490354"/>
            <a:ext cx="709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Торги. Фото из балета «Вишнёвый сад», постановщик Сергей Микель 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20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DEA37446-6D41-40F1-9D6D-B1336D2255EC}"/>
              </a:ext>
            </a:extLst>
          </p:cNvPr>
          <p:cNvSpPr txBox="1"/>
          <p:nvPr/>
        </p:nvSpPr>
        <p:spPr>
          <a:xfrm>
            <a:off x="622482" y="126331"/>
            <a:ext cx="10435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выхода из тяжелого экономического положения дворяне видят в том, чтобы выдать своих дочерей за купцов. Но все попытки заканчиваются фиаско – купцы вовсе не стремятся породниться с дворянским родом или видят претендентку недостойной.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az 7" descr="Obraz zawierający osoba, kobieta, mężczyzna, stojące&#10;&#10;Opis wygenerowany automatycznie">
            <a:hlinkClick r:id="rId2"/>
            <a:extLst>
              <a:ext uri="{FF2B5EF4-FFF2-40B4-BE49-F238E27FC236}">
                <a16:creationId xmlns:a16="http://schemas.microsoft.com/office/drawing/2014/main" xmlns="" id="{2A578879-6F84-4FCB-BCF4-4F9103040E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480" y="1393837"/>
            <a:ext cx="4058436" cy="3033848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8695873F-61D9-418D-88A3-A92A626CFC4C}"/>
              </a:ext>
            </a:extLst>
          </p:cNvPr>
          <p:cNvSpPr txBox="1"/>
          <p:nvPr/>
        </p:nvSpPr>
        <p:spPr>
          <a:xfrm>
            <a:off x="402549" y="5538633"/>
            <a:ext cx="55544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Лопахин.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Охмелия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иди в монастырь… </a:t>
            </a:r>
          </a:p>
          <a:p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Охмелия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 нимфа, помяни меня в твоих молитвах!»</a:t>
            </a:r>
            <a:endParaRPr lang="pl-PL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9BB1E932-7DBC-4635-B784-F7874E20E26B}"/>
              </a:ext>
            </a:extLst>
          </p:cNvPr>
          <p:cNvSpPr txBox="1"/>
          <p:nvPr/>
        </p:nvSpPr>
        <p:spPr>
          <a:xfrm>
            <a:off x="6769480" y="4620406"/>
            <a:ext cx="4884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Панна Изабелла 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Томаш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Ленцкий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Кадр из фильма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«Кукла», 1977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F54D8775-D83B-461C-B786-50E0E2C83B9C}"/>
              </a:ext>
            </a:extLst>
          </p:cNvPr>
          <p:cNvSpPr txBox="1"/>
          <p:nvPr/>
        </p:nvSpPr>
        <p:spPr>
          <a:xfrm>
            <a:off x="5631293" y="5202553"/>
            <a:ext cx="64880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«…когда первый встречный авантюрист приближается к этой святыне, как к стулу, и обращается с нею, как со стулом, а святыня чуть ли не в восторге от подобного обращения, тогда… понимаете ли?... Начинаешь подозревать, что алтарь-то и на самом деле – всего только стул». (Вокульский) </a:t>
            </a:r>
            <a:endParaRPr lang="pl-PL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raz 9" descr="Obraz zawierający wewnątrz, kobieta, trzymający, stół&#10;&#10;Opis wygenerowany automatycznie">
            <a:extLst>
              <a:ext uri="{FF2B5EF4-FFF2-40B4-BE49-F238E27FC236}">
                <a16:creationId xmlns:a16="http://schemas.microsoft.com/office/drawing/2014/main" xmlns="" id="{BC877069-CB09-45E3-8AAC-936E17C40E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084" y="1051059"/>
            <a:ext cx="2829022" cy="3772030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xmlns="" id="{51438358-AD5A-43AF-B6F7-73CDCF3BF0D1}"/>
              </a:ext>
            </a:extLst>
          </p:cNvPr>
          <p:cNvSpPr txBox="1"/>
          <p:nvPr/>
        </p:nvSpPr>
        <p:spPr>
          <a:xfrm>
            <a:off x="402549" y="4882016"/>
            <a:ext cx="709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Раневская с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дочерьми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из балета «Вишнёвый сад», постановщик Сергей Микель  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544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57AE25AD-DCB9-4E65-A09C-84C0AA58308D}"/>
              </a:ext>
            </a:extLst>
          </p:cNvPr>
          <p:cNvSpPr txBox="1"/>
          <p:nvPr/>
        </p:nvSpPr>
        <p:spPr>
          <a:xfrm>
            <a:off x="886120" y="441255"/>
            <a:ext cx="9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дочерей замуж превращается в торговую сделку. 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0608AFE8-1D3E-495C-87D9-363A4D26F694}"/>
              </a:ext>
            </a:extLst>
          </p:cNvPr>
          <p:cNvSpPr txBox="1"/>
          <p:nvPr/>
        </p:nvSpPr>
        <p:spPr>
          <a:xfrm>
            <a:off x="886120" y="3059668"/>
            <a:ext cx="8436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Вокульский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такую сделку ранее уже совершил.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998B7C76-E604-4927-9D05-7171A6F5EAD7}"/>
              </a:ext>
            </a:extLst>
          </p:cNvPr>
          <p:cNvSpPr txBox="1"/>
          <p:nvPr/>
        </p:nvSpPr>
        <p:spPr>
          <a:xfrm>
            <a:off x="886120" y="3659250"/>
            <a:ext cx="6400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«…и я когда-то продался, только не ради богатства, а из крайней нужды.</a:t>
            </a:r>
          </a:p>
          <a:p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Мужем я был прескверным, но раз уж продался, то считал своим долгом быть добросовестнейшим приказчиком и преданнейшим слугой. …</a:t>
            </a:r>
          </a:p>
          <a:p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Торговать живым товаром чрезвычайно гадко, а ещё гаже торговать самим собой».</a:t>
            </a:r>
            <a:endParaRPr lang="pl-PL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az 7" descr="Obraz zawierający osoba, zewnętrzne, kobieta, mężczyzna&#10;&#10;Opis wygenerowany automatycznie">
            <a:hlinkClick r:id="rId2"/>
            <a:extLst>
              <a:ext uri="{FF2B5EF4-FFF2-40B4-BE49-F238E27FC236}">
                <a16:creationId xmlns:a16="http://schemas.microsoft.com/office/drawing/2014/main" xmlns="" id="{2688E8AD-31CF-4AB8-906C-239C7A7E9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322" y="940501"/>
            <a:ext cx="4638444" cy="4638444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D0254DD2-FA81-4662-9F00-279CF2D698B2}"/>
              </a:ext>
            </a:extLst>
          </p:cNvPr>
          <p:cNvSpPr txBox="1"/>
          <p:nvPr/>
        </p:nvSpPr>
        <p:spPr>
          <a:xfrm>
            <a:off x="1027522" y="1659118"/>
            <a:ext cx="5439266" cy="1055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62A5DC15-D3BD-4259-A4A8-79DC16CC27BD}"/>
              </a:ext>
            </a:extLst>
          </p:cNvPr>
          <p:cNvSpPr txBox="1"/>
          <p:nvPr/>
        </p:nvSpPr>
        <p:spPr>
          <a:xfrm>
            <a:off x="886120" y="1256376"/>
            <a:ext cx="48548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«Он хочет меня купить? Хорошо, пусть попробует. Он убедится, что я дорого стою».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(Изабелла Ленцкая)</a:t>
            </a:r>
            <a:endParaRPr lang="pl-P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4CFD854D-881D-42C1-9DCE-7D763371B2F0}"/>
              </a:ext>
            </a:extLst>
          </p:cNvPr>
          <p:cNvSpPr txBox="1"/>
          <p:nvPr/>
        </p:nvSpPr>
        <p:spPr>
          <a:xfrm>
            <a:off x="7428322" y="5678081"/>
            <a:ext cx="4884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Пани Вонсовская и Вокульский. Кадр из фильма Р.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«Кукла», 1977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968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osoba, sport, mężczyzna, stojące&#10;&#10;Opis wygenerowany automatycznie">
            <a:hlinkClick r:id="rId2"/>
            <a:extLst>
              <a:ext uri="{FF2B5EF4-FFF2-40B4-BE49-F238E27FC236}">
                <a16:creationId xmlns:a16="http://schemas.microsoft.com/office/drawing/2014/main" xmlns="" id="{83CFB965-5C42-459D-8290-504EF3B1F2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72774"/>
            <a:ext cx="5210664" cy="347377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EFD41FF8-3F6F-4902-BEC3-3E5351931EC6}"/>
              </a:ext>
            </a:extLst>
          </p:cNvPr>
          <p:cNvSpPr txBox="1"/>
          <p:nvPr/>
        </p:nvSpPr>
        <p:spPr>
          <a:xfrm>
            <a:off x="5586275" y="116429"/>
            <a:ext cx="62301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Купцы вместо брака предпочитают влиять и принимать деятельное участие в экономических делах аристократических семей.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xmlns="" id="{1CE2ED93-2B92-4881-841A-5DBBA9E16332}"/>
              </a:ext>
            </a:extLst>
          </p:cNvPr>
          <p:cNvSpPr txBox="1"/>
          <p:nvPr/>
        </p:nvSpPr>
        <p:spPr>
          <a:xfrm>
            <a:off x="269165" y="5486400"/>
            <a:ext cx="53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 – Ведь это вы, сударь, купили наш дом? –</a:t>
            </a:r>
            <a:r>
              <a:rPr lang="pl-PL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И, прищурив глаза, пристально посмотрела на него. 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Да, я купил».</a:t>
            </a:r>
            <a:endParaRPr lang="pl-PL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xmlns="" id="{623A8A39-5D82-4768-BA7A-AF3F107D0E3D}"/>
              </a:ext>
            </a:extLst>
          </p:cNvPr>
          <p:cNvSpPr txBox="1"/>
          <p:nvPr/>
        </p:nvSpPr>
        <p:spPr>
          <a:xfrm>
            <a:off x="6526493" y="5426362"/>
            <a:ext cx="4942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Андреевна.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Продан вишнёвый сад?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Лопахин.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Продан.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Андреевна.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купил?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Лопахин.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 купил».</a:t>
            </a:r>
            <a:endParaRPr lang="pl-PL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Obraz 14" descr="Obraz zawierający stół, osoba, wewnątrz, siedzi&#10;&#10;Opis wygenerowany automatycznie">
            <a:hlinkClick r:id="rId4"/>
            <a:extLst>
              <a:ext uri="{FF2B5EF4-FFF2-40B4-BE49-F238E27FC236}">
                <a16:creationId xmlns:a16="http://schemas.microsoft.com/office/drawing/2014/main" xmlns="" id="{2E05F4A2-ADE0-4D4D-A82F-B0A91CA6A6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65" y="116429"/>
            <a:ext cx="4844907" cy="4746031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1E8B3C08-4761-4C72-9847-0E6E79A1EF7D}"/>
              </a:ext>
            </a:extLst>
          </p:cNvPr>
          <p:cNvSpPr txBox="1"/>
          <p:nvPr/>
        </p:nvSpPr>
        <p:spPr>
          <a:xfrm>
            <a:off x="229152" y="4989764"/>
            <a:ext cx="4884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Вокульский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Томаш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Ленцкий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панна Изабелла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 из фильма Р.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«Кукла», 1977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4610E974-243E-4D28-8CBA-62C0B7999C82}"/>
              </a:ext>
            </a:extLst>
          </p:cNvPr>
          <p:cNvSpPr txBox="1"/>
          <p:nvPr/>
        </p:nvSpPr>
        <p:spPr>
          <a:xfrm>
            <a:off x="6096000" y="4728154"/>
            <a:ext cx="709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Лопахин и Любовь Раневская.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 из балета «Вишнёвый сад», постановщик Сергей Микель  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457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wewnątrz, kwiat, stół, krzesło&#10;&#10;Opis wygenerowany automatycznie">
            <a:hlinkClick r:id="rId2"/>
            <a:extLst>
              <a:ext uri="{FF2B5EF4-FFF2-40B4-BE49-F238E27FC236}">
                <a16:creationId xmlns:a16="http://schemas.microsoft.com/office/drawing/2014/main" xmlns="" id="{86B69EE5-B1DC-4C7A-B459-16AC3C0DE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934" y="340332"/>
            <a:ext cx="3917325" cy="514693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E183C176-4C80-4FC7-BE0A-EAC13E2AA4C9}"/>
              </a:ext>
            </a:extLst>
          </p:cNvPr>
          <p:cNvSpPr txBox="1"/>
          <p:nvPr/>
        </p:nvSpPr>
        <p:spPr>
          <a:xfrm>
            <a:off x="7413820" y="5593882"/>
            <a:ext cx="4813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Пётр Кончаловский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«Окно», 1936 год 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xmlns="" id="{09D025E6-097C-41D4-9920-4B2D9553EE18}"/>
              </a:ext>
            </a:extLst>
          </p:cNvPr>
          <p:cNvSpPr txBox="1"/>
          <p:nvPr/>
        </p:nvSpPr>
        <p:spPr>
          <a:xfrm>
            <a:off x="4468964" y="1096797"/>
            <a:ext cx="34046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«Она уже решила выйти замуж при условии, чтобы её будущий спутник нравился ей, обладал знатным именем и соответствующим состоянием».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«Из салонов Квиринала – в галантерейную лавку… Это даже не падение, а позор!»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(Изабелла Ленцкая)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xmlns="" id="{6C13D8A6-5412-4498-9C2D-7B272134A9B7}"/>
              </a:ext>
            </a:extLst>
          </p:cNvPr>
          <p:cNvSpPr txBox="1"/>
          <p:nvPr/>
        </p:nvSpPr>
        <p:spPr>
          <a:xfrm>
            <a:off x="4495522" y="4208888"/>
            <a:ext cx="29182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«Раневская. …я люблю этот дом, без вишнёвого сада я не понимаю своей жизни, и если уж так нужно продавать, то продавайте и меня вместе с садом».</a:t>
            </a:r>
            <a:endParaRPr lang="pl-PL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xmlns="" id="{11E9C811-480F-4DA1-9B32-3C0DFAB08E33}"/>
              </a:ext>
            </a:extLst>
          </p:cNvPr>
          <p:cNvSpPr txBox="1"/>
          <p:nvPr/>
        </p:nvSpPr>
        <p:spPr>
          <a:xfrm>
            <a:off x="276344" y="173467"/>
            <a:ext cx="5894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Дворяне пытаются сохранить свои традиции.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Ленцкая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отказывается выходить замуж за купца – Раневская вырубить вишнёвый сад.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osoba, zewnętrzne, odzież, przybranie głowy&#10;&#10;Opis wygenerowany automatycznie">
            <a:hlinkClick r:id="rId4"/>
            <a:extLst>
              <a:ext uri="{FF2B5EF4-FFF2-40B4-BE49-F238E27FC236}">
                <a16:creationId xmlns:a16="http://schemas.microsoft.com/office/drawing/2014/main" xmlns="" id="{D485522D-3338-4A69-BB49-F65B955AE6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44" y="1324599"/>
            <a:ext cx="3959220" cy="395922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20A29B37-8E99-4360-9F91-C32A35F67D98}"/>
              </a:ext>
            </a:extLst>
          </p:cNvPr>
          <p:cNvSpPr txBox="1"/>
          <p:nvPr/>
        </p:nvSpPr>
        <p:spPr>
          <a:xfrm>
            <a:off x="276344" y="5424246"/>
            <a:ext cx="4884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Изабелла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Ленцкая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Кадр из фильма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«Кукла», 1977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851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Obraz 2" descr="Obraz zawierający woda, scena, stojące, przód&#10;&#10;Opis wygenerowany automatycznie">
            <a:hlinkClick r:id="rId2"/>
            <a:extLst>
              <a:ext uri="{FF2B5EF4-FFF2-40B4-BE49-F238E27FC236}">
                <a16:creationId xmlns:a16="http://schemas.microsoft.com/office/drawing/2014/main" xmlns="" id="{9F02A358-0613-4822-8AA0-C37B904F1A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752421" y="320511"/>
            <a:ext cx="10687157" cy="6010412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C6092ED5-B361-4147-9112-3DB4379FA33B}"/>
              </a:ext>
            </a:extLst>
          </p:cNvPr>
          <p:cNvSpPr txBox="1"/>
          <p:nvPr/>
        </p:nvSpPr>
        <p:spPr>
          <a:xfrm>
            <a:off x="629871" y="6440573"/>
            <a:ext cx="73736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Раневская и вишнёвый сад. Кадр из балета «Вишнёвый сад», постановщик Сергей Микель  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484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ewnątrz, sport, taniec, woda&#10;&#10;Opis wygenerowany automatycznie">
            <a:hlinkClick r:id="rId2"/>
            <a:extLst>
              <a:ext uri="{FF2B5EF4-FFF2-40B4-BE49-F238E27FC236}">
                <a16:creationId xmlns:a16="http://schemas.microsoft.com/office/drawing/2014/main" xmlns="" id="{484B4B75-40C0-4777-A2FE-EF6366991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959" y="106163"/>
            <a:ext cx="9452081" cy="630631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5AF71D92-7946-4A35-B859-7EB44FA3ABBC}"/>
              </a:ext>
            </a:extLst>
          </p:cNvPr>
          <p:cNvSpPr txBox="1"/>
          <p:nvPr/>
        </p:nvSpPr>
        <p:spPr>
          <a:xfrm>
            <a:off x="1266264" y="6444060"/>
            <a:ext cx="73640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Раневская и вишнёвый сад. Кадр из балета «Вишнёвый сад», постановщик Сергей Микель  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813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79695D38-7939-4570-818F-95FA9139DB51}"/>
              </a:ext>
            </a:extLst>
          </p:cNvPr>
          <p:cNvSpPr txBox="1"/>
          <p:nvPr/>
        </p:nvSpPr>
        <p:spPr>
          <a:xfrm>
            <a:off x="225356" y="255928"/>
            <a:ext cx="88035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 как символ красоты, продолжения исторического процесса, преемственности, не может быть уничтожен Раневской. Лопахин, в свою очередь, с радостью вырубает деревья, не приносящие дохода. 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 descr="Obraz zawierający stojące, ulica, jasne, osoby&#10;&#10;Opis wygenerowany automatycznie">
            <a:hlinkClick r:id="rId2"/>
            <a:extLst>
              <a:ext uri="{FF2B5EF4-FFF2-40B4-BE49-F238E27FC236}">
                <a16:creationId xmlns:a16="http://schemas.microsoft.com/office/drawing/2014/main" xmlns="" id="{66217FA7-1137-4BE3-9304-8152F99925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83" y="1409708"/>
            <a:ext cx="6505882" cy="4340643"/>
          </a:xfrm>
          <a:prstGeom prst="rect">
            <a:avLst/>
          </a:prstGeom>
        </p:spPr>
      </p:pic>
      <p:pic>
        <p:nvPicPr>
          <p:cNvPr id="6" name="Obraz 5" descr="Obraz zawierający scena, siedzi, stół, przód&#10;&#10;Opis wygenerowany automatycznie">
            <a:hlinkClick r:id="rId4"/>
            <a:extLst>
              <a:ext uri="{FF2B5EF4-FFF2-40B4-BE49-F238E27FC236}">
                <a16:creationId xmlns:a16="http://schemas.microsoft.com/office/drawing/2014/main" xmlns="" id="{E1C70564-71E2-4370-B19D-25FC857D95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438" y="2364414"/>
            <a:ext cx="4312410" cy="431241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49683309-3F32-40E9-96EE-BA2DB5EBDB59}"/>
              </a:ext>
            </a:extLst>
          </p:cNvPr>
          <p:cNvSpPr txBox="1"/>
          <p:nvPr/>
        </p:nvSpPr>
        <p:spPr>
          <a:xfrm>
            <a:off x="7087570" y="1314412"/>
            <a:ext cx="44712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«Приходите все смотреть, как Ермолай Лопахин хватит топором по вишнёвому саду, как упадут на землю деревья!».</a:t>
            </a:r>
            <a:endParaRPr lang="pl-PL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76684D5C-DF52-4447-A636-08575B2EFECB}"/>
              </a:ext>
            </a:extLst>
          </p:cNvPr>
          <p:cNvSpPr txBox="1"/>
          <p:nvPr/>
        </p:nvSpPr>
        <p:spPr>
          <a:xfrm>
            <a:off x="225356" y="6294295"/>
            <a:ext cx="709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Лопахин и вишнёвый сад.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Кадры из балета «Вишнёвый сад», постановщик Сергей Микель  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020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2D3C0634-A81B-4FD1-81BB-13C968913A3C}"/>
              </a:ext>
            </a:extLst>
          </p:cNvPr>
          <p:cNvSpPr txBox="1"/>
          <p:nvPr/>
        </p:nvSpPr>
        <p:spPr>
          <a:xfrm>
            <a:off x="1302470" y="112736"/>
            <a:ext cx="9587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Дворяне не становятся дельцами, в чем зачастую обвиняют аристократию, вменяя им недостаток предприимчивости, рвения. Но купцы не чувствуют радости жизни и теряют волю, сетуют на окружающую их действительность, которую создали себе сами.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 descr="Obraz zawierający osoba, wewnątrz, mężczyzna, siedzi&#10;&#10;Opis wygenerowany automatycznie">
            <a:hlinkClick r:id="rId2"/>
            <a:extLst>
              <a:ext uri="{FF2B5EF4-FFF2-40B4-BE49-F238E27FC236}">
                <a16:creationId xmlns:a16="http://schemas.microsoft.com/office/drawing/2014/main" xmlns="" id="{1D96C8DB-5FBB-4570-AB4E-1C3DF20ABC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442" y="1187065"/>
            <a:ext cx="3714117" cy="377202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6B51A75B-631A-434A-A460-0215C45D09ED}"/>
              </a:ext>
            </a:extLst>
          </p:cNvPr>
          <p:cNvSpPr txBox="1"/>
          <p:nvPr/>
        </p:nvSpPr>
        <p:spPr>
          <a:xfrm>
            <a:off x="558920" y="5318446"/>
            <a:ext cx="63603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«[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Вокульский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Размышлял о том, что теперь, проведя около двух месяцев взаперти в своем кабинете, он перестал быть человеком и уподобился до известной степени устрице, которая, сидя на одном месте, потребляет без разбора все, что подсунет ей случай»</a:t>
            </a:r>
          </a:p>
          <a:p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>
            <a:hlinkClick r:id="rId4"/>
            <a:extLst>
              <a:ext uri="{FF2B5EF4-FFF2-40B4-BE49-F238E27FC236}">
                <a16:creationId xmlns:a16="http://schemas.microsoft.com/office/drawing/2014/main" xmlns="" id="{FE075643-D7C5-48A4-A5E9-63AE944E42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926" r="13750"/>
          <a:stretch/>
        </p:blipFill>
        <p:spPr>
          <a:xfrm>
            <a:off x="7158491" y="1199604"/>
            <a:ext cx="4281339" cy="328437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26C81D21-8BAE-4781-86AA-D3A2941FF9CA}"/>
              </a:ext>
            </a:extLst>
          </p:cNvPr>
          <p:cNvSpPr txBox="1"/>
          <p:nvPr/>
        </p:nvSpPr>
        <p:spPr>
          <a:xfrm>
            <a:off x="7041442" y="5485898"/>
            <a:ext cx="4827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Лопахин.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О, скорее бы всё это прошло, скорее бы изменилась как-нибудь наша нескладная, несчастливая жизнь».</a:t>
            </a:r>
            <a:endParaRPr lang="pl-PL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7C415E46-27E7-4063-846A-45B6D176AD94}"/>
              </a:ext>
            </a:extLst>
          </p:cNvPr>
          <p:cNvSpPr txBox="1"/>
          <p:nvPr/>
        </p:nvSpPr>
        <p:spPr>
          <a:xfrm>
            <a:off x="1302470" y="4984877"/>
            <a:ext cx="5381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Вокульский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Кадр из фильма Р.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«Кукла», 1977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701AE725-418A-4357-82E3-F13EA68FFAF4}"/>
              </a:ext>
            </a:extLst>
          </p:cNvPr>
          <p:cNvSpPr txBox="1"/>
          <p:nvPr/>
        </p:nvSpPr>
        <p:spPr>
          <a:xfrm>
            <a:off x="7041442" y="4723330"/>
            <a:ext cx="5495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Лопахин. Кадр из телевизионного спектакля «Вишнёвый сад», постановка И. Ильинского, 1983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667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ewnątrz, mężczyzna, siedzi, computer&#10;&#10;Opis wygenerowany automatycznie">
            <a:hlinkClick r:id="rId2"/>
            <a:extLst>
              <a:ext uri="{FF2B5EF4-FFF2-40B4-BE49-F238E27FC236}">
                <a16:creationId xmlns:a16="http://schemas.microsoft.com/office/drawing/2014/main" xmlns="" id="{7B7DCA8C-8693-4A1A-9062-D670F4A7C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403" y="1910830"/>
            <a:ext cx="6530664" cy="4352075"/>
          </a:xfrm>
          <a:prstGeom prst="rect">
            <a:avLst/>
          </a:prstGeom>
        </p:spPr>
      </p:pic>
      <p:pic>
        <p:nvPicPr>
          <p:cNvPr id="7" name="Obraz 6" descr="Obraz zawierający osoba, mężczyzna, trzymający, granie&#10;&#10;Opis wygenerowany automatycznie">
            <a:hlinkClick r:id="rId4"/>
            <a:extLst>
              <a:ext uri="{FF2B5EF4-FFF2-40B4-BE49-F238E27FC236}">
                <a16:creationId xmlns:a16="http://schemas.microsoft.com/office/drawing/2014/main" xmlns="" id="{BC84AB39-A7CA-4FE8-9C09-EBDA8AED43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42" y="136187"/>
            <a:ext cx="4728044" cy="472804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A595D119-3472-440D-8C50-3DC08E532501}"/>
              </a:ext>
            </a:extLst>
          </p:cNvPr>
          <p:cNvSpPr txBox="1"/>
          <p:nvPr/>
        </p:nvSpPr>
        <p:spPr>
          <a:xfrm>
            <a:off x="5624947" y="307874"/>
            <a:ext cx="57675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Приход новых купцов, экономически целеустремленных, равнодушных к человеческим судьбам, приводит к гибели людей: умирает старый приказчик Игнаций Жецкий, а старого и больного слугу Фирса запирают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в доме.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F0410B03-B286-4553-9442-E409933A380B}"/>
              </a:ext>
            </a:extLst>
          </p:cNvPr>
          <p:cNvSpPr txBox="1"/>
          <p:nvPr/>
        </p:nvSpPr>
        <p:spPr>
          <a:xfrm>
            <a:off x="155642" y="4947170"/>
            <a:ext cx="5381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Игнаций Жецкий и Юлиан Охоцкий.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 из фильма Р.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«Кукла», 1977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F376D975-66FC-4843-B625-6EE0A98C258F}"/>
              </a:ext>
            </a:extLst>
          </p:cNvPr>
          <p:cNvSpPr txBox="1"/>
          <p:nvPr/>
        </p:nvSpPr>
        <p:spPr>
          <a:xfrm>
            <a:off x="5271414" y="6396237"/>
            <a:ext cx="709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Фирс. Кадр из балета «Вишнёвый сад», постановщик Сергей Микель 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842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hlinkClick r:id="rId2"/>
            <a:extLst>
              <a:ext uri="{FF2B5EF4-FFF2-40B4-BE49-F238E27FC236}">
                <a16:creationId xmlns:a16="http://schemas.microsoft.com/office/drawing/2014/main" xmlns="" id="{AA66E8EC-B2CD-4CF6-949A-98A5C5B9A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522" y="1106442"/>
            <a:ext cx="8101945" cy="464511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239B852E-E228-4CFB-9FC1-7350A831AD12}"/>
              </a:ext>
            </a:extLst>
          </p:cNvPr>
          <p:cNvSpPr txBox="1"/>
          <p:nvPr/>
        </p:nvSpPr>
        <p:spPr>
          <a:xfrm>
            <a:off x="64024" y="1388440"/>
            <a:ext cx="3815498" cy="4081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Поезд становится символом надвигающихся перемен, новой эпохи. </a:t>
            </a:r>
            <a:br>
              <a:rPr lang="ru-RU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en-US" sz="1800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</a:t>
            </a:r>
            <a:r>
              <a:rPr lang="en-US" sz="1800" i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Пришел</a:t>
            </a:r>
            <a:r>
              <a:rPr lang="en-US" sz="1800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поезд</a:t>
            </a:r>
            <a:r>
              <a:rPr lang="en-US" sz="1800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en-US" sz="1800" i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слава</a:t>
            </a:r>
            <a:r>
              <a:rPr lang="en-US" sz="1800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богу</a:t>
            </a:r>
            <a:r>
              <a:rPr lang="en-US" sz="1800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» 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с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этих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слов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Лопахина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начинается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пьеса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«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Вишнёвый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сад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».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Сценой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в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поезде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в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котором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ехал</a:t>
            </a:r>
            <a:r>
              <a:rPr lang="ru-RU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Вокульский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и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панна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Ленцка</a:t>
            </a:r>
            <a:r>
              <a:rPr lang="ru-RU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я,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для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купца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заканчивается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жизнь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Он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хочет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покончить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с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собой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бросается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под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поезд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Именно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этот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поезд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в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современном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языке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–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денежный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механизм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–</a:t>
            </a:r>
            <a:r>
              <a:rPr lang="pl-PL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подчинил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себе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волю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людей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«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Куклами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», «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игрушками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»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стали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абсолютно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все</a:t>
            </a:r>
            <a:r>
              <a:rPr lang="en-US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– </a:t>
            </a:r>
            <a:r>
              <a:rPr lang="ru-RU" sz="1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но прежде всего представители дворянства.</a:t>
            </a:r>
            <a:endParaRPr lang="en-US" sz="18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989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BC01976F-EDB6-4060-BE03-08416A54E592}"/>
              </a:ext>
            </a:extLst>
          </p:cNvPr>
          <p:cNvSpPr txBox="1"/>
          <p:nvPr/>
        </p:nvSpPr>
        <p:spPr>
          <a:xfrm>
            <a:off x="2452540" y="2875002"/>
            <a:ext cx="7286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06814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912</Words>
  <Application>Microsoft Office PowerPoint</Application>
  <PresentationFormat>Panoramiczny</PresentationFormat>
  <Paragraphs>63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SofCha</dc:creator>
  <cp:lastModifiedBy>Maria Kossakowska-Maras</cp:lastModifiedBy>
  <cp:revision>41</cp:revision>
  <dcterms:created xsi:type="dcterms:W3CDTF">2020-10-12T11:38:01Z</dcterms:created>
  <dcterms:modified xsi:type="dcterms:W3CDTF">2020-10-13T18:53:09Z</dcterms:modified>
</cp:coreProperties>
</file>