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0" r:id="rId4"/>
    <p:sldId id="261" r:id="rId5"/>
    <p:sldId id="265" r:id="rId6"/>
    <p:sldId id="258" r:id="rId7"/>
    <p:sldId id="264" r:id="rId8"/>
    <p:sldId id="263" r:id="rId9"/>
    <p:sldId id="266" r:id="rId10"/>
    <p:sldId id="259" r:id="rId11"/>
    <p:sldId id="267" r:id="rId12"/>
    <p:sldId id="268" r:id="rId1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48"/>
      </p:cViewPr>
      <p:guideLst/>
    </p:cSldViewPr>
  </p:slideViewPr>
  <p:notesTextViewPr>
    <p:cViewPr>
      <p:scale>
        <a:sx n="1" d="1"/>
        <a:sy n="1" d="1"/>
      </p:scale>
      <p:origin x="0" y="0"/>
    </p:cViewPr>
  </p:notesTextViewPr>
  <p:sorterViewPr>
    <p:cViewPr>
      <p:scale>
        <a:sx n="100" d="100"/>
        <a:sy n="100" d="100"/>
      </p:scale>
      <p:origin x="0" y="-23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7A0FCE87-2B19-4079-93B6-305A08CFD5AA}" type="datetimeFigureOut">
              <a:rPr lang="pl-PL" smtClean="0"/>
              <a:t>17.05.2020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187674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A0FCE87-2B19-4079-93B6-305A08CFD5AA}" type="datetimeFigureOut">
              <a:rPr lang="pl-PL" smtClean="0"/>
              <a:t>17.05.2020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968357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7A0FCE87-2B19-4079-93B6-305A08CFD5AA}" type="datetimeFigureOut">
              <a:rPr lang="pl-PL" smtClean="0"/>
              <a:t>17.05.2020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252695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7A0FCE87-2B19-4079-93B6-305A08CFD5AA}" type="datetimeFigureOut">
              <a:rPr lang="pl-PL" smtClean="0"/>
              <a:t>17.05.2020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1963539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7A0FCE87-2B19-4079-93B6-305A08CFD5AA}" type="datetimeFigureOut">
              <a:rPr lang="pl-PL" smtClean="0"/>
              <a:t>17.05.2020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48927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7A0FCE87-2B19-4079-93B6-305A08CFD5AA}" type="datetimeFigureOut">
              <a:rPr lang="pl-PL" smtClean="0"/>
              <a:t>17.05.2020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3684673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7A0FCE87-2B19-4079-93B6-305A08CFD5AA}" type="datetimeFigureOut">
              <a:rPr lang="pl-PL" smtClean="0"/>
              <a:t>17.05.2020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4042639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7A0FCE87-2B19-4079-93B6-305A08CFD5AA}" type="datetimeFigureOut">
              <a:rPr lang="pl-PL" smtClean="0"/>
              <a:t>17.05.2020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368009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7A0FCE87-2B19-4079-93B6-305A08CFD5AA}" type="datetimeFigureOut">
              <a:rPr lang="pl-PL" smtClean="0"/>
              <a:t>17.05.2020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3605315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A0FCE87-2B19-4079-93B6-305A08CFD5AA}" type="datetimeFigureOut">
              <a:rPr lang="pl-PL" smtClean="0"/>
              <a:t>17.05.2020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47859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A0FCE87-2B19-4079-93B6-305A08CFD5AA}" type="datetimeFigureOut">
              <a:rPr lang="pl-PL" smtClean="0"/>
              <a:t>17.05.2020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A7DDD58-A653-4053-98D0-BEC827F298AD}" type="slidenum">
              <a:rPr lang="pl-PL" smtClean="0"/>
              <a:t>‹#›</a:t>
            </a:fld>
            <a:endParaRPr lang="pl-PL"/>
          </a:p>
        </p:txBody>
      </p:sp>
    </p:spTree>
    <p:extLst>
      <p:ext uri="{BB962C8B-B14F-4D97-AF65-F5344CB8AC3E}">
        <p14:creationId xmlns:p14="http://schemas.microsoft.com/office/powerpoint/2010/main" val="133592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FCE87-2B19-4079-93B6-305A08CFD5AA}" type="datetimeFigureOut">
              <a:rPr lang="pl-PL" smtClean="0"/>
              <a:t>17.05.2020</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7DDD58-A653-4053-98D0-BEC827F298AD}" type="slidenum">
              <a:rPr lang="pl-PL" smtClean="0"/>
              <a:t>‹#›</a:t>
            </a:fld>
            <a:endParaRPr lang="pl-PL"/>
          </a:p>
        </p:txBody>
      </p:sp>
    </p:spTree>
    <p:extLst>
      <p:ext uri="{BB962C8B-B14F-4D97-AF65-F5344CB8AC3E}">
        <p14:creationId xmlns:p14="http://schemas.microsoft.com/office/powerpoint/2010/main" val="1675611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vetigora.com/node/134"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pl.wikipedia.org/wiki/Jacek_Odrow&#261;&#380;"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catherine.spb.ru/page.phtml?query=ul"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sluzebniczkinmp.pl/dom-generalny"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wga.hu/"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ru.wikipedia.org/wiki/User:Sibeaster" TargetMode="External"/><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hyperlink" Target="http://days.pravoslavie.ru/Images/ii134&amp;1649.htm" TargetMode="External"/><Relationship Id="rId4" Type="http://schemas.openxmlformats.org/officeDocument/2006/relationships/hyperlink" Target="https://ru.wikipedia.or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cirota.ru/forum/view.php?subj=33587"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769660" y="1258630"/>
            <a:ext cx="9144000" cy="2387600"/>
          </a:xfrm>
        </p:spPr>
        <p:txBody>
          <a:bodyPr>
            <a:normAutofit fontScale="90000"/>
          </a:bodyPr>
          <a:lstStyle/>
          <a:p>
            <a:r>
              <a:rPr lang="pl-PL" b="1" dirty="0" smtClean="0">
                <a:solidFill>
                  <a:schemeClr val="accent5"/>
                </a:solidFill>
                <a:effectLst>
                  <a:outerShdw blurRad="38100" dist="38100" dir="2700000" algn="tl">
                    <a:srgbClr val="000000">
                      <a:alpha val="43137"/>
                    </a:srgbClr>
                  </a:outerShdw>
                </a:effectLst>
              </a:rPr>
              <a:t>ŚWIĘCI </a:t>
            </a:r>
            <a:br>
              <a:rPr lang="pl-PL" b="1" dirty="0" smtClean="0">
                <a:solidFill>
                  <a:schemeClr val="accent5"/>
                </a:solidFill>
                <a:effectLst>
                  <a:outerShdw blurRad="38100" dist="38100" dir="2700000" algn="tl">
                    <a:srgbClr val="000000">
                      <a:alpha val="43137"/>
                    </a:srgbClr>
                  </a:outerShdw>
                </a:effectLst>
              </a:rPr>
            </a:br>
            <a:r>
              <a:rPr lang="pl-PL" b="1" dirty="0" smtClean="0">
                <a:solidFill>
                  <a:schemeClr val="accent5"/>
                </a:solidFill>
                <a:effectLst>
                  <a:outerShdw blurRad="38100" dist="38100" dir="2700000" algn="tl">
                    <a:srgbClr val="000000">
                      <a:alpha val="43137"/>
                    </a:srgbClr>
                  </a:outerShdw>
                </a:effectLst>
              </a:rPr>
              <a:t>CODZIENNEGO </a:t>
            </a:r>
            <a:br>
              <a:rPr lang="pl-PL" b="1" dirty="0" smtClean="0">
                <a:solidFill>
                  <a:schemeClr val="accent5"/>
                </a:solidFill>
                <a:effectLst>
                  <a:outerShdw blurRad="38100" dist="38100" dir="2700000" algn="tl">
                    <a:srgbClr val="000000">
                      <a:alpha val="43137"/>
                    </a:srgbClr>
                  </a:outerShdw>
                </a:effectLst>
              </a:rPr>
            </a:br>
            <a:r>
              <a:rPr lang="pl-PL" b="1" dirty="0" smtClean="0">
                <a:solidFill>
                  <a:schemeClr val="accent5"/>
                </a:solidFill>
                <a:effectLst>
                  <a:outerShdw blurRad="38100" dist="38100" dir="2700000" algn="tl">
                    <a:srgbClr val="000000">
                      <a:alpha val="43137"/>
                    </a:srgbClr>
                  </a:outerShdw>
                </a:effectLst>
              </a:rPr>
              <a:t>UŻYTKU</a:t>
            </a:r>
            <a:r>
              <a:rPr lang="pl-PL" dirty="0" smtClean="0"/>
              <a:t/>
            </a:r>
            <a:br>
              <a:rPr lang="pl-PL" dirty="0" smtClean="0"/>
            </a:br>
            <a:r>
              <a:rPr lang="pl-PL" b="1" i="1" dirty="0" smtClean="0">
                <a:solidFill>
                  <a:schemeClr val="accent5"/>
                </a:solidFill>
              </a:rPr>
              <a:t>Szymon Hołownia</a:t>
            </a:r>
            <a:endParaRPr lang="pl-PL" b="1" i="1" dirty="0">
              <a:solidFill>
                <a:schemeClr val="accent5"/>
              </a:solidFill>
            </a:endParaRPr>
          </a:p>
        </p:txBody>
      </p:sp>
      <p:sp>
        <p:nvSpPr>
          <p:cNvPr id="3" name="Podtytuł 2"/>
          <p:cNvSpPr>
            <a:spLocks noGrp="1"/>
          </p:cNvSpPr>
          <p:nvPr>
            <p:ph type="subTitle" idx="1"/>
          </p:nvPr>
        </p:nvSpPr>
        <p:spPr>
          <a:xfrm>
            <a:off x="1769660" y="4994110"/>
            <a:ext cx="9144000" cy="1655762"/>
          </a:xfrm>
        </p:spPr>
        <p:txBody>
          <a:bodyPr>
            <a:normAutofit/>
          </a:bodyPr>
          <a:lstStyle/>
          <a:p>
            <a:r>
              <a:rPr lang="pl-PL" sz="4000" dirty="0" smtClean="0"/>
              <a:t>DKK – MAJ 2020</a:t>
            </a:r>
            <a:endParaRPr lang="pl-PL" sz="4000" dirty="0"/>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0" y="23482"/>
            <a:ext cx="2665522" cy="3851679"/>
          </a:xfrm>
          <a:prstGeom prst="rect">
            <a:avLst/>
          </a:prstGeom>
        </p:spPr>
      </p:pic>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989" y="47814"/>
            <a:ext cx="2985011" cy="4240072"/>
          </a:xfrm>
          <a:prstGeom prst="rect">
            <a:avLst/>
          </a:prstGeom>
        </p:spPr>
      </p:pic>
      <p:sp>
        <p:nvSpPr>
          <p:cNvPr id="6" name="Prostokąt 5"/>
          <p:cNvSpPr/>
          <p:nvPr/>
        </p:nvSpPr>
        <p:spPr>
          <a:xfrm>
            <a:off x="7405561" y="6003541"/>
            <a:ext cx="4786439" cy="646331"/>
          </a:xfrm>
          <a:prstGeom prst="rect">
            <a:avLst/>
          </a:prstGeom>
        </p:spPr>
        <p:txBody>
          <a:bodyPr wrap="none">
            <a:spAutoFit/>
          </a:bodyPr>
          <a:lstStyle/>
          <a:p>
            <a:pPr algn="r">
              <a:defRPr/>
            </a:pPr>
            <a:r>
              <a:rPr lang="pl-PL" i="1" dirty="0">
                <a:solidFill>
                  <a:srgbClr val="0070C0"/>
                </a:solidFill>
                <a:latin typeface="Arial" panose="020B0604020202020204" pitchFamily="34" charset="0"/>
                <a:cs typeface="Arial" panose="020B0604020202020204" pitchFamily="34" charset="0"/>
              </a:rPr>
              <a:t>Wszystkie materiały graficzne za Wikipedia.  </a:t>
            </a:r>
            <a:endParaRPr lang="pl-PL" i="1" dirty="0" smtClean="0">
              <a:solidFill>
                <a:srgbClr val="0070C0"/>
              </a:solidFill>
              <a:latin typeface="Arial" panose="020B0604020202020204" pitchFamily="34" charset="0"/>
              <a:cs typeface="Arial" panose="020B0604020202020204" pitchFamily="34" charset="0"/>
            </a:endParaRPr>
          </a:p>
          <a:p>
            <a:pPr algn="r">
              <a:defRPr/>
            </a:pPr>
            <a:r>
              <a:rPr lang="pl-PL" i="1" dirty="0" smtClean="0">
                <a:solidFill>
                  <a:srgbClr val="0070C0"/>
                </a:solidFill>
                <a:latin typeface="Arial" panose="020B0604020202020204" pitchFamily="34" charset="0"/>
                <a:cs typeface="Arial" panose="020B0604020202020204" pitchFamily="34" charset="0"/>
              </a:rPr>
              <a:t>Maria </a:t>
            </a:r>
            <a:r>
              <a:rPr lang="pl-PL" i="1" dirty="0">
                <a:solidFill>
                  <a:srgbClr val="0070C0"/>
                </a:solidFill>
                <a:latin typeface="Arial" panose="020B0604020202020204" pitchFamily="34" charset="0"/>
                <a:cs typeface="Arial" panose="020B0604020202020204" pitchFamily="34" charset="0"/>
              </a:rPr>
              <a:t>Suchy</a:t>
            </a:r>
          </a:p>
        </p:txBody>
      </p:sp>
    </p:spTree>
    <p:extLst>
      <p:ext uri="{BB962C8B-B14F-4D97-AF65-F5344CB8AC3E}">
        <p14:creationId xmlns:p14="http://schemas.microsoft.com/office/powerpoint/2010/main" val="1453939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371" y="69942"/>
            <a:ext cx="4044196" cy="4840129"/>
          </a:xfrm>
          <a:prstGeom prst="rect">
            <a:avLst/>
          </a:prstGeom>
        </p:spPr>
      </p:pic>
      <p:sp>
        <p:nvSpPr>
          <p:cNvPr id="3" name="Prostokąt 2"/>
          <p:cNvSpPr/>
          <p:nvPr/>
        </p:nvSpPr>
        <p:spPr>
          <a:xfrm>
            <a:off x="4162567" y="575644"/>
            <a:ext cx="7738280" cy="6247864"/>
          </a:xfrm>
          <a:prstGeom prst="rect">
            <a:avLst/>
          </a:prstGeom>
        </p:spPr>
        <p:txBody>
          <a:bodyPr wrap="square">
            <a:spAutoFit/>
          </a:bodyPr>
          <a:lstStyle/>
          <a:p>
            <a:r>
              <a:rPr lang="pl-PL" sz="2000" b="1" dirty="0">
                <a:solidFill>
                  <a:srgbClr val="222222"/>
                </a:solidFill>
                <a:latin typeface="Arial" panose="020B0604020202020204" pitchFamily="34" charset="0"/>
              </a:rPr>
              <a:t>Szymon Słupnik Młodszy (</a:t>
            </a:r>
            <a:r>
              <a:rPr lang="pl-PL" sz="2000" b="1" dirty="0" smtClean="0">
                <a:solidFill>
                  <a:srgbClr val="222222"/>
                </a:solidFill>
                <a:latin typeface="Arial" panose="020B0604020202020204" pitchFamily="34" charset="0"/>
              </a:rPr>
              <a:t>Symeon Stylita Młodszy) 520 – 592</a:t>
            </a:r>
          </a:p>
          <a:p>
            <a:endParaRPr lang="pl-PL" sz="2000" b="1" dirty="0" smtClean="0">
              <a:solidFill>
                <a:srgbClr val="222222"/>
              </a:solidFill>
              <a:latin typeface="Arial" panose="020B0604020202020204" pitchFamily="34" charset="0"/>
            </a:endParaRPr>
          </a:p>
          <a:p>
            <a:r>
              <a:rPr lang="pl-PL" sz="2000" dirty="0" smtClean="0">
                <a:solidFill>
                  <a:srgbClr val="222222"/>
                </a:solidFill>
                <a:latin typeface="Arial" panose="020B0604020202020204" pitchFamily="34" charset="0"/>
              </a:rPr>
              <a:t>Urodził </a:t>
            </a:r>
            <a:r>
              <a:rPr lang="pl-PL" sz="2000" dirty="0">
                <a:solidFill>
                  <a:srgbClr val="222222"/>
                </a:solidFill>
                <a:latin typeface="Arial" panose="020B0604020202020204" pitchFamily="34" charset="0"/>
              </a:rPr>
              <a:t>się w rodzinie pochodzącej </a:t>
            </a:r>
            <a:r>
              <a:rPr lang="pl-PL" sz="2000" dirty="0" smtClean="0">
                <a:solidFill>
                  <a:srgbClr val="222222"/>
                </a:solidFill>
                <a:latin typeface="Arial" panose="020B0604020202020204" pitchFamily="34" charset="0"/>
              </a:rPr>
              <a:t>z </a:t>
            </a:r>
            <a:r>
              <a:rPr lang="pl-PL" sz="2000" dirty="0" err="1" smtClean="0">
                <a:solidFill>
                  <a:srgbClr val="222222"/>
                </a:solidFill>
                <a:latin typeface="Arial" panose="020B0604020202020204" pitchFamily="34" charset="0"/>
              </a:rPr>
              <a:t>Edessy</a:t>
            </a:r>
            <a:r>
              <a:rPr lang="pl-PL" sz="2000" dirty="0" smtClean="0">
                <a:solidFill>
                  <a:srgbClr val="222222"/>
                </a:solidFill>
                <a:latin typeface="Arial" panose="020B0604020202020204" pitchFamily="34" charset="0"/>
              </a:rPr>
              <a:t>, </a:t>
            </a:r>
            <a:r>
              <a:rPr lang="pl-PL" sz="2000" dirty="0">
                <a:solidFill>
                  <a:srgbClr val="222222"/>
                </a:solidFill>
                <a:latin typeface="Arial" panose="020B0604020202020204" pitchFamily="34" charset="0"/>
              </a:rPr>
              <a:t>jego matką była św. </a:t>
            </a:r>
            <a:r>
              <a:rPr lang="pl-PL" sz="2000" dirty="0" smtClean="0">
                <a:solidFill>
                  <a:srgbClr val="222222"/>
                </a:solidFill>
                <a:latin typeface="Arial" panose="020B0604020202020204" pitchFamily="34" charset="0"/>
              </a:rPr>
              <a:t>Marta. </a:t>
            </a:r>
            <a:r>
              <a:rPr lang="pl-PL" sz="2000" dirty="0">
                <a:solidFill>
                  <a:srgbClr val="222222"/>
                </a:solidFill>
                <a:latin typeface="Arial" panose="020B0604020202020204" pitchFamily="34" charset="0"/>
              </a:rPr>
              <a:t>Pokutnicze życie na słupie rozpoczął w wieku dwudziestu lat. Pierwsze sześć lat spędził w pobliżu swego przewodnika duchowego Jana, przez kolejne dwanaście na słupie mierzącym czterdzieści stóp. W </a:t>
            </a:r>
            <a:r>
              <a:rPr lang="pl-PL" sz="2000" dirty="0" smtClean="0">
                <a:solidFill>
                  <a:srgbClr val="222222"/>
                </a:solidFill>
                <a:latin typeface="Arial" panose="020B0604020202020204" pitchFamily="34" charset="0"/>
              </a:rPr>
              <a:t>poszukiwaniu pustelni, gdzie nie </a:t>
            </a:r>
            <a:r>
              <a:rPr lang="pl-PL" sz="2000" dirty="0">
                <a:solidFill>
                  <a:srgbClr val="222222"/>
                </a:solidFill>
                <a:latin typeface="Arial" panose="020B0604020202020204" pitchFamily="34" charset="0"/>
              </a:rPr>
              <a:t>byłby narażony na kontakty z ludźmi, przeniósł się na kolejne dziesięć lat na wysoki słup umieszczony na wzgórzu nazwanym później „Cudowną Górą”. Na </a:t>
            </a:r>
            <a:r>
              <a:rPr lang="pl-PL" sz="2000" dirty="0" smtClean="0">
                <a:solidFill>
                  <a:srgbClr val="222222"/>
                </a:solidFill>
                <a:latin typeface="Arial" panose="020B0604020202020204" pitchFamily="34" charset="0"/>
              </a:rPr>
              <a:t>ośmiokątnym </a:t>
            </a:r>
            <a:r>
              <a:rPr lang="pl-PL" sz="2000" dirty="0">
                <a:solidFill>
                  <a:srgbClr val="222222"/>
                </a:solidFill>
                <a:latin typeface="Arial" panose="020B0604020202020204" pitchFamily="34" charset="0"/>
              </a:rPr>
              <a:t>słupie spędził pod gołym niebem czterdzieści pięć </a:t>
            </a:r>
            <a:r>
              <a:rPr lang="pl-PL" sz="2000" dirty="0" smtClean="0">
                <a:solidFill>
                  <a:srgbClr val="222222"/>
                </a:solidFill>
                <a:latin typeface="Arial" panose="020B0604020202020204" pitchFamily="34" charset="0"/>
              </a:rPr>
              <a:t>lat. </a:t>
            </a:r>
            <a:r>
              <a:rPr lang="pl-PL" sz="2000" dirty="0">
                <a:solidFill>
                  <a:srgbClr val="222222"/>
                </a:solidFill>
                <a:latin typeface="Arial" panose="020B0604020202020204" pitchFamily="34" charset="0"/>
              </a:rPr>
              <a:t>W tym czasie odbył </a:t>
            </a:r>
            <a:r>
              <a:rPr lang="pl-PL" sz="2000" dirty="0" smtClean="0">
                <a:solidFill>
                  <a:srgbClr val="222222"/>
                </a:solidFill>
                <a:latin typeface="Arial" panose="020B0604020202020204" pitchFamily="34" charset="0"/>
              </a:rPr>
              <a:t>diakonat, </a:t>
            </a:r>
            <a:r>
              <a:rPr lang="pl-PL" sz="2000" dirty="0">
                <a:solidFill>
                  <a:srgbClr val="222222"/>
                </a:solidFill>
                <a:latin typeface="Arial" panose="020B0604020202020204" pitchFamily="34" charset="0"/>
              </a:rPr>
              <a:t>a później pełnił posługę </a:t>
            </a:r>
            <a:r>
              <a:rPr lang="pl-PL" sz="2000" dirty="0" smtClean="0">
                <a:solidFill>
                  <a:srgbClr val="222222"/>
                </a:solidFill>
                <a:latin typeface="Arial" panose="020B0604020202020204" pitchFamily="34" charset="0"/>
              </a:rPr>
              <a:t>kapłańską. Pod </a:t>
            </a:r>
            <a:r>
              <a:rPr lang="pl-PL" sz="2000" dirty="0">
                <a:solidFill>
                  <a:srgbClr val="222222"/>
                </a:solidFill>
                <a:latin typeface="Arial" panose="020B0604020202020204" pitchFamily="34" charset="0"/>
              </a:rPr>
              <a:t>miejsce jego umartwień zaczęli przybywać uczniowie, którzy z czasem wybudowali </a:t>
            </a:r>
            <a:r>
              <a:rPr lang="pl-PL" sz="2000" dirty="0" smtClean="0">
                <a:solidFill>
                  <a:srgbClr val="222222"/>
                </a:solidFill>
                <a:latin typeface="Arial" panose="020B0604020202020204" pitchFamily="34" charset="0"/>
              </a:rPr>
              <a:t>świątynię pod wezwaniem Świętej Trójcy i klasztor. Miejsce </a:t>
            </a:r>
            <a:r>
              <a:rPr lang="pl-PL" sz="2000" dirty="0">
                <a:solidFill>
                  <a:srgbClr val="222222"/>
                </a:solidFill>
                <a:latin typeface="Arial" panose="020B0604020202020204" pitchFamily="34" charset="0"/>
              </a:rPr>
              <a:t>to stało się już za jego życia </a:t>
            </a:r>
            <a:r>
              <a:rPr lang="pl-PL" sz="2000" dirty="0" smtClean="0">
                <a:solidFill>
                  <a:srgbClr val="222222"/>
                </a:solidFill>
                <a:latin typeface="Arial" panose="020B0604020202020204" pitchFamily="34" charset="0"/>
              </a:rPr>
              <a:t>celem pielgrzymek. </a:t>
            </a:r>
            <a:r>
              <a:rPr lang="pl-PL" sz="2000" dirty="0">
                <a:latin typeface="Arial" panose="020B0604020202020204" pitchFamily="34" charset="0"/>
                <a:cs typeface="Arial" panose="020B0604020202020204" pitchFamily="34" charset="0"/>
              </a:rPr>
              <a:t>Pozostały po Symeonie </a:t>
            </a:r>
            <a:r>
              <a:rPr lang="pl-PL" sz="2000" dirty="0" smtClean="0">
                <a:latin typeface="Arial" panose="020B0604020202020204" pitchFamily="34" charset="0"/>
                <a:cs typeface="Arial" panose="020B0604020202020204" pitchFamily="34" charset="0"/>
              </a:rPr>
              <a:t>dzieła, </a:t>
            </a:r>
            <a:r>
              <a:rPr lang="pl-PL" sz="2000" dirty="0">
                <a:latin typeface="Arial" panose="020B0604020202020204" pitchFamily="34" charset="0"/>
                <a:cs typeface="Arial" panose="020B0604020202020204" pitchFamily="34" charset="0"/>
              </a:rPr>
              <a:t>będące świadectwem jego wiedzy teologicznej. </a:t>
            </a:r>
            <a:endParaRPr lang="pl-PL" sz="2000" dirty="0" smtClean="0">
              <a:latin typeface="Arial" panose="020B0604020202020204" pitchFamily="34" charset="0"/>
              <a:cs typeface="Arial" panose="020B0604020202020204" pitchFamily="34" charset="0"/>
            </a:endParaRPr>
          </a:p>
          <a:p>
            <a:endParaRPr lang="pl-PL" sz="2000" dirty="0" smtClean="0">
              <a:latin typeface="Arial" panose="020B0604020202020204" pitchFamily="34" charset="0"/>
              <a:cs typeface="Arial" panose="020B0604020202020204" pitchFamily="34" charset="0"/>
            </a:endParaRPr>
          </a:p>
          <a:p>
            <a:r>
              <a:rPr lang="pl-PL" sz="2000" i="1" dirty="0" smtClean="0">
                <a:latin typeface="Arial" panose="020B0604020202020204" pitchFamily="34" charset="0"/>
                <a:cs typeface="Arial" panose="020B0604020202020204" pitchFamily="34" charset="0"/>
              </a:rPr>
              <a:t>W starszych kalendarzach pod opieką tego świętego jest </a:t>
            </a:r>
          </a:p>
          <a:p>
            <a:r>
              <a:rPr lang="pl-PL" sz="2000" i="1" dirty="0" smtClean="0">
                <a:latin typeface="Arial" panose="020B0604020202020204" pitchFamily="34" charset="0"/>
                <a:cs typeface="Arial" panose="020B0604020202020204" pitchFamily="34" charset="0"/>
              </a:rPr>
              <a:t>3 września – dzień, kiedy urodził się autor „Świętych codziennego użytku”.</a:t>
            </a:r>
            <a:endParaRPr lang="pl-PL" sz="2000" i="1" dirty="0">
              <a:latin typeface="Arial" panose="020B0604020202020204" pitchFamily="34" charset="0"/>
              <a:cs typeface="Arial" panose="020B0604020202020204" pitchFamily="34" charset="0"/>
            </a:endParaRPr>
          </a:p>
        </p:txBody>
      </p:sp>
      <p:sp>
        <p:nvSpPr>
          <p:cNvPr id="5" name="Prostokąt 4"/>
          <p:cNvSpPr/>
          <p:nvPr/>
        </p:nvSpPr>
        <p:spPr>
          <a:xfrm>
            <a:off x="118371" y="5539013"/>
            <a:ext cx="3576364" cy="307777"/>
          </a:xfrm>
          <a:prstGeom prst="rect">
            <a:avLst/>
          </a:prstGeom>
        </p:spPr>
        <p:txBody>
          <a:bodyPr wrap="none">
            <a:spAutoFit/>
          </a:bodyPr>
          <a:lstStyle/>
          <a:p>
            <a:r>
              <a:rPr lang="pl-PL" sz="1400" u="sng" dirty="0" smtClean="0">
                <a:latin typeface="Arial" panose="020B0604020202020204" pitchFamily="34" charset="0"/>
                <a:hlinkClick r:id="rId3"/>
              </a:rPr>
              <a:t>Źródło</a:t>
            </a:r>
            <a:r>
              <a:rPr lang="pl-PL" sz="1400" u="sng" dirty="0" smtClean="0">
                <a:solidFill>
                  <a:srgbClr val="0B0080"/>
                </a:solidFill>
                <a:latin typeface="Arial" panose="020B0604020202020204" pitchFamily="34" charset="0"/>
                <a:hlinkClick r:id="rId3"/>
              </a:rPr>
              <a:t>: http</a:t>
            </a:r>
            <a:r>
              <a:rPr lang="pl-PL" sz="1400" u="sng" dirty="0">
                <a:solidFill>
                  <a:srgbClr val="0B0080"/>
                </a:solidFill>
                <a:latin typeface="Arial" panose="020B0604020202020204" pitchFamily="34" charset="0"/>
                <a:hlinkClick r:id="rId3"/>
              </a:rPr>
              <a:t>://www.svetigora.com/node/134</a:t>
            </a:r>
            <a:endParaRPr lang="pl-PL" sz="1400" dirty="0"/>
          </a:p>
        </p:txBody>
      </p:sp>
      <p:sp>
        <p:nvSpPr>
          <p:cNvPr id="6" name="Prostokąt 5"/>
          <p:cNvSpPr/>
          <p:nvPr/>
        </p:nvSpPr>
        <p:spPr>
          <a:xfrm>
            <a:off x="118371" y="4892682"/>
            <a:ext cx="3116431" cy="584775"/>
          </a:xfrm>
          <a:prstGeom prst="rect">
            <a:avLst/>
          </a:prstGeom>
        </p:spPr>
        <p:txBody>
          <a:bodyPr wrap="none">
            <a:spAutoFit/>
          </a:bodyPr>
          <a:lstStyle/>
          <a:p>
            <a:r>
              <a:rPr lang="en-US" sz="1600" i="1" dirty="0">
                <a:solidFill>
                  <a:srgbClr val="202122"/>
                </a:solidFill>
                <a:latin typeface="Arial" panose="020B0604020202020204" pitchFamily="34" charset="0"/>
              </a:rPr>
              <a:t>St. Simeon </a:t>
            </a:r>
            <a:r>
              <a:rPr lang="en-US" sz="1600" i="1" dirty="0" err="1">
                <a:solidFill>
                  <a:srgbClr val="202122"/>
                </a:solidFill>
                <a:latin typeface="Arial" panose="020B0604020202020204" pitchFamily="34" charset="0"/>
              </a:rPr>
              <a:t>Stylites</a:t>
            </a:r>
            <a:r>
              <a:rPr lang="en-US" sz="1600" i="1" dirty="0">
                <a:solidFill>
                  <a:srgbClr val="202122"/>
                </a:solidFill>
                <a:latin typeface="Arial" panose="020B0604020202020204" pitchFamily="34" charset="0"/>
              </a:rPr>
              <a:t> the Younger </a:t>
            </a:r>
            <a:endParaRPr lang="pl-PL" sz="1600" i="1" dirty="0" smtClean="0">
              <a:solidFill>
                <a:srgbClr val="202122"/>
              </a:solidFill>
              <a:latin typeface="Arial" panose="020B0604020202020204" pitchFamily="34" charset="0"/>
            </a:endParaRPr>
          </a:p>
          <a:p>
            <a:r>
              <a:rPr lang="en-US" sz="1600" i="1" dirty="0" smtClean="0">
                <a:solidFill>
                  <a:srgbClr val="202122"/>
                </a:solidFill>
                <a:latin typeface="Arial" panose="020B0604020202020204" pitchFamily="34" charset="0"/>
              </a:rPr>
              <a:t>(</a:t>
            </a:r>
            <a:r>
              <a:rPr lang="en-US" sz="1600" i="1" dirty="0" err="1">
                <a:solidFill>
                  <a:srgbClr val="202122"/>
                </a:solidFill>
                <a:latin typeface="Arial" panose="020B0604020202020204" pitchFamily="34" charset="0"/>
              </a:rPr>
              <a:t>ortodox</a:t>
            </a:r>
            <a:r>
              <a:rPr lang="en-US" sz="1600" i="1" dirty="0">
                <a:solidFill>
                  <a:srgbClr val="202122"/>
                </a:solidFill>
                <a:latin typeface="Arial" panose="020B0604020202020204" pitchFamily="34" charset="0"/>
              </a:rPr>
              <a:t> icon)</a:t>
            </a:r>
            <a:endParaRPr lang="pl-PL" sz="1600" i="1" dirty="0"/>
          </a:p>
        </p:txBody>
      </p:sp>
    </p:spTree>
    <p:extLst>
      <p:ext uri="{BB962C8B-B14F-4D97-AF65-F5344CB8AC3E}">
        <p14:creationId xmlns:p14="http://schemas.microsoft.com/office/powerpoint/2010/main" val="662130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3302758" cy="5512586"/>
          </a:xfrm>
          <a:prstGeom prst="rect">
            <a:avLst/>
          </a:prstGeom>
        </p:spPr>
      </p:pic>
      <p:sp>
        <p:nvSpPr>
          <p:cNvPr id="3" name="Prostokąt 2"/>
          <p:cNvSpPr/>
          <p:nvPr/>
        </p:nvSpPr>
        <p:spPr>
          <a:xfrm>
            <a:off x="174051" y="5755522"/>
            <a:ext cx="2954655" cy="646331"/>
          </a:xfrm>
          <a:prstGeom prst="rect">
            <a:avLst/>
          </a:prstGeom>
        </p:spPr>
        <p:txBody>
          <a:bodyPr wrap="none">
            <a:spAutoFit/>
          </a:bodyPr>
          <a:lstStyle/>
          <a:p>
            <a:r>
              <a:rPr lang="pl-PL" dirty="0">
                <a:solidFill>
                  <a:srgbClr val="202122"/>
                </a:solidFill>
                <a:latin typeface="Arial" panose="020B0604020202020204" pitchFamily="34" charset="0"/>
              </a:rPr>
              <a:t>Obraz Ludwika </a:t>
            </a:r>
            <a:r>
              <a:rPr lang="pl-PL" dirty="0" err="1" smtClean="0">
                <a:solidFill>
                  <a:srgbClr val="202122"/>
                </a:solidFill>
                <a:latin typeface="Arial" panose="020B0604020202020204" pitchFamily="34" charset="0"/>
              </a:rPr>
              <a:t>Caracciego</a:t>
            </a:r>
            <a:endParaRPr lang="pl-PL" dirty="0" smtClean="0">
              <a:solidFill>
                <a:srgbClr val="202122"/>
              </a:solidFill>
              <a:latin typeface="Arial" panose="020B0604020202020204" pitchFamily="34" charset="0"/>
            </a:endParaRPr>
          </a:p>
          <a:p>
            <a:r>
              <a:rPr lang="pl-PL" i="1" dirty="0" smtClean="0"/>
              <a:t>Wikimedia Commons</a:t>
            </a:r>
            <a:r>
              <a:rPr lang="pl-PL" dirty="0"/>
              <a:t> </a:t>
            </a:r>
          </a:p>
        </p:txBody>
      </p:sp>
      <p:sp>
        <p:nvSpPr>
          <p:cNvPr id="5" name="Prostokąt 4"/>
          <p:cNvSpPr/>
          <p:nvPr/>
        </p:nvSpPr>
        <p:spPr>
          <a:xfrm>
            <a:off x="4785497" y="118997"/>
            <a:ext cx="5487913" cy="523220"/>
          </a:xfrm>
          <a:prstGeom prst="rect">
            <a:avLst/>
          </a:prstGeom>
        </p:spPr>
        <p:txBody>
          <a:bodyPr wrap="none">
            <a:spAutoFit/>
          </a:bodyPr>
          <a:lstStyle/>
          <a:p>
            <a:r>
              <a:rPr lang="pl-PL" sz="2800" b="1" dirty="0" smtClean="0">
                <a:solidFill>
                  <a:srgbClr val="000000"/>
                </a:solidFill>
                <a:latin typeface="Arial" panose="020B0604020202020204" pitchFamily="34" charset="0"/>
                <a:cs typeface="Arial" panose="020B0604020202020204" pitchFamily="34" charset="0"/>
              </a:rPr>
              <a:t>Św. Jacek Odrowąż </a:t>
            </a:r>
            <a:r>
              <a:rPr lang="pl-PL" sz="2800" b="1" dirty="0">
                <a:latin typeface="Arial" panose="020B0604020202020204" pitchFamily="34" charset="0"/>
                <a:cs typeface="Arial" panose="020B0604020202020204" pitchFamily="34" charset="0"/>
              </a:rPr>
              <a:t>1183–1257</a:t>
            </a:r>
            <a:r>
              <a:rPr lang="pl-PL" sz="2800" b="1" dirty="0" smtClean="0">
                <a:solidFill>
                  <a:srgbClr val="000000"/>
                </a:solidFill>
                <a:latin typeface="Arial" panose="020B0604020202020204" pitchFamily="34" charset="0"/>
                <a:cs typeface="Arial" panose="020B0604020202020204" pitchFamily="34" charset="0"/>
              </a:rPr>
              <a:t> </a:t>
            </a:r>
            <a:endParaRPr lang="pl-PL" sz="2800" b="1" dirty="0">
              <a:latin typeface="Arial" panose="020B0604020202020204" pitchFamily="34" charset="0"/>
              <a:cs typeface="Arial" panose="020B0604020202020204" pitchFamily="34" charset="0"/>
            </a:endParaRPr>
          </a:p>
        </p:txBody>
      </p:sp>
      <p:sp>
        <p:nvSpPr>
          <p:cNvPr id="6" name="Prostokąt 5"/>
          <p:cNvSpPr/>
          <p:nvPr/>
        </p:nvSpPr>
        <p:spPr>
          <a:xfrm>
            <a:off x="3603009" y="900752"/>
            <a:ext cx="8215951" cy="5909310"/>
          </a:xfrm>
          <a:prstGeom prst="rect">
            <a:avLst/>
          </a:prstGeom>
        </p:spPr>
        <p:txBody>
          <a:bodyPr wrap="square">
            <a:spAutoFit/>
          </a:bodyPr>
          <a:lstStyle/>
          <a:p>
            <a:r>
              <a:rPr lang="pl-PL" dirty="0">
                <a:solidFill>
                  <a:srgbClr val="202122"/>
                </a:solidFill>
                <a:latin typeface="Arial" panose="020B0604020202020204" pitchFamily="34" charset="0"/>
                <a:cs typeface="Arial" panose="020B0604020202020204" pitchFamily="34" charset="0"/>
              </a:rPr>
              <a:t>Wywodził się z możnej rodziny o tradycjach chrześcijańskich</a:t>
            </a:r>
            <a:r>
              <a:rPr lang="pl-PL" dirty="0" smtClean="0">
                <a:solidFill>
                  <a:srgbClr val="202122"/>
                </a:solidFill>
                <a:latin typeface="Arial" panose="020B0604020202020204" pitchFamily="34" charset="0"/>
                <a:cs typeface="Arial" panose="020B0604020202020204" pitchFamily="34" charset="0"/>
              </a:rPr>
              <a:t>.</a:t>
            </a:r>
            <a:r>
              <a:rPr lang="pl-PL" dirty="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Habit dominikański przyjął w Rzymie w roku 1221 z rąk św. Dominika.</a:t>
            </a:r>
          </a:p>
          <a:p>
            <a:r>
              <a:rPr lang="pl-PL" dirty="0" smtClean="0">
                <a:latin typeface="Arial" panose="020B0604020202020204" pitchFamily="34" charset="0"/>
                <a:cs typeface="Arial" panose="020B0604020202020204" pitchFamily="34" charset="0"/>
              </a:rPr>
              <a:t>Święty </a:t>
            </a:r>
            <a:r>
              <a:rPr lang="pl-PL" dirty="0">
                <a:latin typeface="Arial" panose="020B0604020202020204" pitchFamily="34" charset="0"/>
                <a:cs typeface="Arial" panose="020B0604020202020204" pitchFamily="34" charset="0"/>
              </a:rPr>
              <a:t>Jacek Odrowąż i jego towarzysze byli pierwszymi dominikanami w Polsce. Ewangelizował ludność Karyntii, Moraw, Czech, Polski, Rusi i Prus. Nazywany był </a:t>
            </a:r>
            <a:r>
              <a:rPr lang="pl-PL" dirty="0" smtClean="0">
                <a:latin typeface="Arial" panose="020B0604020202020204" pitchFamily="34" charset="0"/>
                <a:cs typeface="Arial" panose="020B0604020202020204" pitchFamily="34" charset="0"/>
              </a:rPr>
              <a:t>Apostołem </a:t>
            </a:r>
            <a:r>
              <a:rPr lang="pl-PL" dirty="0">
                <a:latin typeface="Arial" panose="020B0604020202020204" pitchFamily="34" charset="0"/>
                <a:cs typeface="Arial" panose="020B0604020202020204" pitchFamily="34" charset="0"/>
              </a:rPr>
              <a:t>Słowian, Apostołem Ludów Słowiańskich, Apostołem Północy, Światłem Północy lub Światłem ze Śląska.</a:t>
            </a:r>
            <a:r>
              <a:rPr lang="pl-PL" dirty="0" smtClean="0">
                <a:solidFill>
                  <a:srgbClr val="202122"/>
                </a:solidFill>
                <a:latin typeface="Arial" panose="020B0604020202020204" pitchFamily="34" charset="0"/>
                <a:cs typeface="Arial" panose="020B0604020202020204" pitchFamily="34" charset="0"/>
              </a:rPr>
              <a:t> </a:t>
            </a:r>
          </a:p>
          <a:p>
            <a:r>
              <a:rPr lang="pl-PL" dirty="0" smtClean="0">
                <a:latin typeface="Arial" panose="020B0604020202020204" pitchFamily="34" charset="0"/>
                <a:cs typeface="Arial" panose="020B0604020202020204" pitchFamily="34" charset="0"/>
              </a:rPr>
              <a:t>Osiadłszy </a:t>
            </a:r>
            <a:r>
              <a:rPr lang="pl-PL" dirty="0">
                <a:latin typeface="Arial" panose="020B0604020202020204" pitchFamily="34" charset="0"/>
                <a:cs typeface="Arial" panose="020B0604020202020204" pitchFamily="34" charset="0"/>
              </a:rPr>
              <a:t>w Krakowie, zorganizował klasztor </a:t>
            </a:r>
            <a:r>
              <a:rPr lang="pl-PL" dirty="0" smtClean="0">
                <a:latin typeface="Arial" panose="020B0604020202020204" pitchFamily="34" charset="0"/>
                <a:cs typeface="Arial" panose="020B0604020202020204" pitchFamily="34" charset="0"/>
              </a:rPr>
              <a:t>w kościele św. Trójcy. </a:t>
            </a:r>
          </a:p>
          <a:p>
            <a:r>
              <a:rPr lang="pl-PL" dirty="0" smtClean="0">
                <a:latin typeface="Arial" panose="020B0604020202020204" pitchFamily="34" charset="0"/>
                <a:cs typeface="Arial" panose="020B0604020202020204" pitchFamily="34" charset="0"/>
              </a:rPr>
              <a:t>W </a:t>
            </a:r>
            <a:r>
              <a:rPr lang="pl-PL" dirty="0">
                <a:latin typeface="Arial" panose="020B0604020202020204" pitchFamily="34" charset="0"/>
                <a:cs typeface="Arial" panose="020B0604020202020204" pitchFamily="34" charset="0"/>
              </a:rPr>
              <a:t>1228 roku podążył na Ruś i spędził tam około pięciu lat. </a:t>
            </a:r>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Z </a:t>
            </a:r>
            <a:r>
              <a:rPr lang="pl-PL" dirty="0">
                <a:latin typeface="Arial" panose="020B0604020202020204" pitchFamily="34" charset="0"/>
                <a:cs typeface="Arial" panose="020B0604020202020204" pitchFamily="34" charset="0"/>
              </a:rPr>
              <a:t>Rusi ponownie udał się na Pomorze, aby nawracać Prusów. Ostatnie lata życia spędził w Krakowie. </a:t>
            </a:r>
            <a:endParaRPr lang="pl-PL" dirty="0" smtClean="0">
              <a:latin typeface="Arial" panose="020B0604020202020204" pitchFamily="34" charset="0"/>
              <a:cs typeface="Arial" panose="020B0604020202020204" pitchFamily="34" charset="0"/>
            </a:endParaRPr>
          </a:p>
          <a:p>
            <a:r>
              <a:rPr lang="pl-PL" dirty="0">
                <a:latin typeface="Arial" panose="020B0604020202020204" pitchFamily="34" charset="0"/>
                <a:cs typeface="Arial" panose="020B0604020202020204" pitchFamily="34" charset="0"/>
              </a:rPr>
              <a:t>Prowadził życie aktywne, wielokrotnie zmieniał miejsce pobytu; kilkukrotnie przemierzył Polskę pieszo. Już za życia otoczyła go sława cudotwórcy. Żywił głęboki </a:t>
            </a:r>
            <a:r>
              <a:rPr lang="pl-PL" dirty="0" smtClean="0">
                <a:latin typeface="Arial" panose="020B0604020202020204" pitchFamily="34" charset="0"/>
                <a:cs typeface="Arial" panose="020B0604020202020204" pitchFamily="34" charset="0"/>
              </a:rPr>
              <a:t>kult do Matki Bożej. </a:t>
            </a:r>
          </a:p>
          <a:p>
            <a:r>
              <a:rPr lang="pl-PL" dirty="0" smtClean="0">
                <a:latin typeface="Arial" panose="020B0604020202020204" pitchFamily="34" charset="0"/>
                <a:cs typeface="Arial" panose="020B0604020202020204" pitchFamily="34" charset="0"/>
              </a:rPr>
              <a:t>Walnie </a:t>
            </a:r>
            <a:r>
              <a:rPr lang="pl-PL" dirty="0">
                <a:latin typeface="Arial" panose="020B0604020202020204" pitchFamily="34" charset="0"/>
                <a:cs typeface="Arial" panose="020B0604020202020204" pitchFamily="34" charset="0"/>
              </a:rPr>
              <a:t>przyczynił się do ustanowienia Zakonu Kaznodziejskiego w Polsce i podniesienia poziomu życia religijnego ludności polskiej. Został ogłoszony świętym </a:t>
            </a:r>
            <a:r>
              <a:rPr lang="pl-PL" dirty="0" smtClean="0">
                <a:latin typeface="Arial" panose="020B0604020202020204" pitchFamily="34" charset="0"/>
                <a:cs typeface="Arial" panose="020B0604020202020204" pitchFamily="34" charset="0"/>
              </a:rPr>
              <a:t>w </a:t>
            </a:r>
            <a:r>
              <a:rPr lang="pl-PL" dirty="0">
                <a:latin typeface="Arial" panose="020B0604020202020204" pitchFamily="34" charset="0"/>
                <a:cs typeface="Arial" panose="020B0604020202020204" pitchFamily="34" charset="0"/>
              </a:rPr>
              <a:t>1594 roku</a:t>
            </a:r>
            <a:r>
              <a:rPr lang="pl-PL" dirty="0" smtClean="0">
                <a:latin typeface="Arial" panose="020B0604020202020204" pitchFamily="34" charset="0"/>
                <a:cs typeface="Arial" panose="020B0604020202020204" pitchFamily="34" charset="0"/>
              </a:rPr>
              <a:t>.</a:t>
            </a:r>
          </a:p>
          <a:p>
            <a:endParaRPr lang="pl-PL" dirty="0">
              <a:latin typeface="Arial" panose="020B0604020202020204" pitchFamily="34" charset="0"/>
              <a:cs typeface="Arial" panose="020B0604020202020204" pitchFamily="34" charset="0"/>
            </a:endParaRPr>
          </a:p>
          <a:p>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Więcej o świętym Jacku ze śląskiej linii Odrowążów: </a:t>
            </a:r>
            <a:endParaRPr lang="pl-PL" dirty="0">
              <a:latin typeface="Arial" panose="020B0604020202020204" pitchFamily="34" charset="0"/>
              <a:cs typeface="Arial" panose="020B0604020202020204" pitchFamily="34" charset="0"/>
            </a:endParaRPr>
          </a:p>
          <a:p>
            <a:r>
              <a:rPr lang="pl-PL" dirty="0">
                <a:latin typeface="Arial" panose="020B0604020202020204" pitchFamily="34" charset="0"/>
                <a:cs typeface="Arial" panose="020B0604020202020204" pitchFamily="34" charset="0"/>
                <a:hlinkClick r:id="rId3"/>
              </a:rPr>
              <a:t>https://</a:t>
            </a:r>
            <a:r>
              <a:rPr lang="pl-PL" dirty="0" smtClean="0">
                <a:latin typeface="Arial" panose="020B0604020202020204" pitchFamily="34" charset="0"/>
                <a:cs typeface="Arial" panose="020B0604020202020204" pitchFamily="34" charset="0"/>
                <a:hlinkClick r:id="rId3"/>
              </a:rPr>
              <a:t>pl.wikipedia.org/wiki/Jacek_Odrowąż</a:t>
            </a:r>
            <a:r>
              <a:rPr lang="pl-PL" dirty="0" smtClean="0">
                <a:latin typeface="Arial" panose="020B0604020202020204" pitchFamily="34" charset="0"/>
                <a:cs typeface="Arial" panose="020B0604020202020204" pitchFamily="34" charset="0"/>
              </a:rPr>
              <a:t> </a:t>
            </a:r>
            <a:endParaRPr lang="pl-PL" dirty="0">
              <a:latin typeface="Arial" panose="020B0604020202020204" pitchFamily="34" charset="0"/>
              <a:cs typeface="Arial" panose="020B0604020202020204" pitchFamily="34" charset="0"/>
            </a:endParaRPr>
          </a:p>
          <a:p>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0070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3166281" cy="4480288"/>
          </a:xfrm>
          <a:prstGeom prst="rect">
            <a:avLst/>
          </a:prstGeom>
        </p:spPr>
      </p:pic>
      <p:sp>
        <p:nvSpPr>
          <p:cNvPr id="3" name="Prostokąt 2"/>
          <p:cNvSpPr/>
          <p:nvPr/>
        </p:nvSpPr>
        <p:spPr>
          <a:xfrm>
            <a:off x="-1" y="5017036"/>
            <a:ext cx="3515258" cy="276999"/>
          </a:xfrm>
          <a:prstGeom prst="rect">
            <a:avLst/>
          </a:prstGeom>
        </p:spPr>
        <p:txBody>
          <a:bodyPr wrap="none">
            <a:spAutoFit/>
          </a:bodyPr>
          <a:lstStyle/>
          <a:p>
            <a:r>
              <a:rPr lang="pl-PL" sz="1200" u="sng" dirty="0">
                <a:solidFill>
                  <a:srgbClr val="0645AD"/>
                </a:solidFill>
                <a:latin typeface="Arial" panose="020B0604020202020204" pitchFamily="34" charset="0"/>
                <a:hlinkClick r:id="rId3"/>
              </a:rPr>
              <a:t>http://www.catherine.spb.ru/page.phtml?query=ul</a:t>
            </a:r>
            <a:endParaRPr lang="pl-PL" sz="1200" dirty="0"/>
          </a:p>
        </p:txBody>
      </p:sp>
      <p:sp>
        <p:nvSpPr>
          <p:cNvPr id="4" name="Prostokąt 3"/>
          <p:cNvSpPr/>
          <p:nvPr/>
        </p:nvSpPr>
        <p:spPr>
          <a:xfrm>
            <a:off x="0" y="4563996"/>
            <a:ext cx="3223959" cy="369332"/>
          </a:xfrm>
          <a:prstGeom prst="rect">
            <a:avLst/>
          </a:prstGeom>
        </p:spPr>
        <p:txBody>
          <a:bodyPr wrap="none">
            <a:spAutoFit/>
          </a:bodyPr>
          <a:lstStyle/>
          <a:p>
            <a:r>
              <a:rPr lang="pl-PL" dirty="0" smtClean="0">
                <a:solidFill>
                  <a:srgbClr val="202122"/>
                </a:solidFill>
                <a:latin typeface="Arial" panose="020B0604020202020204" pitchFamily="34" charset="0"/>
              </a:rPr>
              <a:t>Urszula Ledóchowska </a:t>
            </a:r>
            <a:r>
              <a:rPr lang="pl-PL" dirty="0">
                <a:solidFill>
                  <a:srgbClr val="202122"/>
                </a:solidFill>
                <a:latin typeface="Arial" panose="020B0604020202020204" pitchFamily="34" charset="0"/>
              </a:rPr>
              <a:t>(1907)</a:t>
            </a:r>
            <a:endParaRPr lang="pl-PL" dirty="0"/>
          </a:p>
        </p:txBody>
      </p:sp>
      <p:sp>
        <p:nvSpPr>
          <p:cNvPr id="5" name="Prostokąt 4"/>
          <p:cNvSpPr/>
          <p:nvPr/>
        </p:nvSpPr>
        <p:spPr>
          <a:xfrm>
            <a:off x="4462819" y="135845"/>
            <a:ext cx="6040354" cy="461665"/>
          </a:xfrm>
          <a:prstGeom prst="rect">
            <a:avLst/>
          </a:prstGeom>
        </p:spPr>
        <p:txBody>
          <a:bodyPr wrap="square">
            <a:spAutoFit/>
          </a:bodyPr>
          <a:lstStyle/>
          <a:p>
            <a:r>
              <a:rPr lang="pl-PL" sz="2400" b="1" dirty="0" smtClean="0">
                <a:solidFill>
                  <a:srgbClr val="202122"/>
                </a:solidFill>
                <a:latin typeface="Arial" panose="020B0604020202020204" pitchFamily="34" charset="0"/>
              </a:rPr>
              <a:t>Julia Urszula Ledóchowska 1835 - 1839</a:t>
            </a:r>
            <a:r>
              <a:rPr lang="pl-PL" sz="2400" dirty="0" smtClean="0">
                <a:solidFill>
                  <a:srgbClr val="202122"/>
                </a:solidFill>
                <a:latin typeface="Arial" panose="020B0604020202020204" pitchFamily="34" charset="0"/>
              </a:rPr>
              <a:t> </a:t>
            </a:r>
            <a:endParaRPr lang="pl-PL" sz="2400" dirty="0"/>
          </a:p>
        </p:txBody>
      </p:sp>
      <p:sp>
        <p:nvSpPr>
          <p:cNvPr id="6" name="Prostokąt 5"/>
          <p:cNvSpPr/>
          <p:nvPr/>
        </p:nvSpPr>
        <p:spPr>
          <a:xfrm>
            <a:off x="3515257" y="597510"/>
            <a:ext cx="8549364" cy="5909310"/>
          </a:xfrm>
          <a:prstGeom prst="rect">
            <a:avLst/>
          </a:prstGeom>
        </p:spPr>
        <p:txBody>
          <a:bodyPr wrap="square">
            <a:spAutoFit/>
          </a:bodyPr>
          <a:lstStyle/>
          <a:p>
            <a:r>
              <a:rPr lang="pl-PL" dirty="0" smtClean="0">
                <a:solidFill>
                  <a:srgbClr val="202122"/>
                </a:solidFill>
                <a:latin typeface="Arial" panose="020B0604020202020204" pitchFamily="34" charset="0"/>
              </a:rPr>
              <a:t>Urodziła się w Austrii jako córka szambelana cesarskiego. Gdy Julia miała 18 lat, przeniosła się wraz z rodziną do Lipnicy Dolnej, by trzy lata później wstąpić do krakowskich urszulanek. W 1907 wraz z dwiema siostrami wyjechała do Petersburga, by objąć kierownictwo internatu przy polskim gimnazjum, gdzie w 1910 powstał dom dla wspólnoty. Cztery lata później matkę Urszulę wydalono z Rosji – wybuchła I wojna światowa. Urszula Ledóchowska udała się do Sztokholmu, następnie do Danii. Kontynuowała pracę pedagogiczną – założyła szkołę dla dziewcząt, ochronkę dla sierot po polskich emigrantach, współpracowała z założonym w Szwajcarii przez Sienkiewicza Komitetem Pomocy Ofiarom Wojny.</a:t>
            </a:r>
            <a:r>
              <a:rPr lang="pl-PL" dirty="0"/>
              <a:t> </a:t>
            </a:r>
            <a:r>
              <a:rPr lang="pl-PL" dirty="0">
                <a:latin typeface="Arial" panose="020B0604020202020204" pitchFamily="34" charset="0"/>
                <a:cs typeface="Arial" panose="020B0604020202020204" pitchFamily="34" charset="0"/>
              </a:rPr>
              <a:t>W 1920 petersburskie urszulanki wróciły do Polski i osiedliły się </a:t>
            </a:r>
            <a:r>
              <a:rPr lang="pl-PL" dirty="0" smtClean="0">
                <a:latin typeface="Arial" panose="020B0604020202020204" pitchFamily="34" charset="0"/>
                <a:cs typeface="Arial" panose="020B0604020202020204" pitchFamily="34" charset="0"/>
              </a:rPr>
              <a:t>w Pniewach k/Poznania. Zgromadzenie Sióstr Urszulanek SJK  zwanych szarymi, działało w Polsce, Francji i we Włoszech. Jak pisze Hołownia …</a:t>
            </a:r>
            <a:r>
              <a:rPr lang="pl-PL" i="1" dirty="0" smtClean="0">
                <a:latin typeface="Arial" panose="020B0604020202020204" pitchFamily="34" charset="0"/>
                <a:cs typeface="Arial" panose="020B0604020202020204" pitchFamily="34" charset="0"/>
              </a:rPr>
              <a:t>Już za życia stała się ważną personą, do której pielgrzymowali prezydenci i ambasadorowie, a dom macierzysty w Pniewach stał się jedną z najbardziej znanych placówek Kościoła w Polsce. …</a:t>
            </a:r>
            <a:r>
              <a:rPr lang="pl-PL" i="1" dirty="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Zmarła </a:t>
            </a:r>
            <a:r>
              <a:rPr lang="pl-PL" dirty="0">
                <a:latin typeface="Arial" panose="020B0604020202020204" pitchFamily="34" charset="0"/>
                <a:cs typeface="Arial" panose="020B0604020202020204" pitchFamily="34" charset="0"/>
              </a:rPr>
              <a:t>29 maja 1939 podczas wizyty w </a:t>
            </a:r>
            <a:r>
              <a:rPr lang="pl-PL" dirty="0" smtClean="0">
                <a:latin typeface="Arial" panose="020B0604020202020204" pitchFamily="34" charset="0"/>
                <a:cs typeface="Arial" panose="020B0604020202020204" pitchFamily="34" charset="0"/>
              </a:rPr>
              <a:t>Rzymie. Tuż </a:t>
            </a:r>
            <a:r>
              <a:rPr lang="pl-PL" dirty="0">
                <a:latin typeface="Arial" panose="020B0604020202020204" pitchFamily="34" charset="0"/>
                <a:cs typeface="Arial" panose="020B0604020202020204" pitchFamily="34" charset="0"/>
              </a:rPr>
              <a:t>po śmierci Urszuli Ledóchowskiej pojawiała się opinia, że „zmarła święta”. </a:t>
            </a:r>
            <a:r>
              <a:rPr lang="pl-PL" dirty="0" smtClean="0">
                <a:latin typeface="Arial" panose="020B0604020202020204" pitchFamily="34" charset="0"/>
                <a:cs typeface="Arial" panose="020B0604020202020204" pitchFamily="34" charset="0"/>
              </a:rPr>
              <a:t>Powszechnie </a:t>
            </a:r>
            <a:r>
              <a:rPr lang="pl-PL" dirty="0">
                <a:latin typeface="Arial" panose="020B0604020202020204" pitchFamily="34" charset="0"/>
                <a:cs typeface="Arial" panose="020B0604020202020204" pitchFamily="34" charset="0"/>
              </a:rPr>
              <a:t>ceniono ją i szanowano za poświęcenie dla innych (zwłaszcza dzieci) oraz pogodę </a:t>
            </a:r>
            <a:r>
              <a:rPr lang="pl-PL" dirty="0" smtClean="0">
                <a:latin typeface="Arial" panose="020B0604020202020204" pitchFamily="34" charset="0"/>
                <a:cs typeface="Arial" panose="020B0604020202020204" pitchFamily="34" charset="0"/>
              </a:rPr>
              <a:t>ducha.</a:t>
            </a:r>
          </a:p>
          <a:p>
            <a:r>
              <a:rPr lang="pl-PL" b="0" i="0" u="none" strike="noStrike" dirty="0" smtClean="0">
                <a:solidFill>
                  <a:srgbClr val="202122"/>
                </a:solidFill>
                <a:effectLst/>
                <a:latin typeface="Arial" panose="020B0604020202020204" pitchFamily="34" charset="0"/>
                <a:cs typeface="Arial" panose="020B0604020202020204" pitchFamily="34" charset="0"/>
              </a:rPr>
              <a:t>W 1989 jej ciało przeniesiono z Rzymu do Pniew. Beatyfikowana w 1983 w Poznaniu, kanonizowana w 2003 w Rzymie.</a:t>
            </a:r>
          </a:p>
          <a:p>
            <a:r>
              <a:rPr lang="pl-PL" i="1" dirty="0" smtClean="0">
                <a:solidFill>
                  <a:srgbClr val="202122"/>
                </a:solidFill>
                <a:latin typeface="Arial" panose="020B0604020202020204" pitchFamily="34" charset="0"/>
                <a:cs typeface="Arial" panose="020B0604020202020204" pitchFamily="34" charset="0"/>
              </a:rPr>
              <a:t>Urszula, niewielka pani o żywych oczach, której wszędzie było pełno….Ucząca, żeby gdy się nie wie, co robić, postarać się być dobrym.</a:t>
            </a:r>
            <a:endParaRPr lang="pl-PL" b="0" i="1" u="none" strike="noStrike" dirty="0">
              <a:solidFill>
                <a:srgbClr val="20212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0534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2830"/>
            <a:ext cx="3294414" cy="3857056"/>
          </a:xfrm>
          <a:prstGeom prst="rect">
            <a:avLst/>
          </a:prstGeom>
        </p:spPr>
      </p:pic>
      <p:sp>
        <p:nvSpPr>
          <p:cNvPr id="3" name="Prostokąt 2"/>
          <p:cNvSpPr/>
          <p:nvPr/>
        </p:nvSpPr>
        <p:spPr>
          <a:xfrm>
            <a:off x="127379" y="4197656"/>
            <a:ext cx="2383809" cy="2031325"/>
          </a:xfrm>
          <a:prstGeom prst="rect">
            <a:avLst/>
          </a:prstGeom>
        </p:spPr>
        <p:txBody>
          <a:bodyPr wrap="square">
            <a:spAutoFit/>
          </a:bodyPr>
          <a:lstStyle/>
          <a:p>
            <a:r>
              <a:rPr lang="pl-PL" dirty="0">
                <a:solidFill>
                  <a:srgbClr val="202122"/>
                </a:solidFill>
                <a:latin typeface="Arial" panose="020B0604020202020204" pitchFamily="34" charset="0"/>
              </a:rPr>
              <a:t>Edmund </a:t>
            </a:r>
            <a:r>
              <a:rPr lang="pl-PL" dirty="0" smtClean="0">
                <a:solidFill>
                  <a:srgbClr val="202122"/>
                </a:solidFill>
                <a:latin typeface="Arial" panose="020B0604020202020204" pitchFamily="34" charset="0"/>
              </a:rPr>
              <a:t>Bojanowski </a:t>
            </a:r>
          </a:p>
          <a:p>
            <a:r>
              <a:rPr lang="pl-PL" i="1" dirty="0">
                <a:solidFill>
                  <a:srgbClr val="202122"/>
                </a:solidFill>
                <a:latin typeface="Arial" panose="020B0604020202020204" pitchFamily="34" charset="0"/>
              </a:rPr>
              <a:t>R</a:t>
            </a:r>
            <a:r>
              <a:rPr lang="pl-PL" i="1" dirty="0" smtClean="0">
                <a:solidFill>
                  <a:srgbClr val="202122"/>
                </a:solidFill>
                <a:latin typeface="Arial" panose="020B0604020202020204" pitchFamily="34" charset="0"/>
              </a:rPr>
              <a:t>ysunek </a:t>
            </a:r>
            <a:r>
              <a:rPr lang="pl-PL" i="1" dirty="0">
                <a:solidFill>
                  <a:srgbClr val="202122"/>
                </a:solidFill>
                <a:latin typeface="Arial" panose="020B0604020202020204" pitchFamily="34" charset="0"/>
              </a:rPr>
              <a:t>z czasopisma </a:t>
            </a:r>
            <a:endParaRPr lang="pl-PL" i="1" dirty="0" smtClean="0">
              <a:solidFill>
                <a:srgbClr val="202122"/>
              </a:solidFill>
              <a:latin typeface="Arial" panose="020B0604020202020204" pitchFamily="34" charset="0"/>
            </a:endParaRPr>
          </a:p>
          <a:p>
            <a:r>
              <a:rPr lang="pl-PL" i="1" dirty="0" smtClean="0">
                <a:solidFill>
                  <a:srgbClr val="202122"/>
                </a:solidFill>
                <a:latin typeface="Arial" panose="020B0604020202020204" pitchFamily="34" charset="0"/>
              </a:rPr>
              <a:t>„</a:t>
            </a:r>
            <a:r>
              <a:rPr lang="pl-PL" i="1" dirty="0">
                <a:solidFill>
                  <a:srgbClr val="202122"/>
                </a:solidFill>
                <a:latin typeface="Arial" panose="020B0604020202020204" pitchFamily="34" charset="0"/>
              </a:rPr>
              <a:t>Sobótka” 1871, </a:t>
            </a:r>
            <a:endParaRPr lang="pl-PL" i="1" dirty="0" smtClean="0">
              <a:solidFill>
                <a:srgbClr val="202122"/>
              </a:solidFill>
              <a:latin typeface="Arial" panose="020B0604020202020204" pitchFamily="34" charset="0"/>
            </a:endParaRPr>
          </a:p>
          <a:p>
            <a:r>
              <a:rPr lang="pl-PL" i="1" dirty="0" smtClean="0">
                <a:solidFill>
                  <a:srgbClr val="202122"/>
                </a:solidFill>
                <a:latin typeface="Arial" panose="020B0604020202020204" pitchFamily="34" charset="0"/>
              </a:rPr>
              <a:t>wykonany </a:t>
            </a:r>
            <a:r>
              <a:rPr lang="pl-PL" i="1" dirty="0">
                <a:solidFill>
                  <a:srgbClr val="202122"/>
                </a:solidFill>
                <a:latin typeface="Arial" panose="020B0604020202020204" pitchFamily="34" charset="0"/>
              </a:rPr>
              <a:t>na podstawie </a:t>
            </a:r>
            <a:endParaRPr lang="pl-PL" i="1" dirty="0" smtClean="0">
              <a:solidFill>
                <a:srgbClr val="202122"/>
              </a:solidFill>
              <a:latin typeface="Arial" panose="020B0604020202020204" pitchFamily="34" charset="0"/>
            </a:endParaRPr>
          </a:p>
          <a:p>
            <a:r>
              <a:rPr lang="pl-PL" i="1" dirty="0" smtClean="0">
                <a:solidFill>
                  <a:srgbClr val="202122"/>
                </a:solidFill>
                <a:latin typeface="Arial" panose="020B0604020202020204" pitchFamily="34" charset="0"/>
              </a:rPr>
              <a:t>oryginalnej </a:t>
            </a:r>
            <a:r>
              <a:rPr lang="pl-PL" i="1" dirty="0">
                <a:solidFill>
                  <a:srgbClr val="202122"/>
                </a:solidFill>
                <a:latin typeface="Arial" panose="020B0604020202020204" pitchFamily="34" charset="0"/>
              </a:rPr>
              <a:t>fotografii.</a:t>
            </a:r>
            <a:endParaRPr lang="pl-PL" i="1" dirty="0"/>
          </a:p>
        </p:txBody>
      </p:sp>
      <p:sp>
        <p:nvSpPr>
          <p:cNvPr id="4" name="Prostokąt 3"/>
          <p:cNvSpPr/>
          <p:nvPr/>
        </p:nvSpPr>
        <p:spPr>
          <a:xfrm>
            <a:off x="4728880" y="149249"/>
            <a:ext cx="4937570" cy="461665"/>
          </a:xfrm>
          <a:prstGeom prst="rect">
            <a:avLst/>
          </a:prstGeom>
        </p:spPr>
        <p:txBody>
          <a:bodyPr wrap="none">
            <a:spAutoFit/>
          </a:bodyPr>
          <a:lstStyle/>
          <a:p>
            <a:r>
              <a:rPr lang="pl-PL" sz="2400" b="1" dirty="0">
                <a:solidFill>
                  <a:srgbClr val="000000"/>
                </a:solidFill>
                <a:latin typeface="Arial" panose="020B0604020202020204" pitchFamily="34" charset="0"/>
                <a:cs typeface="Arial" panose="020B0604020202020204" pitchFamily="34" charset="0"/>
              </a:rPr>
              <a:t>Edmund </a:t>
            </a:r>
            <a:r>
              <a:rPr lang="pl-PL" sz="2400" b="1" dirty="0" smtClean="0">
                <a:solidFill>
                  <a:srgbClr val="000000"/>
                </a:solidFill>
                <a:latin typeface="Arial" panose="020B0604020202020204" pitchFamily="34" charset="0"/>
                <a:cs typeface="Arial" panose="020B0604020202020204" pitchFamily="34" charset="0"/>
              </a:rPr>
              <a:t>Bojanowski 1814 - 1871</a:t>
            </a:r>
            <a:endParaRPr lang="pl-PL" sz="2400" b="1" dirty="0">
              <a:latin typeface="Arial" panose="020B0604020202020204" pitchFamily="34" charset="0"/>
              <a:cs typeface="Arial" panose="020B0604020202020204" pitchFamily="34" charset="0"/>
            </a:endParaRPr>
          </a:p>
        </p:txBody>
      </p:sp>
      <p:sp>
        <p:nvSpPr>
          <p:cNvPr id="5" name="Prostokąt 4"/>
          <p:cNvSpPr/>
          <p:nvPr/>
        </p:nvSpPr>
        <p:spPr>
          <a:xfrm>
            <a:off x="3294414" y="670973"/>
            <a:ext cx="8584443" cy="5909310"/>
          </a:xfrm>
          <a:prstGeom prst="rect">
            <a:avLst/>
          </a:prstGeom>
        </p:spPr>
        <p:txBody>
          <a:bodyPr wrap="square">
            <a:spAutoFit/>
          </a:bodyPr>
          <a:lstStyle/>
          <a:p>
            <a:r>
              <a:rPr lang="pl-PL" dirty="0" smtClean="0">
                <a:solidFill>
                  <a:srgbClr val="202122"/>
                </a:solidFill>
                <a:latin typeface="Arial" panose="020B0604020202020204" pitchFamily="34" charset="0"/>
                <a:cs typeface="Arial" panose="020B0604020202020204" pitchFamily="34" charset="0"/>
              </a:rPr>
              <a:t>Błogosławiony Kościoła Katolickiego - działacz </a:t>
            </a:r>
            <a:r>
              <a:rPr lang="pl-PL" dirty="0">
                <a:solidFill>
                  <a:srgbClr val="202122"/>
                </a:solidFill>
                <a:latin typeface="Arial" panose="020B0604020202020204" pitchFamily="34" charset="0"/>
                <a:cs typeface="Arial" panose="020B0604020202020204" pitchFamily="34" charset="0"/>
              </a:rPr>
              <a:t>społeczny, twórca ochronek wiejskich, tłumacz, </a:t>
            </a:r>
            <a:r>
              <a:rPr lang="pl-PL" dirty="0" smtClean="0">
                <a:solidFill>
                  <a:srgbClr val="202122"/>
                </a:solidFill>
                <a:latin typeface="Arial" panose="020B0604020202020204" pitchFamily="34" charset="0"/>
                <a:cs typeface="Arial" panose="020B0604020202020204" pitchFamily="34" charset="0"/>
              </a:rPr>
              <a:t>założyciel Zgromadzenia Sióstr Służebniczek  Najświętszej Maryi Panny NP. </a:t>
            </a:r>
            <a:r>
              <a:rPr lang="pl-PL" dirty="0" smtClean="0">
                <a:latin typeface="Arial" panose="020B0604020202020204" pitchFamily="34" charset="0"/>
                <a:cs typeface="Arial" panose="020B0604020202020204" pitchFamily="34" charset="0"/>
              </a:rPr>
              <a:t>W </a:t>
            </a:r>
            <a:r>
              <a:rPr lang="pl-PL" dirty="0">
                <a:latin typeface="Arial" panose="020B0604020202020204" pitchFamily="34" charset="0"/>
                <a:cs typeface="Arial" panose="020B0604020202020204" pitchFamily="34" charset="0"/>
              </a:rPr>
              <a:t>domu rodzinnym pielęgnowano polskie tradycje patriotyczne. Jak często w swoich listach i pamiętniku podkreślał błogosławiony, będąc dzieckiem, doświadczył łaski uzdrowienia z ciężkiej choroby, dzięki modlitwie matki w sanktuarium w Gostyniu. </a:t>
            </a:r>
            <a:r>
              <a:rPr lang="pl-PL" dirty="0" smtClean="0">
                <a:latin typeface="Arial" panose="020B0604020202020204" pitchFamily="34" charset="0"/>
                <a:cs typeface="Arial" panose="020B0604020202020204" pitchFamily="34" charset="0"/>
              </a:rPr>
              <a:t>Rodzice </a:t>
            </a:r>
            <a:r>
              <a:rPr lang="pl-PL" dirty="0">
                <a:latin typeface="Arial" panose="020B0604020202020204" pitchFamily="34" charset="0"/>
                <a:cs typeface="Arial" panose="020B0604020202020204" pitchFamily="34" charset="0"/>
              </a:rPr>
              <a:t>chcieli zapewnić Edmundowi gruntowne wykształcenie. Początkowo pobierał prywatne lekcje w domu. W 1832 roku rozpoczął studia </a:t>
            </a:r>
            <a:r>
              <a:rPr lang="pl-PL" dirty="0" smtClean="0">
                <a:latin typeface="Arial" panose="020B0604020202020204" pitchFamily="34" charset="0"/>
                <a:cs typeface="Arial" panose="020B0604020202020204" pitchFamily="34" charset="0"/>
              </a:rPr>
              <a:t>na Uniwersytecie Wrocławskim, w latach </a:t>
            </a:r>
            <a:r>
              <a:rPr lang="pl-PL" dirty="0">
                <a:latin typeface="Arial" panose="020B0604020202020204" pitchFamily="34" charset="0"/>
                <a:cs typeface="Arial" panose="020B0604020202020204" pitchFamily="34" charset="0"/>
              </a:rPr>
              <a:t>1836-1838 kontynuował studia </a:t>
            </a:r>
            <a:r>
              <a:rPr lang="pl-PL" dirty="0" smtClean="0">
                <a:latin typeface="Arial" panose="020B0604020202020204" pitchFamily="34" charset="0"/>
                <a:cs typeface="Arial" panose="020B0604020202020204" pitchFamily="34" charset="0"/>
              </a:rPr>
              <a:t>w Berlinie: wykłady z historii sztuki, muzyki, psychologii, poezji i logiki. Pisał </a:t>
            </a:r>
            <a:r>
              <a:rPr lang="pl-PL" dirty="0">
                <a:latin typeface="Arial" panose="020B0604020202020204" pitchFamily="34" charset="0"/>
                <a:cs typeface="Arial" panose="020B0604020202020204" pitchFamily="34" charset="0"/>
              </a:rPr>
              <a:t>między innymi artykuły o polskich zabytkach, przetłumaczył na język polski wiersze liryczne, pieśni serbskie i czeskie, a także „Manfreda</a:t>
            </a:r>
            <a:r>
              <a:rPr lang="pl-PL" dirty="0" smtClean="0">
                <a:latin typeface="Arial" panose="020B0604020202020204" pitchFamily="34" charset="0"/>
                <a:cs typeface="Arial" panose="020B0604020202020204" pitchFamily="34" charset="0"/>
              </a:rPr>
              <a:t>” Byrona. </a:t>
            </a:r>
            <a:r>
              <a:rPr lang="pl-PL" dirty="0">
                <a:latin typeface="Arial" panose="020B0604020202020204" pitchFamily="34" charset="0"/>
                <a:cs typeface="Arial" panose="020B0604020202020204" pitchFamily="34" charset="0"/>
              </a:rPr>
              <a:t>Poważna choroba uniemożliwiła mu ukończenie studiów </a:t>
            </a:r>
            <a:r>
              <a:rPr lang="pl-PL" dirty="0" smtClean="0">
                <a:latin typeface="Arial" panose="020B0604020202020204" pitchFamily="34" charset="0"/>
                <a:cs typeface="Arial" panose="020B0604020202020204" pitchFamily="34" charset="0"/>
              </a:rPr>
              <a:t>filozoficznych. Problemy </a:t>
            </a:r>
            <a:r>
              <a:rPr lang="pl-PL" dirty="0">
                <a:latin typeface="Arial" panose="020B0604020202020204" pitchFamily="34" charset="0"/>
                <a:cs typeface="Arial" panose="020B0604020202020204" pitchFamily="34" charset="0"/>
              </a:rPr>
              <a:t>zdrowotne </a:t>
            </a:r>
            <a:r>
              <a:rPr lang="pl-PL" dirty="0" smtClean="0">
                <a:latin typeface="Arial" panose="020B0604020202020204" pitchFamily="34" charset="0"/>
                <a:cs typeface="Arial" panose="020B0604020202020204" pitchFamily="34" charset="0"/>
              </a:rPr>
              <a:t>(gruźlica) zmusiły go także do rezygnacji ze studiów seminaryjnych.</a:t>
            </a:r>
            <a:r>
              <a:rPr lang="pl-PL" dirty="0"/>
              <a:t> </a:t>
            </a:r>
            <a:r>
              <a:rPr lang="pl-PL" dirty="0">
                <a:latin typeface="Arial" panose="020B0604020202020204" pitchFamily="34" charset="0"/>
                <a:cs typeface="Arial" panose="020B0604020202020204" pitchFamily="34" charset="0"/>
              </a:rPr>
              <a:t>Jako osoba świecka otworzył 3 maja 1850 ochronkę </a:t>
            </a:r>
            <a:r>
              <a:rPr lang="pl-PL" dirty="0" smtClean="0">
                <a:latin typeface="Arial" panose="020B0604020202020204" pitchFamily="34" charset="0"/>
                <a:cs typeface="Arial" panose="020B0604020202020204" pitchFamily="34" charset="0"/>
              </a:rPr>
              <a:t>w Podrzeczu, </a:t>
            </a:r>
            <a:r>
              <a:rPr lang="pl-PL" dirty="0">
                <a:latin typeface="Arial" panose="020B0604020202020204" pitchFamily="34" charset="0"/>
                <a:cs typeface="Arial" panose="020B0604020202020204" pitchFamily="34" charset="0"/>
              </a:rPr>
              <a:t>która dała początek Bractwu Ochroniarek, z którego z kolei rozwinęło się przyszłe Zgromadzenie Służebniczek. W Grabonogu założył „Dom miłosierdzia” dla sierot, ponadto apteki dla biednych, wypożyczalnie książek oraz </a:t>
            </a:r>
            <a:r>
              <a:rPr lang="pl-PL" dirty="0" smtClean="0">
                <a:latin typeface="Arial" panose="020B0604020202020204" pitchFamily="34" charset="0"/>
                <a:cs typeface="Arial" panose="020B0604020202020204" pitchFamily="34" charset="0"/>
              </a:rPr>
              <a:t>czytelnie.</a:t>
            </a:r>
            <a:r>
              <a:rPr lang="pl-PL" dirty="0"/>
              <a:t> </a:t>
            </a:r>
            <a:r>
              <a:rPr lang="pl-PL" dirty="0" smtClean="0">
                <a:latin typeface="Arial" panose="020B0604020202020204" pitchFamily="34" charset="0"/>
                <a:cs typeface="Arial" panose="020B0604020202020204" pitchFamily="34" charset="0"/>
              </a:rPr>
              <a:t>W 1866 zostały zatwierdzone statuty </a:t>
            </a:r>
            <a:r>
              <a:rPr lang="pl-PL" dirty="0">
                <a:latin typeface="Arial" panose="020B0604020202020204" pitchFamily="34" charset="0"/>
                <a:cs typeface="Arial" panose="020B0604020202020204" pitchFamily="34" charset="0"/>
              </a:rPr>
              <a:t>i konstytucje </a:t>
            </a:r>
            <a:r>
              <a:rPr lang="pl-PL" dirty="0" smtClean="0">
                <a:latin typeface="Arial" panose="020B0604020202020204" pitchFamily="34" charset="0"/>
                <a:cs typeface="Arial" panose="020B0604020202020204" pitchFamily="34" charset="0"/>
              </a:rPr>
              <a:t>Sióstr Służebniczek. Edmund Bojanowski został ogłoszony błogosławionym w 1999r.</a:t>
            </a:r>
            <a:endParaRPr lang="pl-PL" dirty="0">
              <a:solidFill>
                <a:srgbClr val="202122"/>
              </a:solidFill>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Dom </a:t>
            </a:r>
            <a:r>
              <a:rPr lang="pl-PL" dirty="0">
                <a:latin typeface="Arial" panose="020B0604020202020204" pitchFamily="34" charset="0"/>
                <a:cs typeface="Arial" panose="020B0604020202020204" pitchFamily="34" charset="0"/>
              </a:rPr>
              <a:t>Generalny Zgromadzenia Sióstr Służebniczek </a:t>
            </a:r>
            <a:r>
              <a:rPr lang="pl-PL" dirty="0" smtClean="0">
                <a:latin typeface="Arial" panose="020B0604020202020204" pitchFamily="34" charset="0"/>
                <a:cs typeface="Arial" panose="020B0604020202020204" pitchFamily="34" charset="0"/>
              </a:rPr>
              <a:t>znajduje się </a:t>
            </a:r>
            <a:r>
              <a:rPr lang="pl-PL" dirty="0">
                <a:latin typeface="Arial" panose="020B0604020202020204" pitchFamily="34" charset="0"/>
                <a:cs typeface="Arial" panose="020B0604020202020204" pitchFamily="34" charset="0"/>
              </a:rPr>
              <a:t>w Starej Wsi koło </a:t>
            </a:r>
            <a:r>
              <a:rPr lang="pl-PL" dirty="0" smtClean="0">
                <a:latin typeface="Arial" panose="020B0604020202020204" pitchFamily="34" charset="0"/>
                <a:cs typeface="Arial" panose="020B0604020202020204" pitchFamily="34" charset="0"/>
              </a:rPr>
              <a:t>Brzozowa.</a:t>
            </a:r>
            <a:r>
              <a:rPr lang="pl-PL" dirty="0">
                <a:solidFill>
                  <a:srgbClr val="202122"/>
                </a:solidFill>
                <a:latin typeface="Arial" panose="020B0604020202020204" pitchFamily="34" charset="0"/>
                <a:cs typeface="Arial" panose="020B0604020202020204" pitchFamily="34" charset="0"/>
              </a:rPr>
              <a:t> </a:t>
            </a:r>
            <a:r>
              <a:rPr lang="pl-PL" dirty="0" smtClean="0">
                <a:solidFill>
                  <a:srgbClr val="202122"/>
                </a:solidFill>
                <a:latin typeface="Arial" panose="020B0604020202020204" pitchFamily="34" charset="0"/>
                <a:cs typeface="Arial" panose="020B0604020202020204" pitchFamily="34" charset="0"/>
              </a:rPr>
              <a:t>Więcej </a:t>
            </a:r>
            <a:r>
              <a:rPr lang="pl-PL" dirty="0">
                <a:solidFill>
                  <a:srgbClr val="202122"/>
                </a:solidFill>
                <a:latin typeface="Arial" panose="020B0604020202020204" pitchFamily="34" charset="0"/>
                <a:cs typeface="Arial" panose="020B0604020202020204" pitchFamily="34" charset="0"/>
              </a:rPr>
              <a:t>o Zgromadzeniu: </a:t>
            </a:r>
            <a:r>
              <a:rPr lang="pl-PL" dirty="0" smtClean="0">
                <a:solidFill>
                  <a:srgbClr val="202122"/>
                </a:solidFill>
                <a:latin typeface="Arial" panose="020B0604020202020204" pitchFamily="34" charset="0"/>
                <a:cs typeface="Arial" panose="020B0604020202020204" pitchFamily="34" charset="0"/>
                <a:hlinkClick r:id="rId3"/>
              </a:rPr>
              <a:t>www.sluzebniczkinmp.pl/dom-generalny</a:t>
            </a:r>
            <a:r>
              <a:rPr lang="pl-PL" dirty="0" smtClean="0">
                <a:solidFill>
                  <a:srgbClr val="202122"/>
                </a:solidFill>
                <a:latin typeface="Arial" panose="020B0604020202020204" pitchFamily="34" charset="0"/>
                <a:cs typeface="Arial" panose="020B0604020202020204" pitchFamily="34" charset="0"/>
              </a:rPr>
              <a:t> </a:t>
            </a:r>
            <a:endParaRPr lang="pl-PL"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6173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432" y="0"/>
            <a:ext cx="2920621" cy="5920177"/>
          </a:xfrm>
          <a:prstGeom prst="rect">
            <a:avLst/>
          </a:prstGeom>
        </p:spPr>
      </p:pic>
      <p:sp>
        <p:nvSpPr>
          <p:cNvPr id="3" name="Prostokąt 2"/>
          <p:cNvSpPr/>
          <p:nvPr/>
        </p:nvSpPr>
        <p:spPr>
          <a:xfrm>
            <a:off x="282053" y="5920177"/>
            <a:ext cx="6096000" cy="861774"/>
          </a:xfrm>
          <a:prstGeom prst="rect">
            <a:avLst/>
          </a:prstGeom>
        </p:spPr>
        <p:txBody>
          <a:bodyPr>
            <a:spAutoFit/>
          </a:bodyPr>
          <a:lstStyle/>
          <a:p>
            <a:r>
              <a:rPr lang="pl-PL" sz="1600" b="1" dirty="0">
                <a:solidFill>
                  <a:srgbClr val="000000"/>
                </a:solidFill>
                <a:latin typeface="Arial" panose="020B0604020202020204" pitchFamily="34" charset="0"/>
              </a:rPr>
              <a:t>Św. Hugo, biskup Lincoln </a:t>
            </a:r>
            <a:endParaRPr lang="pl-PL" sz="1600" b="1" dirty="0" smtClean="0">
              <a:solidFill>
                <a:srgbClr val="000000"/>
              </a:solidFill>
              <a:latin typeface="Arial" panose="020B0604020202020204" pitchFamily="34" charset="0"/>
            </a:endParaRPr>
          </a:p>
          <a:p>
            <a:r>
              <a:rPr lang="pl-PL" sz="1600" i="1" dirty="0" smtClean="0">
                <a:solidFill>
                  <a:srgbClr val="000000"/>
                </a:solidFill>
                <a:latin typeface="Arial" panose="020B0604020202020204" pitchFamily="34" charset="0"/>
              </a:rPr>
              <a:t>na obrazie Francisco de Zurbarana</a:t>
            </a:r>
          </a:p>
          <a:p>
            <a:r>
              <a:rPr lang="pl-PL" sz="1600" i="1" dirty="0" smtClean="0">
                <a:solidFill>
                  <a:srgbClr val="000000"/>
                </a:solidFill>
                <a:latin typeface="Arial" panose="020B0604020202020204" pitchFamily="34" charset="0"/>
              </a:rPr>
              <a:t> (ok</a:t>
            </a:r>
            <a:r>
              <a:rPr lang="pl-PL" sz="1600" i="1" dirty="0">
                <a:solidFill>
                  <a:srgbClr val="000000"/>
                </a:solidFill>
                <a:latin typeface="Arial" panose="020B0604020202020204" pitchFamily="34" charset="0"/>
              </a:rPr>
              <a:t>. 1630) </a:t>
            </a:r>
            <a:r>
              <a:rPr lang="pl-PL" sz="1600" dirty="0"/>
              <a:t>- </a:t>
            </a:r>
            <a:r>
              <a:rPr lang="pl-PL" sz="1600" u="sng" dirty="0">
                <a:hlinkClick r:id="rId3"/>
              </a:rPr>
              <a:t>http://www.wga.hu</a:t>
            </a:r>
            <a:endParaRPr lang="pl-PL" sz="1600" i="1" dirty="0"/>
          </a:p>
        </p:txBody>
      </p:sp>
      <p:sp>
        <p:nvSpPr>
          <p:cNvPr id="4" name="Prostokąt 3"/>
          <p:cNvSpPr/>
          <p:nvPr/>
        </p:nvSpPr>
        <p:spPr>
          <a:xfrm>
            <a:off x="5404410" y="173588"/>
            <a:ext cx="4098238" cy="461665"/>
          </a:xfrm>
          <a:prstGeom prst="rect">
            <a:avLst/>
          </a:prstGeom>
        </p:spPr>
        <p:txBody>
          <a:bodyPr wrap="none">
            <a:spAutoFit/>
          </a:bodyPr>
          <a:lstStyle/>
          <a:p>
            <a:r>
              <a:rPr lang="pl-PL" sz="2400" b="1" dirty="0">
                <a:solidFill>
                  <a:srgbClr val="000000"/>
                </a:solidFill>
                <a:latin typeface="Arial" panose="020B0604020202020204" pitchFamily="34" charset="0"/>
                <a:cs typeface="Arial" panose="020B0604020202020204" pitchFamily="34" charset="0"/>
              </a:rPr>
              <a:t>Hugo z </a:t>
            </a:r>
            <a:r>
              <a:rPr lang="pl-PL" sz="2400" b="1" dirty="0" smtClean="0">
                <a:solidFill>
                  <a:srgbClr val="000000"/>
                </a:solidFill>
                <a:latin typeface="Arial" panose="020B0604020202020204" pitchFamily="34" charset="0"/>
                <a:cs typeface="Arial" panose="020B0604020202020204" pitchFamily="34" charset="0"/>
              </a:rPr>
              <a:t>Lincoln 1140 - 1200</a:t>
            </a:r>
            <a:endParaRPr lang="pl-PL" sz="2400" b="1" dirty="0">
              <a:latin typeface="Arial" panose="020B0604020202020204" pitchFamily="34" charset="0"/>
              <a:cs typeface="Arial" panose="020B0604020202020204" pitchFamily="34" charset="0"/>
            </a:endParaRPr>
          </a:p>
        </p:txBody>
      </p:sp>
      <p:sp>
        <p:nvSpPr>
          <p:cNvPr id="5" name="Prostokąt 4"/>
          <p:cNvSpPr/>
          <p:nvPr/>
        </p:nvSpPr>
        <p:spPr>
          <a:xfrm>
            <a:off x="3457432" y="718753"/>
            <a:ext cx="8631465" cy="5632311"/>
          </a:xfrm>
          <a:prstGeom prst="rect">
            <a:avLst/>
          </a:prstGeom>
        </p:spPr>
        <p:txBody>
          <a:bodyPr wrap="none">
            <a:spAutoFit/>
          </a:bodyPr>
          <a:lstStyle/>
          <a:p>
            <a:r>
              <a:rPr lang="pl-PL" dirty="0" smtClean="0">
                <a:solidFill>
                  <a:srgbClr val="202122"/>
                </a:solidFill>
                <a:latin typeface="Arial" panose="020B0604020202020204" pitchFamily="34" charset="0"/>
                <a:cs typeface="Arial" panose="020B0604020202020204" pitchFamily="34" charset="0"/>
              </a:rPr>
              <a:t>Był z pochodzenia Francuzem; w </a:t>
            </a:r>
            <a:r>
              <a:rPr lang="pl-PL" dirty="0">
                <a:solidFill>
                  <a:srgbClr val="202122"/>
                </a:solidFill>
                <a:latin typeface="Arial" panose="020B0604020202020204" pitchFamily="34" charset="0"/>
                <a:cs typeface="Arial" panose="020B0604020202020204" pitchFamily="34" charset="0"/>
              </a:rPr>
              <a:t>1179 roku powierzono mu organizację </a:t>
            </a:r>
            <a:endParaRPr lang="pl-PL" dirty="0" smtClean="0">
              <a:solidFill>
                <a:srgbClr val="202122"/>
              </a:solidFill>
              <a:latin typeface="Arial" panose="020B0604020202020204" pitchFamily="34" charset="0"/>
              <a:cs typeface="Arial" panose="020B0604020202020204" pitchFamily="34" charset="0"/>
            </a:endParaRPr>
          </a:p>
          <a:p>
            <a:r>
              <a:rPr lang="pl-PL" dirty="0" smtClean="0">
                <a:solidFill>
                  <a:srgbClr val="202122"/>
                </a:solidFill>
                <a:latin typeface="Arial" panose="020B0604020202020204" pitchFamily="34" charset="0"/>
                <a:cs typeface="Arial" panose="020B0604020202020204" pitchFamily="34" charset="0"/>
              </a:rPr>
              <a:t>życia zakonnego kartuzów w Anglii. Nie były to łatwe czasy, gdy po zamordowaniu </a:t>
            </a:r>
          </a:p>
          <a:p>
            <a:r>
              <a:rPr lang="pl-PL" dirty="0" smtClean="0">
                <a:solidFill>
                  <a:srgbClr val="202122"/>
                </a:solidFill>
                <a:latin typeface="Arial" panose="020B0604020202020204" pitchFamily="34" charset="0"/>
                <a:cs typeface="Arial" panose="020B0604020202020204" pitchFamily="34" charset="0"/>
              </a:rPr>
              <a:t>Tomasza Becketa przez Henryka II stosunki dworu z kościołem były niezwykle </a:t>
            </a:r>
          </a:p>
          <a:p>
            <a:r>
              <a:rPr lang="pl-PL" dirty="0" smtClean="0">
                <a:solidFill>
                  <a:srgbClr val="202122"/>
                </a:solidFill>
                <a:latin typeface="Arial" panose="020B0604020202020204" pitchFamily="34" charset="0"/>
                <a:cs typeface="Arial" panose="020B0604020202020204" pitchFamily="34" charset="0"/>
              </a:rPr>
              <a:t>napięte. </a:t>
            </a:r>
            <a:r>
              <a:rPr lang="pl-PL" dirty="0" smtClean="0">
                <a:latin typeface="Arial" panose="020B0604020202020204" pitchFamily="34" charset="0"/>
                <a:cs typeface="Arial" panose="020B0604020202020204" pitchFamily="34" charset="0"/>
              </a:rPr>
              <a:t>Dzięki zdobytemu autorytetowi </a:t>
            </a:r>
            <a:r>
              <a:rPr lang="pl-PL" dirty="0">
                <a:latin typeface="Arial" panose="020B0604020202020204" pitchFamily="34" charset="0"/>
                <a:cs typeface="Arial" panose="020B0604020202020204" pitchFamily="34" charset="0"/>
              </a:rPr>
              <a:t>i zaufaniu pozbawił Henryka II prawa </a:t>
            </a:r>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nadawania majątków </a:t>
            </a:r>
            <a:r>
              <a:rPr lang="pl-PL" dirty="0">
                <a:latin typeface="Arial" panose="020B0604020202020204" pitchFamily="34" charset="0"/>
                <a:cs typeface="Arial" panose="020B0604020202020204" pitchFamily="34" charset="0"/>
              </a:rPr>
              <a:t>kościelnych </a:t>
            </a:r>
            <a:r>
              <a:rPr lang="pl-PL" dirty="0" smtClean="0">
                <a:latin typeface="Arial" panose="020B0604020202020204" pitchFamily="34" charset="0"/>
                <a:cs typeface="Arial" panose="020B0604020202020204" pitchFamily="34" charset="0"/>
              </a:rPr>
              <a:t>dworzanom. Wystąpił </a:t>
            </a:r>
            <a:r>
              <a:rPr lang="pl-PL" dirty="0">
                <a:latin typeface="Arial" panose="020B0604020202020204" pitchFamily="34" charset="0"/>
                <a:cs typeface="Arial" panose="020B0604020202020204" pitchFamily="34" charset="0"/>
              </a:rPr>
              <a:t>przeciwko </a:t>
            </a:r>
            <a:r>
              <a:rPr lang="pl-PL" dirty="0" smtClean="0">
                <a:latin typeface="Arial" panose="020B0604020202020204" pitchFamily="34" charset="0"/>
                <a:cs typeface="Arial" panose="020B0604020202020204" pitchFamily="34" charset="0"/>
              </a:rPr>
              <a:t>podatkom</a:t>
            </a:r>
          </a:p>
          <a:p>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narzuconym </a:t>
            </a:r>
            <a:r>
              <a:rPr lang="pl-PL" dirty="0" smtClean="0">
                <a:latin typeface="Arial" panose="020B0604020202020204" pitchFamily="34" charset="0"/>
                <a:cs typeface="Arial" panose="020B0604020202020204" pitchFamily="34" charset="0"/>
              </a:rPr>
              <a:t>przez Ryszarda Lwie Serce. </a:t>
            </a:r>
          </a:p>
          <a:p>
            <a:r>
              <a:rPr lang="pl-PL" dirty="0" smtClean="0">
                <a:latin typeface="Arial" panose="020B0604020202020204" pitchFamily="34" charset="0"/>
                <a:cs typeface="Arial" panose="020B0604020202020204" pitchFamily="34" charset="0"/>
              </a:rPr>
              <a:t>Już </a:t>
            </a:r>
            <a:r>
              <a:rPr lang="pl-PL" dirty="0">
                <a:latin typeface="Arial" panose="020B0604020202020204" pitchFamily="34" charset="0"/>
                <a:cs typeface="Arial" panose="020B0604020202020204" pitchFamily="34" charset="0"/>
              </a:rPr>
              <a:t>jako </a:t>
            </a:r>
            <a:r>
              <a:rPr lang="pl-PL" dirty="0" smtClean="0">
                <a:latin typeface="Arial" panose="020B0604020202020204" pitchFamily="34" charset="0"/>
                <a:cs typeface="Arial" panose="020B0604020202020204" pitchFamily="34" charset="0"/>
              </a:rPr>
              <a:t>biskup Lincoln </a:t>
            </a:r>
            <a:r>
              <a:rPr lang="pl-PL" dirty="0">
                <a:latin typeface="Arial" panose="020B0604020202020204" pitchFamily="34" charset="0"/>
                <a:cs typeface="Arial" panose="020B0604020202020204" pitchFamily="34" charset="0"/>
              </a:rPr>
              <a:t>(od 1186 r.) </a:t>
            </a:r>
            <a:r>
              <a:rPr lang="pl-PL" dirty="0" smtClean="0">
                <a:latin typeface="Arial" panose="020B0604020202020204" pitchFamily="34" charset="0"/>
                <a:cs typeface="Arial" panose="020B0604020202020204" pitchFamily="34" charset="0"/>
              </a:rPr>
              <a:t>zwalczał przejawy symonii, ignorancji </a:t>
            </a:r>
            <a:r>
              <a:rPr lang="pl-PL" dirty="0">
                <a:latin typeface="Arial" panose="020B0604020202020204" pitchFamily="34" charset="0"/>
                <a:cs typeface="Arial" panose="020B0604020202020204" pitchFamily="34" charset="0"/>
              </a:rPr>
              <a:t>wśród </a:t>
            </a:r>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kleru </a:t>
            </a:r>
            <a:r>
              <a:rPr lang="pl-PL" dirty="0">
                <a:latin typeface="Arial" panose="020B0604020202020204" pitchFamily="34" charset="0"/>
                <a:cs typeface="Arial" panose="020B0604020202020204" pitchFamily="34" charset="0"/>
              </a:rPr>
              <a:t>i ludu. </a:t>
            </a:r>
            <a:r>
              <a:rPr lang="pl-PL" dirty="0" smtClean="0">
                <a:latin typeface="Arial" panose="020B0604020202020204" pitchFamily="34" charset="0"/>
                <a:cs typeface="Arial" panose="020B0604020202020204" pitchFamily="34" charset="0"/>
              </a:rPr>
              <a:t>W imieniu króla Jana bez Ziemi prowadził </a:t>
            </a:r>
            <a:r>
              <a:rPr lang="pl-PL" dirty="0">
                <a:latin typeface="Arial" panose="020B0604020202020204" pitchFamily="34" charset="0"/>
                <a:cs typeface="Arial" panose="020B0604020202020204" pitchFamily="34" charset="0"/>
              </a:rPr>
              <a:t>owocne negocjacje </a:t>
            </a:r>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z </a:t>
            </a:r>
            <a:r>
              <a:rPr lang="pl-PL" dirty="0">
                <a:latin typeface="Arial" panose="020B0604020202020204" pitchFamily="34" charset="0"/>
                <a:cs typeface="Arial" panose="020B0604020202020204" pitchFamily="34" charset="0"/>
              </a:rPr>
              <a:t>królem </a:t>
            </a:r>
            <a:r>
              <a:rPr lang="pl-PL" dirty="0" smtClean="0">
                <a:latin typeface="Arial" panose="020B0604020202020204" pitchFamily="34" charset="0"/>
                <a:cs typeface="Arial" panose="020B0604020202020204" pitchFamily="34" charset="0"/>
              </a:rPr>
              <a:t>Francji Filipem Augustem.</a:t>
            </a:r>
          </a:p>
          <a:p>
            <a:r>
              <a:rPr lang="pl-PL" dirty="0" smtClean="0">
                <a:latin typeface="Arial" panose="020B0604020202020204" pitchFamily="34" charset="0"/>
                <a:cs typeface="Arial" panose="020B0604020202020204" pitchFamily="34" charset="0"/>
              </a:rPr>
              <a:t>Zmarł </a:t>
            </a:r>
            <a:r>
              <a:rPr lang="pl-PL" dirty="0">
                <a:latin typeface="Arial" panose="020B0604020202020204" pitchFamily="34" charset="0"/>
                <a:cs typeface="Arial" panose="020B0604020202020204" pitchFamily="34" charset="0"/>
              </a:rPr>
              <a:t>po powrocie do </a:t>
            </a:r>
            <a:r>
              <a:rPr lang="pl-PL" dirty="0" smtClean="0">
                <a:latin typeface="Arial" panose="020B0604020202020204" pitchFamily="34" charset="0"/>
                <a:cs typeface="Arial" panose="020B0604020202020204" pitchFamily="34" charset="0"/>
              </a:rPr>
              <a:t>Anglii:  … </a:t>
            </a:r>
            <a:r>
              <a:rPr lang="pl-PL" i="1" dirty="0" smtClean="0">
                <a:latin typeface="Arial" panose="020B0604020202020204" pitchFamily="34" charset="0"/>
                <a:cs typeface="Arial" panose="020B0604020202020204" pitchFamily="34" charset="0"/>
              </a:rPr>
              <a:t>Gdy trumnę z ciałem przewożono do jego domu,</a:t>
            </a:r>
          </a:p>
          <a:p>
            <a:r>
              <a:rPr lang="pl-PL" i="1" dirty="0" smtClean="0">
                <a:latin typeface="Arial" panose="020B0604020202020204" pitchFamily="34" charset="0"/>
                <a:cs typeface="Arial" panose="020B0604020202020204" pitchFamily="34" charset="0"/>
              </a:rPr>
              <a:t> do Lincoln, około dwustu sześćdziesięciu kilometrów na północ od Londynu, </a:t>
            </a:r>
          </a:p>
          <a:p>
            <a:r>
              <a:rPr lang="pl-PL" i="1" dirty="0" smtClean="0">
                <a:latin typeface="Arial" panose="020B0604020202020204" pitchFamily="34" charset="0"/>
                <a:cs typeface="Arial" panose="020B0604020202020204" pitchFamily="34" charset="0"/>
              </a:rPr>
              <a:t>po drodze stały rzesze ludzi ze świecami. W rodzinnym mieście żegnali Hugona</a:t>
            </a:r>
          </a:p>
          <a:p>
            <a:r>
              <a:rPr lang="pl-PL" i="1" dirty="0" smtClean="0">
                <a:latin typeface="Arial" panose="020B0604020202020204" pitchFamily="34" charset="0"/>
                <a:cs typeface="Arial" panose="020B0604020202020204" pitchFamily="34" charset="0"/>
              </a:rPr>
              <a:t>królowie Anglii i Szkocji, biskupi i dzikie tłumy…</a:t>
            </a:r>
          </a:p>
          <a:p>
            <a:r>
              <a:rPr lang="pl-PL" i="1" dirty="0" smtClean="0">
                <a:latin typeface="Arial" panose="020B0604020202020204" pitchFamily="34" charset="0"/>
                <a:cs typeface="Arial" panose="020B0604020202020204" pitchFamily="34" charset="0"/>
              </a:rPr>
              <a:t>…Hugon był świetnym biskupem. Przede wszystkim sam żył jak mnich, nie jadł </a:t>
            </a:r>
          </a:p>
          <a:p>
            <a:r>
              <a:rPr lang="pl-PL" i="1" dirty="0" smtClean="0">
                <a:latin typeface="Arial" panose="020B0604020202020204" pitchFamily="34" charset="0"/>
                <a:cs typeface="Arial" panose="020B0604020202020204" pitchFamily="34" charset="0"/>
              </a:rPr>
              <a:t>mięsa, modlił się więcej niż cała jego kuria razem wzięta. Gdy odprawiał </a:t>
            </a:r>
          </a:p>
          <a:p>
            <a:r>
              <a:rPr lang="pl-PL" i="1" dirty="0" smtClean="0">
                <a:latin typeface="Arial" panose="020B0604020202020204" pitchFamily="34" charset="0"/>
                <a:cs typeface="Arial" panose="020B0604020202020204" pitchFamily="34" charset="0"/>
              </a:rPr>
              <a:t>nabożeństwo, to tak, że ludzie płakali….</a:t>
            </a:r>
          </a:p>
          <a:p>
            <a:r>
              <a:rPr lang="pl-PL" dirty="0" smtClean="0">
                <a:latin typeface="Arial" panose="020B0604020202020204" pitchFamily="34" charset="0"/>
                <a:cs typeface="Arial" panose="020B0604020202020204" pitchFamily="34" charset="0"/>
              </a:rPr>
              <a:t>Dbał, aby nikomu, nawet największemu nędzarzowi, nie odmówiono pogrzebu.</a:t>
            </a:r>
          </a:p>
          <a:p>
            <a:r>
              <a:rPr lang="pl-PL" dirty="0" smtClean="0">
                <a:latin typeface="Arial" panose="020B0604020202020204" pitchFamily="34" charset="0"/>
                <a:cs typeface="Arial" panose="020B0604020202020204" pitchFamily="34" charset="0"/>
              </a:rPr>
              <a:t>… </a:t>
            </a:r>
            <a:r>
              <a:rPr lang="pl-PL" i="1" dirty="0" smtClean="0">
                <a:latin typeface="Arial" panose="020B0604020202020204" pitchFamily="34" charset="0"/>
                <a:cs typeface="Arial" panose="020B0604020202020204" pitchFamily="34" charset="0"/>
              </a:rPr>
              <a:t>W swojej wiejskiej rezydencji pod Lincoln zaprzyjaźnił się z łabędziem, </a:t>
            </a:r>
          </a:p>
          <a:p>
            <a:r>
              <a:rPr lang="pl-PL" i="1" dirty="0" smtClean="0">
                <a:latin typeface="Arial" panose="020B0604020202020204" pitchFamily="34" charset="0"/>
                <a:cs typeface="Arial" panose="020B0604020202020204" pitchFamily="34" charset="0"/>
              </a:rPr>
              <a:t>którego regularnie karmił… Skrzydlaty przyjaciel przeżył Hugona o wiele lat i do </a:t>
            </a:r>
          </a:p>
          <a:p>
            <a:r>
              <a:rPr lang="pl-PL" i="1" dirty="0">
                <a:latin typeface="Arial" panose="020B0604020202020204" pitchFamily="34" charset="0"/>
                <a:cs typeface="Arial" panose="020B0604020202020204" pitchFamily="34" charset="0"/>
              </a:rPr>
              <a:t>d</a:t>
            </a:r>
            <a:r>
              <a:rPr lang="pl-PL" i="1" dirty="0" smtClean="0">
                <a:latin typeface="Arial" panose="020B0604020202020204" pitchFamily="34" charset="0"/>
                <a:cs typeface="Arial" panose="020B0604020202020204" pitchFamily="34" charset="0"/>
              </a:rPr>
              <a:t>ziś towarzyszy mu na wszystkich wizerunkach…</a:t>
            </a:r>
            <a:endParaRPr lang="pl-PL"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7324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0" y="0"/>
            <a:ext cx="3896436" cy="3896436"/>
          </a:xfrm>
          <a:prstGeom prst="rect">
            <a:avLst/>
          </a:prstGeom>
        </p:spPr>
      </p:pic>
      <p:sp>
        <p:nvSpPr>
          <p:cNvPr id="3" name="Prostokąt 2"/>
          <p:cNvSpPr/>
          <p:nvPr/>
        </p:nvSpPr>
        <p:spPr>
          <a:xfrm>
            <a:off x="31147" y="4090496"/>
            <a:ext cx="3865289" cy="861774"/>
          </a:xfrm>
          <a:prstGeom prst="rect">
            <a:avLst/>
          </a:prstGeom>
        </p:spPr>
        <p:txBody>
          <a:bodyPr wrap="none">
            <a:spAutoFit/>
          </a:bodyPr>
          <a:lstStyle/>
          <a:p>
            <a:r>
              <a:rPr lang="pl-PL" dirty="0">
                <a:solidFill>
                  <a:srgbClr val="202122"/>
                </a:solidFill>
                <a:latin typeface="Arial" panose="020B0604020202020204" pitchFamily="34" charset="0"/>
              </a:rPr>
              <a:t>Rekonstrukcja twarzy św. </a:t>
            </a:r>
            <a:r>
              <a:rPr lang="pl-PL" dirty="0" smtClean="0">
                <a:solidFill>
                  <a:srgbClr val="202122"/>
                </a:solidFill>
                <a:latin typeface="Arial" panose="020B0604020202020204" pitchFamily="34" charset="0"/>
              </a:rPr>
              <a:t>Antoniego</a:t>
            </a:r>
          </a:p>
          <a:p>
            <a:r>
              <a:rPr lang="pl-PL" i="1" dirty="0" smtClean="0">
                <a:solidFill>
                  <a:srgbClr val="202122"/>
                </a:solidFill>
                <a:latin typeface="Arial" panose="020B0604020202020204" pitchFamily="34" charset="0"/>
              </a:rPr>
              <a:t>Cicero Moraes – praca własna</a:t>
            </a:r>
          </a:p>
          <a:p>
            <a:r>
              <a:rPr lang="pl-PL" sz="1400" i="1" dirty="0" smtClean="0">
                <a:solidFill>
                  <a:srgbClr val="202122"/>
                </a:solidFill>
                <a:latin typeface="Arial" panose="020B0604020202020204" pitchFamily="34" charset="0"/>
              </a:rPr>
              <a:t>Źródło: upload.wikimedia.org</a:t>
            </a:r>
            <a:endParaRPr lang="pl-PL" sz="1400" i="1" dirty="0"/>
          </a:p>
        </p:txBody>
      </p:sp>
      <p:sp>
        <p:nvSpPr>
          <p:cNvPr id="4" name="Prostokąt 3"/>
          <p:cNvSpPr/>
          <p:nvPr/>
        </p:nvSpPr>
        <p:spPr>
          <a:xfrm>
            <a:off x="4667534" y="136479"/>
            <a:ext cx="6632811" cy="461665"/>
          </a:xfrm>
          <a:prstGeom prst="rect">
            <a:avLst/>
          </a:prstGeom>
        </p:spPr>
        <p:txBody>
          <a:bodyPr wrap="square">
            <a:spAutoFit/>
          </a:bodyPr>
          <a:lstStyle/>
          <a:p>
            <a:r>
              <a:rPr lang="pl-PL" sz="2400" b="1" dirty="0" smtClean="0">
                <a:solidFill>
                  <a:srgbClr val="000000"/>
                </a:solidFill>
                <a:latin typeface="Linux Libertine"/>
              </a:rPr>
              <a:t>Św. Antoni Padewski 1195 - 1231</a:t>
            </a:r>
            <a:endParaRPr lang="pl-PL" sz="2400" b="1" dirty="0"/>
          </a:p>
        </p:txBody>
      </p:sp>
      <p:sp>
        <p:nvSpPr>
          <p:cNvPr id="5" name="Prostokąt 4"/>
          <p:cNvSpPr/>
          <p:nvPr/>
        </p:nvSpPr>
        <p:spPr>
          <a:xfrm>
            <a:off x="3896436" y="696035"/>
            <a:ext cx="8004412" cy="6186309"/>
          </a:xfrm>
          <a:prstGeom prst="rect">
            <a:avLst/>
          </a:prstGeom>
        </p:spPr>
        <p:txBody>
          <a:bodyPr wrap="square">
            <a:spAutoFit/>
          </a:bodyPr>
          <a:lstStyle/>
          <a:p>
            <a:r>
              <a:rPr lang="pl-PL" dirty="0">
                <a:solidFill>
                  <a:srgbClr val="202122"/>
                </a:solidFill>
                <a:latin typeface="Arial" panose="020B0604020202020204" pitchFamily="34" charset="0"/>
                <a:cs typeface="Arial" panose="020B0604020202020204" pitchFamily="34" charset="0"/>
              </a:rPr>
              <a:t>Jeszcze zanim ukończył 20 lat, wstąpił do </a:t>
            </a:r>
            <a:r>
              <a:rPr lang="pl-PL" dirty="0" smtClean="0">
                <a:solidFill>
                  <a:srgbClr val="202122"/>
                </a:solidFill>
                <a:latin typeface="Arial" panose="020B0604020202020204" pitchFamily="34" charset="0"/>
                <a:cs typeface="Arial" panose="020B0604020202020204" pitchFamily="34" charset="0"/>
              </a:rPr>
              <a:t>zakonu </a:t>
            </a:r>
            <a:r>
              <a:rPr lang="pl-PL" dirty="0" smtClean="0">
                <a:latin typeface="Arial" panose="020B0604020202020204" pitchFamily="34" charset="0"/>
                <a:cs typeface="Arial" panose="020B0604020202020204" pitchFamily="34" charset="0"/>
              </a:rPr>
              <a:t>kanoników </a:t>
            </a:r>
            <a:r>
              <a:rPr lang="pl-PL" dirty="0">
                <a:latin typeface="Arial" panose="020B0604020202020204" pitchFamily="34" charset="0"/>
                <a:cs typeface="Arial" panose="020B0604020202020204" pitchFamily="34" charset="0"/>
              </a:rPr>
              <a:t>regularnych</a:t>
            </a:r>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św</a:t>
            </a:r>
            <a:r>
              <a:rPr lang="pl-PL" dirty="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Augustyna, który opuścił w 1220 i wstąpił do zakonu franciszkanów, gdzie przyjął </a:t>
            </a:r>
            <a:r>
              <a:rPr lang="pl-PL" dirty="0">
                <a:latin typeface="Arial" panose="020B0604020202020204" pitchFamily="34" charset="0"/>
                <a:cs typeface="Arial" panose="020B0604020202020204" pitchFamily="34" charset="0"/>
              </a:rPr>
              <a:t>imię Antoni i rozpoczął studiowanie </a:t>
            </a:r>
            <a:r>
              <a:rPr lang="pl-PL" dirty="0" smtClean="0">
                <a:latin typeface="Arial" panose="020B0604020202020204" pitchFamily="34" charset="0"/>
                <a:cs typeface="Arial" panose="020B0604020202020204" pitchFamily="34" charset="0"/>
              </a:rPr>
              <a:t>myśli św. Franciszka; </a:t>
            </a:r>
            <a:r>
              <a:rPr lang="pl-PL" dirty="0">
                <a:latin typeface="Arial" panose="020B0604020202020204" pitchFamily="34" charset="0"/>
                <a:cs typeface="Arial" panose="020B0604020202020204" pitchFamily="34" charset="0"/>
              </a:rPr>
              <a:t>udzielał się w pracy duszpasterskiej i kaznodziejskiej. Jego kazania stały się </a:t>
            </a:r>
            <a:r>
              <a:rPr lang="pl-PL" dirty="0" smtClean="0">
                <a:latin typeface="Arial" panose="020B0604020202020204" pitchFamily="34" charset="0"/>
                <a:cs typeface="Arial" panose="020B0604020202020204" pitchFamily="34" charset="0"/>
              </a:rPr>
              <a:t>sławne. </a:t>
            </a:r>
            <a:r>
              <a:rPr lang="pl-PL" dirty="0">
                <a:latin typeface="Arial" panose="020B0604020202020204" pitchFamily="34" charset="0"/>
                <a:cs typeface="Arial" panose="020B0604020202020204" pitchFamily="34" charset="0"/>
              </a:rPr>
              <a:t>Szczególny dar wymowy gromadził przy nim wielkie tłumy. </a:t>
            </a:r>
          </a:p>
          <a:p>
            <a:r>
              <a:rPr lang="pl-PL" dirty="0">
                <a:latin typeface="Arial" panose="020B0604020202020204" pitchFamily="34" charset="0"/>
                <a:cs typeface="Arial" panose="020B0604020202020204" pitchFamily="34" charset="0"/>
              </a:rPr>
              <a:t>Wkrótce wyruszył do Maroka, aby tam nauczać. Jednak choroba nie pozwoliła mu kontynuować podróży. Podjął pracę w przytułku dla </a:t>
            </a:r>
            <a:r>
              <a:rPr lang="pl-PL" dirty="0" smtClean="0">
                <a:latin typeface="Arial" panose="020B0604020202020204" pitchFamily="34" charset="0"/>
                <a:cs typeface="Arial" panose="020B0604020202020204" pitchFamily="34" charset="0"/>
              </a:rPr>
              <a:t>ubogich, następnie </a:t>
            </a:r>
            <a:r>
              <a:rPr lang="pl-PL" dirty="0">
                <a:latin typeface="Arial" panose="020B0604020202020204" pitchFamily="34" charset="0"/>
                <a:cs typeface="Arial" panose="020B0604020202020204" pitchFamily="34" charset="0"/>
              </a:rPr>
              <a:t>przełożeni wysłali go w celu głoszenia Ewangelii w Lombardii. Antoni pracował jako </a:t>
            </a:r>
            <a:r>
              <a:rPr lang="pl-PL" dirty="0" smtClean="0">
                <a:latin typeface="Arial" panose="020B0604020202020204" pitchFamily="34" charset="0"/>
                <a:cs typeface="Arial" panose="020B0604020202020204" pitchFamily="34" charset="0"/>
              </a:rPr>
              <a:t>wykładowca, na polecenie papieża pisał też kazania niedzielne.</a:t>
            </a:r>
            <a:r>
              <a:rPr lang="pl-PL" dirty="0">
                <a:latin typeface="Arial" panose="020B0604020202020204" pitchFamily="34" charset="0"/>
                <a:cs typeface="Arial" panose="020B0604020202020204" pitchFamily="34" charset="0"/>
              </a:rPr>
              <a:t> W czerwcu 1230 </a:t>
            </a:r>
            <a:r>
              <a:rPr lang="pl-PL" dirty="0" smtClean="0">
                <a:latin typeface="Arial" panose="020B0604020202020204" pitchFamily="34" charset="0"/>
                <a:cs typeface="Arial" panose="020B0604020202020204" pitchFamily="34" charset="0"/>
              </a:rPr>
              <a:t>Antoni </a:t>
            </a:r>
            <a:r>
              <a:rPr lang="pl-PL" dirty="0">
                <a:latin typeface="Arial" panose="020B0604020202020204" pitchFamily="34" charset="0"/>
                <a:cs typeface="Arial" panose="020B0604020202020204" pitchFamily="34" charset="0"/>
              </a:rPr>
              <a:t>osiadł w klasztorze Świętej Marii w </a:t>
            </a:r>
            <a:r>
              <a:rPr lang="pl-PL" dirty="0" smtClean="0">
                <a:latin typeface="Arial" panose="020B0604020202020204" pitchFamily="34" charset="0"/>
                <a:cs typeface="Arial" panose="020B0604020202020204" pitchFamily="34" charset="0"/>
              </a:rPr>
              <a:t>Padwie, gdzie następnego </a:t>
            </a:r>
            <a:r>
              <a:rPr lang="pl-PL" dirty="0">
                <a:latin typeface="Arial" panose="020B0604020202020204" pitchFamily="34" charset="0"/>
                <a:cs typeface="Arial" panose="020B0604020202020204" pitchFamily="34" charset="0"/>
              </a:rPr>
              <a:t>roku ciężko zachorował </a:t>
            </a:r>
            <a:r>
              <a:rPr lang="pl-PL" dirty="0" smtClean="0">
                <a:latin typeface="Arial" panose="020B0604020202020204" pitchFamily="34" charset="0"/>
                <a:cs typeface="Arial" panose="020B0604020202020204" pitchFamily="34" charset="0"/>
              </a:rPr>
              <a:t>i zmarł w wieku 36 lat.</a:t>
            </a:r>
          </a:p>
          <a:p>
            <a:r>
              <a:rPr lang="pl-PL" dirty="0" smtClean="0">
                <a:latin typeface="Arial" panose="020B0604020202020204" pitchFamily="34" charset="0"/>
                <a:cs typeface="Arial" panose="020B0604020202020204" pitchFamily="34" charset="0"/>
              </a:rPr>
              <a:t>Za życia był nazwany „młotem na heretyków”.</a:t>
            </a:r>
            <a:r>
              <a:rPr lang="pl-PL" dirty="0">
                <a:latin typeface="Arial" panose="020B0604020202020204" pitchFamily="34" charset="0"/>
                <a:cs typeface="Arial" panose="020B0604020202020204" pitchFamily="34" charset="0"/>
              </a:rPr>
              <a:t> Był jednym z najbardziej cenionych kaznodziei XIII w.; elokwentny, ze świetną pamięcią, szeroką wiedzą i silnym, czystym głosem. </a:t>
            </a:r>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Został kanonizowany w 1232 – ogłoszony świętym zaledwie 352 dni po śmierci.</a:t>
            </a:r>
          </a:p>
          <a:p>
            <a:r>
              <a:rPr lang="pl-PL" dirty="0">
                <a:latin typeface="Arial" panose="020B0604020202020204" pitchFamily="34" charset="0"/>
                <a:cs typeface="Arial" panose="020B0604020202020204" pitchFamily="34" charset="0"/>
              </a:rPr>
              <a:t>Na miejscu grobu św. Antoniego w Padwie wznosi się poświęcona jego </a:t>
            </a:r>
            <a:r>
              <a:rPr lang="pl-PL" dirty="0" smtClean="0">
                <a:latin typeface="Arial" panose="020B0604020202020204" pitchFamily="34" charset="0"/>
                <a:cs typeface="Arial" panose="020B0604020202020204" pitchFamily="34" charset="0"/>
              </a:rPr>
              <a:t>czci bazylika, </a:t>
            </a:r>
            <a:r>
              <a:rPr lang="pl-PL" dirty="0">
                <a:latin typeface="Arial" panose="020B0604020202020204" pitchFamily="34" charset="0"/>
                <a:cs typeface="Arial" panose="020B0604020202020204" pitchFamily="34" charset="0"/>
              </a:rPr>
              <a:t>jedno z najpopularniejszych sanktuariów w Europie.</a:t>
            </a:r>
            <a:r>
              <a:rPr lang="pl-PL" dirty="0" smtClean="0">
                <a:latin typeface="Arial" panose="020B0604020202020204" pitchFamily="34" charset="0"/>
                <a:cs typeface="Arial" panose="020B0604020202020204" pitchFamily="34" charset="0"/>
              </a:rPr>
              <a:t> </a:t>
            </a:r>
          </a:p>
          <a:p>
            <a:r>
              <a:rPr lang="pl-PL" dirty="0">
                <a:latin typeface="Arial" panose="020B0604020202020204" pitchFamily="34" charset="0"/>
                <a:cs typeface="Arial" panose="020B0604020202020204" pitchFamily="34" charset="0"/>
              </a:rPr>
              <a:t>W Polsce cieszy się szczególnym </a:t>
            </a:r>
            <a:r>
              <a:rPr lang="pl-PL" dirty="0" smtClean="0">
                <a:latin typeface="Arial" panose="020B0604020202020204" pitchFamily="34" charset="0"/>
                <a:cs typeface="Arial" panose="020B0604020202020204" pitchFamily="34" charset="0"/>
              </a:rPr>
              <a:t>kultem.</a:t>
            </a:r>
          </a:p>
          <a:p>
            <a:r>
              <a:rPr lang="pl-PL" dirty="0" smtClean="0">
                <a:latin typeface="Arial" panose="020B0604020202020204" pitchFamily="34" charset="0"/>
                <a:cs typeface="Arial" panose="020B0604020202020204" pitchFamily="34" charset="0"/>
              </a:rPr>
              <a:t>Jest patronem rzeczy i osób zaginionych a także licznych miast, w tym Lizbony, gdzie się urodził.</a:t>
            </a:r>
            <a:endParaRPr lang="pl-PL" dirty="0">
              <a:latin typeface="Arial" panose="020B0604020202020204" pitchFamily="34" charset="0"/>
              <a:cs typeface="Arial" panose="020B0604020202020204" pitchFamily="34" charset="0"/>
            </a:endParaRPr>
          </a:p>
          <a:p>
            <a:r>
              <a:rPr lang="pl-PL" dirty="0" smtClean="0">
                <a:solidFill>
                  <a:srgbClr val="202122"/>
                </a:solidFill>
                <a:latin typeface="Arial" panose="020B0604020202020204" pitchFamily="34" charset="0"/>
              </a:rPr>
              <a:t> </a:t>
            </a:r>
            <a:endParaRPr lang="pl-PL" dirty="0"/>
          </a:p>
        </p:txBody>
      </p:sp>
    </p:spTree>
    <p:extLst>
      <p:ext uri="{BB962C8B-B14F-4D97-AF65-F5344CB8AC3E}">
        <p14:creationId xmlns:p14="http://schemas.microsoft.com/office/powerpoint/2010/main" val="1409265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692803" cy="3824099"/>
          </a:xfrm>
          <a:prstGeom prst="rect">
            <a:avLst/>
          </a:prstGeom>
        </p:spPr>
      </p:pic>
      <p:sp>
        <p:nvSpPr>
          <p:cNvPr id="3" name="Prostokąt 2"/>
          <p:cNvSpPr/>
          <p:nvPr/>
        </p:nvSpPr>
        <p:spPr>
          <a:xfrm>
            <a:off x="0" y="3944202"/>
            <a:ext cx="3184122" cy="1754326"/>
          </a:xfrm>
          <a:prstGeom prst="rect">
            <a:avLst/>
          </a:prstGeom>
        </p:spPr>
        <p:txBody>
          <a:bodyPr wrap="square">
            <a:spAutoFit/>
          </a:bodyPr>
          <a:lstStyle/>
          <a:p>
            <a:r>
              <a:rPr lang="pl-PL" i="1" dirty="0">
                <a:solidFill>
                  <a:srgbClr val="000000"/>
                </a:solidFill>
                <a:latin typeface="Arial" panose="020B0604020202020204" pitchFamily="34" charset="0"/>
              </a:rPr>
              <a:t>Zdjęcie powstałe </a:t>
            </a:r>
            <a:endParaRPr lang="pl-PL" i="1" dirty="0" smtClean="0">
              <a:solidFill>
                <a:srgbClr val="000000"/>
              </a:solidFill>
              <a:latin typeface="Arial" panose="020B0604020202020204" pitchFamily="34" charset="0"/>
            </a:endParaRPr>
          </a:p>
          <a:p>
            <a:r>
              <a:rPr lang="pl-PL" i="1" dirty="0" smtClean="0">
                <a:solidFill>
                  <a:srgbClr val="000000"/>
                </a:solidFill>
                <a:latin typeface="Arial" panose="020B0604020202020204" pitchFamily="34" charset="0"/>
              </a:rPr>
              <a:t>w niewytłumaczalny</a:t>
            </a:r>
          </a:p>
          <a:p>
            <a:r>
              <a:rPr lang="pl-PL" i="1" dirty="0" smtClean="0">
                <a:solidFill>
                  <a:srgbClr val="000000"/>
                </a:solidFill>
                <a:latin typeface="Arial" panose="020B0604020202020204" pitchFamily="34" charset="0"/>
              </a:rPr>
              <a:t>sposób </a:t>
            </a:r>
            <a:r>
              <a:rPr lang="pl-PL" i="1" dirty="0">
                <a:solidFill>
                  <a:srgbClr val="000000"/>
                </a:solidFill>
                <a:latin typeface="Arial" panose="020B0604020202020204" pitchFamily="34" charset="0"/>
              </a:rPr>
              <a:t>8 maja 1950 </a:t>
            </a:r>
            <a:endParaRPr lang="pl-PL" i="1" dirty="0" smtClean="0">
              <a:solidFill>
                <a:srgbClr val="000000"/>
              </a:solidFill>
              <a:latin typeface="Arial" panose="020B0604020202020204" pitchFamily="34" charset="0"/>
            </a:endParaRPr>
          </a:p>
          <a:p>
            <a:r>
              <a:rPr lang="pl-PL" i="1" dirty="0" smtClean="0">
                <a:solidFill>
                  <a:srgbClr val="000000"/>
                </a:solidFill>
                <a:latin typeface="Arial" panose="020B0604020202020204" pitchFamily="34" charset="0"/>
              </a:rPr>
              <a:t>podczas wizyty </a:t>
            </a:r>
          </a:p>
          <a:p>
            <a:r>
              <a:rPr lang="pl-PL" i="1" dirty="0" smtClean="0">
                <a:solidFill>
                  <a:srgbClr val="000000"/>
                </a:solidFill>
                <a:latin typeface="Arial" panose="020B0604020202020204" pitchFamily="34" charset="0"/>
              </a:rPr>
              <a:t>maronickich </a:t>
            </a:r>
            <a:r>
              <a:rPr lang="pl-PL" i="1" dirty="0">
                <a:solidFill>
                  <a:srgbClr val="000000"/>
                </a:solidFill>
                <a:latin typeface="Arial" panose="020B0604020202020204" pitchFamily="34" charset="0"/>
              </a:rPr>
              <a:t>misjonarzy </a:t>
            </a:r>
            <a:endParaRPr lang="pl-PL" i="1" dirty="0" smtClean="0">
              <a:solidFill>
                <a:srgbClr val="000000"/>
              </a:solidFill>
              <a:latin typeface="Arial" panose="020B0604020202020204" pitchFamily="34" charset="0"/>
            </a:endParaRPr>
          </a:p>
          <a:p>
            <a:r>
              <a:rPr lang="pl-PL" i="1" dirty="0" smtClean="0">
                <a:solidFill>
                  <a:srgbClr val="000000"/>
                </a:solidFill>
                <a:latin typeface="Arial" panose="020B0604020202020204" pitchFamily="34" charset="0"/>
              </a:rPr>
              <a:t>u </a:t>
            </a:r>
            <a:r>
              <a:rPr lang="pl-PL" i="1" dirty="0">
                <a:solidFill>
                  <a:srgbClr val="000000"/>
                </a:solidFill>
                <a:latin typeface="Arial" panose="020B0604020202020204" pitchFamily="34" charset="0"/>
              </a:rPr>
              <a:t>grobu św. Szarbela </a:t>
            </a:r>
            <a:endParaRPr lang="pl-PL" i="1" dirty="0"/>
          </a:p>
        </p:txBody>
      </p:sp>
      <p:sp>
        <p:nvSpPr>
          <p:cNvPr id="4" name="Prostokąt 3"/>
          <p:cNvSpPr/>
          <p:nvPr/>
        </p:nvSpPr>
        <p:spPr>
          <a:xfrm>
            <a:off x="4402714" y="105349"/>
            <a:ext cx="4876463" cy="461665"/>
          </a:xfrm>
          <a:prstGeom prst="rect">
            <a:avLst/>
          </a:prstGeom>
        </p:spPr>
        <p:txBody>
          <a:bodyPr wrap="none">
            <a:spAutoFit/>
          </a:bodyPr>
          <a:lstStyle/>
          <a:p>
            <a:r>
              <a:rPr lang="pl-PL" sz="2400" b="1" dirty="0">
                <a:solidFill>
                  <a:srgbClr val="000000"/>
                </a:solidFill>
                <a:latin typeface="Linux Libertine"/>
              </a:rPr>
              <a:t>Ś</a:t>
            </a:r>
            <a:r>
              <a:rPr lang="pl-PL" sz="2400" b="1" dirty="0" smtClean="0">
                <a:solidFill>
                  <a:srgbClr val="000000"/>
                </a:solidFill>
                <a:latin typeface="Linux Libertine"/>
              </a:rPr>
              <a:t>w. Szarbel Makhlouf 1828-1898</a:t>
            </a:r>
            <a:endParaRPr lang="pl-PL" sz="2400" b="1" dirty="0"/>
          </a:p>
        </p:txBody>
      </p:sp>
      <p:sp>
        <p:nvSpPr>
          <p:cNvPr id="5" name="Prostokąt 4"/>
          <p:cNvSpPr/>
          <p:nvPr/>
        </p:nvSpPr>
        <p:spPr>
          <a:xfrm>
            <a:off x="2825087" y="567014"/>
            <a:ext cx="9366913" cy="6186309"/>
          </a:xfrm>
          <a:prstGeom prst="rect">
            <a:avLst/>
          </a:prstGeom>
        </p:spPr>
        <p:txBody>
          <a:bodyPr wrap="square">
            <a:spAutoFit/>
          </a:bodyPr>
          <a:lstStyle/>
          <a:p>
            <a:r>
              <a:rPr lang="pl-PL" dirty="0">
                <a:solidFill>
                  <a:srgbClr val="202122"/>
                </a:solidFill>
                <a:latin typeface="Arial" panose="020B0604020202020204" pitchFamily="34" charset="0"/>
                <a:cs typeface="Arial" panose="020B0604020202020204" pitchFamily="34" charset="0"/>
              </a:rPr>
              <a:t>Już jako dziecko odznaczał się wielką pobożnością, zamiłowaniem do modlitwy i samotności. W wieku 23 lat wstąpił do maronickiego klasztoru św. </a:t>
            </a:r>
            <a:r>
              <a:rPr lang="pl-PL" dirty="0" smtClean="0">
                <a:solidFill>
                  <a:srgbClr val="202122"/>
                </a:solidFill>
                <a:latin typeface="Arial" panose="020B0604020202020204" pitchFamily="34" charset="0"/>
                <a:cs typeface="Arial" panose="020B0604020202020204" pitchFamily="34" charset="0"/>
              </a:rPr>
              <a:t>Marona, </a:t>
            </a:r>
            <a:r>
              <a:rPr lang="pl-PL" dirty="0">
                <a:solidFill>
                  <a:srgbClr val="202122"/>
                </a:solidFill>
                <a:latin typeface="Arial" panose="020B0604020202020204" pitchFamily="34" charset="0"/>
                <a:cs typeface="Arial" panose="020B0604020202020204" pitchFamily="34" charset="0"/>
              </a:rPr>
              <a:t>gdzie otrzymał zakonne imię Szarbel. Po odbyciu studiów teologicznych </a:t>
            </a:r>
            <a:r>
              <a:rPr lang="pl-PL" dirty="0" smtClean="0">
                <a:solidFill>
                  <a:srgbClr val="202122"/>
                </a:solidFill>
                <a:latin typeface="Arial" panose="020B0604020202020204" pitchFamily="34" charset="0"/>
                <a:cs typeface="Arial" panose="020B0604020202020204" pitchFamily="34" charset="0"/>
              </a:rPr>
              <a:t>i </a:t>
            </a:r>
            <a:r>
              <a:rPr lang="pl-PL" dirty="0">
                <a:solidFill>
                  <a:srgbClr val="202122"/>
                </a:solidFill>
                <a:latin typeface="Arial" panose="020B0604020202020204" pitchFamily="34" charset="0"/>
                <a:cs typeface="Arial" panose="020B0604020202020204" pitchFamily="34" charset="0"/>
              </a:rPr>
              <a:t>otrzymaniu święceń kapłańskich, wrócił do klasztoru św. Marona, gdzie przebywał do 1875 </a:t>
            </a:r>
            <a:r>
              <a:rPr lang="pl-PL" dirty="0" smtClean="0">
                <a:solidFill>
                  <a:srgbClr val="202122"/>
                </a:solidFill>
                <a:latin typeface="Arial" panose="020B0604020202020204" pitchFamily="34" charset="0"/>
                <a:cs typeface="Arial" panose="020B0604020202020204" pitchFamily="34" charset="0"/>
              </a:rPr>
              <a:t>roku, kiedy przeniósł </a:t>
            </a:r>
            <a:r>
              <a:rPr lang="pl-PL" dirty="0">
                <a:solidFill>
                  <a:srgbClr val="202122"/>
                </a:solidFill>
                <a:latin typeface="Arial" panose="020B0604020202020204" pitchFamily="34" charset="0"/>
                <a:cs typeface="Arial" panose="020B0604020202020204" pitchFamily="34" charset="0"/>
              </a:rPr>
              <a:t>się do znajdującej się w pobliżu klasztoru </a:t>
            </a:r>
            <a:r>
              <a:rPr lang="pl-PL" dirty="0" smtClean="0">
                <a:solidFill>
                  <a:srgbClr val="202122"/>
                </a:solidFill>
                <a:latin typeface="Arial" panose="020B0604020202020204" pitchFamily="34" charset="0"/>
                <a:cs typeface="Arial" panose="020B0604020202020204" pitchFamily="34" charset="0"/>
              </a:rPr>
              <a:t>pustelni. </a:t>
            </a:r>
            <a:r>
              <a:rPr lang="pl-PL" dirty="0">
                <a:solidFill>
                  <a:srgbClr val="202122"/>
                </a:solidFill>
                <a:latin typeface="Arial" panose="020B0604020202020204" pitchFamily="34" charset="0"/>
                <a:cs typeface="Arial" panose="020B0604020202020204" pitchFamily="34" charset="0"/>
              </a:rPr>
              <a:t>Żyjąc w odosobnieniu, prowadził niezwykle ascetyczny tryb życia, poszcząc i umartwiając się, większość czasu spędzając na modlitwie i praktykach religijnych. W pustelni spędził ostatnie 23 lata swego </a:t>
            </a:r>
            <a:r>
              <a:rPr lang="pl-PL" dirty="0" smtClean="0">
                <a:solidFill>
                  <a:srgbClr val="202122"/>
                </a:solidFill>
                <a:latin typeface="Arial" panose="020B0604020202020204" pitchFamily="34" charset="0"/>
                <a:cs typeface="Arial" panose="020B0604020202020204" pitchFamily="34" charset="0"/>
              </a:rPr>
              <a:t>życia. Zmarł </a:t>
            </a:r>
            <a:r>
              <a:rPr lang="pl-PL" dirty="0">
                <a:solidFill>
                  <a:srgbClr val="202122"/>
                </a:solidFill>
                <a:latin typeface="Arial" panose="020B0604020202020204" pitchFamily="34" charset="0"/>
                <a:cs typeface="Arial" panose="020B0604020202020204" pitchFamily="34" charset="0"/>
              </a:rPr>
              <a:t>w Wigilię Bożego Narodzenia – 24 grudnia 1898 roku. Został pochowany na klasztornym cmentarzu. </a:t>
            </a:r>
            <a:r>
              <a:rPr lang="pl-PL" dirty="0" smtClean="0">
                <a:solidFill>
                  <a:srgbClr val="202122"/>
                </a:solidFill>
                <a:latin typeface="Arial" panose="020B0604020202020204" pitchFamily="34" charset="0"/>
                <a:cs typeface="Arial" panose="020B0604020202020204" pitchFamily="34" charset="0"/>
              </a:rPr>
              <a:t>- niezabalsamowane </a:t>
            </a:r>
            <a:r>
              <a:rPr lang="pl-PL" dirty="0">
                <a:solidFill>
                  <a:srgbClr val="202122"/>
                </a:solidFill>
                <a:latin typeface="Arial" panose="020B0604020202020204" pitchFamily="34" charset="0"/>
                <a:cs typeface="Arial" panose="020B0604020202020204" pitchFamily="34" charset="0"/>
              </a:rPr>
              <a:t>ciało ubrane w habit zostało złożone w grobie bez trumny. </a:t>
            </a:r>
            <a:r>
              <a:rPr lang="pl-PL" dirty="0">
                <a:latin typeface="Arial" panose="020B0604020202020204" pitchFamily="34" charset="0"/>
                <a:cs typeface="Arial" panose="020B0604020202020204" pitchFamily="34" charset="0"/>
              </a:rPr>
              <a:t>Po pogrzebie </a:t>
            </a:r>
            <a:r>
              <a:rPr lang="pl-PL" dirty="0" smtClean="0">
                <a:latin typeface="Arial" panose="020B0604020202020204" pitchFamily="34" charset="0"/>
                <a:cs typeface="Arial" panose="020B0604020202020204" pitchFamily="34" charset="0"/>
              </a:rPr>
              <a:t>nad grobem </a:t>
            </a:r>
            <a:r>
              <a:rPr lang="pl-PL" dirty="0">
                <a:latin typeface="Arial" panose="020B0604020202020204" pitchFamily="34" charset="0"/>
                <a:cs typeface="Arial" panose="020B0604020202020204" pitchFamily="34" charset="0"/>
              </a:rPr>
              <a:t>pojawiła się niezwykła, jasna poświata, utrzymująca się przez wiele </a:t>
            </a:r>
            <a:r>
              <a:rPr lang="pl-PL" dirty="0" smtClean="0">
                <a:latin typeface="Arial" panose="020B0604020202020204" pitchFamily="34" charset="0"/>
                <a:cs typeface="Arial" panose="020B0604020202020204" pitchFamily="34" charset="0"/>
              </a:rPr>
              <a:t>tygodni. Spowodowało to, </a:t>
            </a:r>
            <a:r>
              <a:rPr lang="pl-PL" dirty="0">
                <a:latin typeface="Arial" panose="020B0604020202020204" pitchFamily="34" charset="0"/>
                <a:cs typeface="Arial" panose="020B0604020202020204" pitchFamily="34" charset="0"/>
              </a:rPr>
              <a:t>że do grobu pustelnika zaczęły przychodzić co noc rzesze wiernych i ciekawskich. Gdy po kilku miesiącach </a:t>
            </a:r>
            <a:r>
              <a:rPr lang="pl-PL" dirty="0" smtClean="0">
                <a:latin typeface="Arial" panose="020B0604020202020204" pitchFamily="34" charset="0"/>
                <a:cs typeface="Arial" panose="020B0604020202020204" pitchFamily="34" charset="0"/>
              </a:rPr>
              <a:t>władze </a:t>
            </a:r>
            <a:r>
              <a:rPr lang="pl-PL" dirty="0">
                <a:latin typeface="Arial" panose="020B0604020202020204" pitchFamily="34" charset="0"/>
                <a:cs typeface="Arial" panose="020B0604020202020204" pitchFamily="34" charset="0"/>
              </a:rPr>
              <a:t>klasztoru dokonały ekshumacji pochówku, okazało się, że ciało ojca Szarbela jest w doskonałym stanie, zachowało elastyczność i temperaturę ciała osoby żyjącej oraz </a:t>
            </a:r>
            <a:r>
              <a:rPr lang="pl-PL" dirty="0" smtClean="0">
                <a:latin typeface="Arial" panose="020B0604020202020204" pitchFamily="34" charset="0"/>
                <a:cs typeface="Arial" panose="020B0604020202020204" pitchFamily="34" charset="0"/>
              </a:rPr>
              <a:t>wydzielało substancję określaną </a:t>
            </a:r>
            <a:r>
              <a:rPr lang="pl-PL" dirty="0">
                <a:latin typeface="Arial" panose="020B0604020202020204" pitchFamily="34" charset="0"/>
                <a:cs typeface="Arial" panose="020B0604020202020204" pitchFamily="34" charset="0"/>
              </a:rPr>
              <a:t>przez świadków jako pot i krew. Po umyciu i przebraniu zwłoki zostały złożone w drewnianej trumnie i umieszczone w klasztornej kaplicy. Mimo usunięcia wnętrzności i osuszenia, z ciała zmarłego dalej sączyła się substancja, która została uznana za relikwię. </a:t>
            </a:r>
            <a:r>
              <a:rPr lang="pl-PL" dirty="0" smtClean="0">
                <a:latin typeface="Arial" panose="020B0604020202020204" pitchFamily="34" charset="0"/>
                <a:cs typeface="Arial" panose="020B0604020202020204" pitchFamily="34" charset="0"/>
              </a:rPr>
              <a:t>Kiedy 22 </a:t>
            </a:r>
            <a:r>
              <a:rPr lang="pl-PL" dirty="0">
                <a:latin typeface="Arial" panose="020B0604020202020204" pitchFamily="34" charset="0"/>
                <a:cs typeface="Arial" panose="020B0604020202020204" pitchFamily="34" charset="0"/>
              </a:rPr>
              <a:t>kwietnia 1950 roku komisja kościelna otworzyła trumnę i odkryła, że ciało ojca Szarbela jest w doskonałym stanie, zachowało elastyczność i temperaturę ciała osoby żyjącej</a:t>
            </a:r>
            <a:r>
              <a:rPr lang="pl-PL" dirty="0" smtClean="0">
                <a:latin typeface="Arial" panose="020B0604020202020204" pitchFamily="34" charset="0"/>
                <a:cs typeface="Arial" panose="020B0604020202020204" pitchFamily="34" charset="0"/>
              </a:rPr>
              <a:t>. Do klasztoru zaczęły przybywać tłumy pielgrzymów z całego świata. W roku 1965 ogłoszono ojca Szarbela błogosławionym, w 1977 został kanonizowany.</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9741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49" y="0"/>
            <a:ext cx="3276009" cy="4817660"/>
          </a:xfrm>
          <a:prstGeom prst="rect">
            <a:avLst/>
          </a:prstGeom>
        </p:spPr>
      </p:pic>
      <p:sp>
        <p:nvSpPr>
          <p:cNvPr id="3" name="Prostokąt 2"/>
          <p:cNvSpPr/>
          <p:nvPr/>
        </p:nvSpPr>
        <p:spPr>
          <a:xfrm>
            <a:off x="102314" y="5744655"/>
            <a:ext cx="3166281" cy="954107"/>
          </a:xfrm>
          <a:prstGeom prst="rect">
            <a:avLst/>
          </a:prstGeom>
        </p:spPr>
        <p:txBody>
          <a:bodyPr wrap="square">
            <a:spAutoFit/>
          </a:bodyPr>
          <a:lstStyle/>
          <a:p>
            <a:r>
              <a:rPr lang="pl-PL" sz="1400" dirty="0" err="1" smtClean="0">
                <a:solidFill>
                  <a:srgbClr val="0645AD"/>
                </a:solidFill>
                <a:latin typeface="Arial" panose="020B0604020202020204" pitchFamily="34" charset="0"/>
                <a:hlinkClick r:id="rId3" tooltip="ru:User:Sibeaster"/>
              </a:rPr>
              <a:t>Sibeaster</a:t>
            </a:r>
            <a:r>
              <a:rPr lang="pl-PL" sz="1400" dirty="0" smtClean="0">
                <a:solidFill>
                  <a:srgbClr val="54595D"/>
                </a:solidFill>
                <a:latin typeface="Arial" panose="020B0604020202020204" pitchFamily="34" charset="0"/>
              </a:rPr>
              <a:t> </a:t>
            </a:r>
            <a:r>
              <a:rPr lang="pl-PL" sz="1400" dirty="0" err="1">
                <a:solidFill>
                  <a:srgbClr val="54595D"/>
                </a:solidFill>
                <a:latin typeface="Arial" panose="020B0604020202020204" pitchFamily="34" charset="0"/>
              </a:rPr>
              <a:t>at</a:t>
            </a:r>
            <a:r>
              <a:rPr lang="pl-PL" sz="1400" dirty="0">
                <a:solidFill>
                  <a:srgbClr val="54595D"/>
                </a:solidFill>
                <a:latin typeface="Arial" panose="020B0604020202020204" pitchFamily="34" charset="0"/>
              </a:rPr>
              <a:t> </a:t>
            </a:r>
            <a:r>
              <a:rPr lang="pl-PL" sz="1400" dirty="0" err="1">
                <a:solidFill>
                  <a:srgbClr val="0645AD"/>
                </a:solidFill>
                <a:latin typeface="Arial" panose="020B0604020202020204" pitchFamily="34" charset="0"/>
                <a:hlinkClick r:id="rId4"/>
              </a:rPr>
              <a:t>ru.wikipedia</a:t>
            </a:r>
            <a:r>
              <a:rPr lang="pl-PL" sz="1400" dirty="0">
                <a:solidFill>
                  <a:srgbClr val="54595D"/>
                </a:solidFill>
                <a:latin typeface="Arial" panose="020B0604020202020204" pitchFamily="34" charset="0"/>
              </a:rPr>
              <a:t> </a:t>
            </a:r>
            <a:r>
              <a:rPr lang="pl-PL" sz="1400" dirty="0" smtClean="0">
                <a:solidFill>
                  <a:srgbClr val="54595D"/>
                </a:solidFill>
                <a:latin typeface="Arial" panose="020B0604020202020204" pitchFamily="34" charset="0"/>
              </a:rPr>
              <a:t>– </a:t>
            </a:r>
          </a:p>
          <a:p>
            <a:r>
              <a:rPr lang="pl-PL" sz="1400" dirty="0" err="1" smtClean="0">
                <a:solidFill>
                  <a:srgbClr val="54595D"/>
                </a:solidFill>
                <a:latin typeface="Arial" panose="020B0604020202020204" pitchFamily="34" charset="0"/>
              </a:rPr>
              <a:t>Transferred</a:t>
            </a:r>
            <a:r>
              <a:rPr lang="pl-PL" sz="1400" dirty="0" smtClean="0">
                <a:solidFill>
                  <a:srgbClr val="54595D"/>
                </a:solidFill>
                <a:latin typeface="Arial" panose="020B0604020202020204" pitchFamily="34" charset="0"/>
              </a:rPr>
              <a:t> </a:t>
            </a:r>
            <a:r>
              <a:rPr lang="pl-PL" sz="1400" dirty="0">
                <a:solidFill>
                  <a:srgbClr val="54595D"/>
                </a:solidFill>
                <a:latin typeface="Arial" panose="020B0604020202020204" pitchFamily="34" charset="0"/>
              </a:rPr>
              <a:t>from </a:t>
            </a:r>
            <a:r>
              <a:rPr lang="pl-PL" sz="1400" dirty="0" err="1">
                <a:solidFill>
                  <a:srgbClr val="0645AD"/>
                </a:solidFill>
                <a:latin typeface="Arial" panose="020B0604020202020204" pitchFamily="34" charset="0"/>
                <a:hlinkClick r:id="rId4"/>
              </a:rPr>
              <a:t>ru.wikipedia</a:t>
            </a:r>
            <a:r>
              <a:rPr lang="pl-PL" sz="1400" dirty="0">
                <a:solidFill>
                  <a:srgbClr val="54595D"/>
                </a:solidFill>
                <a:latin typeface="Arial" panose="020B0604020202020204" pitchFamily="34" charset="0"/>
              </a:rPr>
              <a:t> </a:t>
            </a:r>
            <a:endParaRPr lang="pl-PL" sz="1400" dirty="0" smtClean="0">
              <a:solidFill>
                <a:srgbClr val="54595D"/>
              </a:solidFill>
              <a:latin typeface="Arial" panose="020B0604020202020204" pitchFamily="34" charset="0"/>
            </a:endParaRPr>
          </a:p>
          <a:p>
            <a:r>
              <a:rPr lang="pl-PL" sz="1400" i="1" dirty="0" smtClean="0">
                <a:solidFill>
                  <a:srgbClr val="0645AD"/>
                </a:solidFill>
                <a:latin typeface="Arial" panose="020B0604020202020204" pitchFamily="34" charset="0"/>
                <a:hlinkClick r:id="rId5"/>
              </a:rPr>
              <a:t>http</a:t>
            </a:r>
            <a:r>
              <a:rPr lang="pl-PL" sz="1400" i="1" dirty="0">
                <a:solidFill>
                  <a:srgbClr val="0645AD"/>
                </a:solidFill>
                <a:latin typeface="Arial" panose="020B0604020202020204" pitchFamily="34" charset="0"/>
                <a:hlinkClick r:id="rId5"/>
              </a:rPr>
              <a:t>://days.pravoslavie.ru</a:t>
            </a:r>
            <a:r>
              <a:rPr lang="pl-PL" sz="1400" i="1" dirty="0" smtClean="0">
                <a:solidFill>
                  <a:srgbClr val="0645AD"/>
                </a:solidFill>
                <a:latin typeface="Arial" panose="020B0604020202020204" pitchFamily="34" charset="0"/>
                <a:hlinkClick r:id="rId5"/>
              </a:rPr>
              <a:t>/</a:t>
            </a:r>
          </a:p>
          <a:p>
            <a:r>
              <a:rPr lang="pl-PL" sz="1400" i="1" dirty="0" err="1" smtClean="0">
                <a:solidFill>
                  <a:srgbClr val="0645AD"/>
                </a:solidFill>
                <a:latin typeface="Arial" panose="020B0604020202020204" pitchFamily="34" charset="0"/>
                <a:hlinkClick r:id="rId5"/>
              </a:rPr>
              <a:t>Images</a:t>
            </a:r>
            <a:r>
              <a:rPr lang="pl-PL" sz="1400" i="1" dirty="0" smtClean="0">
                <a:solidFill>
                  <a:srgbClr val="0645AD"/>
                </a:solidFill>
                <a:latin typeface="Arial" panose="020B0604020202020204" pitchFamily="34" charset="0"/>
                <a:hlinkClick r:id="rId5"/>
              </a:rPr>
              <a:t>/ii134&amp;1649.htm</a:t>
            </a:r>
            <a:r>
              <a:rPr lang="pl-PL" sz="1400" dirty="0">
                <a:solidFill>
                  <a:srgbClr val="54595D"/>
                </a:solidFill>
                <a:latin typeface="Arial" panose="020B0604020202020204" pitchFamily="34" charset="0"/>
              </a:rPr>
              <a:t>)</a:t>
            </a:r>
            <a:endParaRPr lang="pl-PL" sz="1400" dirty="0"/>
          </a:p>
        </p:txBody>
      </p:sp>
      <p:sp>
        <p:nvSpPr>
          <p:cNvPr id="4" name="Prostokąt 3"/>
          <p:cNvSpPr/>
          <p:nvPr/>
        </p:nvSpPr>
        <p:spPr>
          <a:xfrm>
            <a:off x="102314" y="4957992"/>
            <a:ext cx="6096000" cy="646331"/>
          </a:xfrm>
          <a:prstGeom prst="rect">
            <a:avLst/>
          </a:prstGeom>
        </p:spPr>
        <p:txBody>
          <a:bodyPr>
            <a:spAutoFit/>
          </a:bodyPr>
          <a:lstStyle/>
          <a:p>
            <a:r>
              <a:rPr lang="pl-PL" b="1" dirty="0">
                <a:solidFill>
                  <a:srgbClr val="000000"/>
                </a:solidFill>
                <a:latin typeface="Arial" panose="020B0604020202020204" pitchFamily="34" charset="0"/>
              </a:rPr>
              <a:t>Święty</a:t>
            </a:r>
            <a:r>
              <a:rPr lang="pl-PL" dirty="0"/>
              <a:t/>
            </a:r>
            <a:br>
              <a:rPr lang="pl-PL" dirty="0"/>
            </a:br>
            <a:r>
              <a:rPr lang="pl-PL" b="1" dirty="0">
                <a:solidFill>
                  <a:srgbClr val="000000"/>
                </a:solidFill>
                <a:latin typeface="Arial" panose="020B0604020202020204" pitchFamily="34" charset="0"/>
              </a:rPr>
              <a:t>Aleksy Wyznawca</a:t>
            </a:r>
            <a:endParaRPr lang="pl-PL" dirty="0"/>
          </a:p>
        </p:txBody>
      </p:sp>
      <p:sp>
        <p:nvSpPr>
          <p:cNvPr id="5" name="Prostokąt 4"/>
          <p:cNvSpPr/>
          <p:nvPr/>
        </p:nvSpPr>
        <p:spPr>
          <a:xfrm>
            <a:off x="4242869" y="282770"/>
            <a:ext cx="6901698" cy="400110"/>
          </a:xfrm>
          <a:prstGeom prst="rect">
            <a:avLst/>
          </a:prstGeom>
        </p:spPr>
        <p:txBody>
          <a:bodyPr wrap="none">
            <a:spAutoFit/>
          </a:bodyPr>
          <a:lstStyle/>
          <a:p>
            <a:r>
              <a:rPr lang="pl-PL" sz="2000" b="1" dirty="0">
                <a:solidFill>
                  <a:srgbClr val="202122"/>
                </a:solidFill>
                <a:latin typeface="Arial" panose="020B0604020202020204" pitchFamily="34" charset="0"/>
              </a:rPr>
              <a:t>Aleksy Wyznawca</a:t>
            </a:r>
            <a:r>
              <a:rPr lang="pl-PL" sz="2000" dirty="0">
                <a:solidFill>
                  <a:srgbClr val="202122"/>
                </a:solidFill>
                <a:latin typeface="Arial" panose="020B0604020202020204" pitchFamily="34" charset="0"/>
              </a:rPr>
              <a:t>, </a:t>
            </a:r>
            <a:r>
              <a:rPr lang="pl-PL" sz="2000" i="1" dirty="0">
                <a:solidFill>
                  <a:srgbClr val="202122"/>
                </a:solidFill>
                <a:latin typeface="Arial" panose="020B0604020202020204" pitchFamily="34" charset="0"/>
              </a:rPr>
              <a:t>zwany</a:t>
            </a:r>
            <a:r>
              <a:rPr lang="pl-PL" sz="2000" dirty="0">
                <a:solidFill>
                  <a:srgbClr val="202122"/>
                </a:solidFill>
                <a:latin typeface="Arial" panose="020B0604020202020204" pitchFamily="34" charset="0"/>
              </a:rPr>
              <a:t> </a:t>
            </a:r>
            <a:r>
              <a:rPr lang="pl-PL" sz="2000" b="1" dirty="0">
                <a:solidFill>
                  <a:srgbClr val="202122"/>
                </a:solidFill>
                <a:latin typeface="Arial" panose="020B0604020202020204" pitchFamily="34" charset="0"/>
              </a:rPr>
              <a:t>Człowiekiem </a:t>
            </a:r>
            <a:r>
              <a:rPr lang="pl-PL" sz="2000" b="1" dirty="0" smtClean="0">
                <a:solidFill>
                  <a:srgbClr val="202122"/>
                </a:solidFill>
                <a:latin typeface="Arial" panose="020B0604020202020204" pitchFamily="34" charset="0"/>
              </a:rPr>
              <a:t>Bożym 361 - 411</a:t>
            </a:r>
            <a:endParaRPr lang="pl-PL" sz="2000" dirty="0"/>
          </a:p>
        </p:txBody>
      </p:sp>
      <p:sp>
        <p:nvSpPr>
          <p:cNvPr id="6" name="Prostokąt 5"/>
          <p:cNvSpPr/>
          <p:nvPr/>
        </p:nvSpPr>
        <p:spPr>
          <a:xfrm>
            <a:off x="3378323" y="682882"/>
            <a:ext cx="8813677" cy="6186309"/>
          </a:xfrm>
          <a:prstGeom prst="rect">
            <a:avLst/>
          </a:prstGeom>
        </p:spPr>
        <p:txBody>
          <a:bodyPr wrap="square">
            <a:spAutoFit/>
          </a:bodyPr>
          <a:lstStyle/>
          <a:p>
            <a:r>
              <a:rPr lang="pl-PL" dirty="0" smtClean="0">
                <a:solidFill>
                  <a:srgbClr val="202122"/>
                </a:solidFill>
                <a:latin typeface="Arial" panose="020B0604020202020204" pitchFamily="34" charset="0"/>
                <a:cs typeface="Arial" panose="020B0604020202020204" pitchFamily="34" charset="0"/>
              </a:rPr>
              <a:t>Aleksy urodził się w Rzymie w rodzinie pobożnych patrycjuszy. Od </a:t>
            </a:r>
            <a:r>
              <a:rPr lang="pl-PL" dirty="0">
                <a:solidFill>
                  <a:srgbClr val="202122"/>
                </a:solidFill>
                <a:latin typeface="Arial" panose="020B0604020202020204" pitchFamily="34" charset="0"/>
                <a:cs typeface="Arial" panose="020B0604020202020204" pitchFamily="34" charset="0"/>
              </a:rPr>
              <a:t>wczesnych lat ojciec Aleksego pomagał biednym. Codziennie urządzał u siebie w domu trzy stoły, jeden dla sierot i wdów, drugi dla podróżników i trzeci dla ubogich. Rodzice długo musieli czekać na dziecko. Po długich modłach udało im się doczekać. Nowo narodzone dziecko zostało nazwane Aleksym, czyli z greki </a:t>
            </a:r>
            <a:r>
              <a:rPr lang="pl-PL" i="1" dirty="0">
                <a:solidFill>
                  <a:srgbClr val="202122"/>
                </a:solidFill>
                <a:latin typeface="Arial" panose="020B0604020202020204" pitchFamily="34" charset="0"/>
                <a:cs typeface="Arial" panose="020B0604020202020204" pitchFamily="34" charset="0"/>
              </a:rPr>
              <a:t>obrońca</a:t>
            </a:r>
            <a:r>
              <a:rPr lang="pl-PL" dirty="0">
                <a:solidFill>
                  <a:srgbClr val="202122"/>
                </a:solidFill>
                <a:latin typeface="Arial" panose="020B0604020202020204" pitchFamily="34" charset="0"/>
                <a:cs typeface="Arial" panose="020B0604020202020204" pitchFamily="34" charset="0"/>
              </a:rPr>
              <a:t>. Kiedy osiągnął pełnoletniość, rodzice zdecydowali się go ożenić. Wybrali dla syna dziewczynę cesarskiej </a:t>
            </a:r>
            <a:r>
              <a:rPr lang="pl-PL" dirty="0" smtClean="0">
                <a:solidFill>
                  <a:srgbClr val="202122"/>
                </a:solidFill>
                <a:latin typeface="Arial" panose="020B0604020202020204" pitchFamily="34" charset="0"/>
                <a:cs typeface="Arial" panose="020B0604020202020204" pitchFamily="34" charset="0"/>
              </a:rPr>
              <a:t>krwi, </a:t>
            </a:r>
            <a:r>
              <a:rPr lang="pl-PL" dirty="0">
                <a:solidFill>
                  <a:srgbClr val="202122"/>
                </a:solidFill>
                <a:latin typeface="Arial" panose="020B0604020202020204" pitchFamily="34" charset="0"/>
                <a:cs typeface="Arial" panose="020B0604020202020204" pitchFamily="34" charset="0"/>
              </a:rPr>
              <a:t>lecz po ślubie, tuż przed nocą poślubną Aleksy uciekł z domu. Wsiadł na statek i popłynął </a:t>
            </a:r>
            <a:r>
              <a:rPr lang="pl-PL" dirty="0" smtClean="0">
                <a:solidFill>
                  <a:srgbClr val="202122"/>
                </a:solidFill>
                <a:latin typeface="Arial" panose="020B0604020202020204" pitchFamily="34" charset="0"/>
                <a:cs typeface="Arial" panose="020B0604020202020204" pitchFamily="34" charset="0"/>
              </a:rPr>
              <a:t>do Ziemi Świętej, </a:t>
            </a:r>
            <a:r>
              <a:rPr lang="pl-PL" dirty="0">
                <a:solidFill>
                  <a:srgbClr val="202122"/>
                </a:solidFill>
                <a:latin typeface="Arial" panose="020B0604020202020204" pitchFamily="34" charset="0"/>
                <a:cs typeface="Arial" panose="020B0604020202020204" pitchFamily="34" charset="0"/>
              </a:rPr>
              <a:t>skąd udał się do </a:t>
            </a:r>
            <a:r>
              <a:rPr lang="pl-PL" dirty="0" err="1" smtClean="0">
                <a:solidFill>
                  <a:srgbClr val="202122"/>
                </a:solidFill>
                <a:latin typeface="Arial" panose="020B0604020202020204" pitchFamily="34" charset="0"/>
                <a:cs typeface="Arial" panose="020B0604020202020204" pitchFamily="34" charset="0"/>
              </a:rPr>
              <a:t>Edessy</a:t>
            </a:r>
            <a:r>
              <a:rPr lang="pl-PL" dirty="0" smtClean="0">
                <a:solidFill>
                  <a:srgbClr val="202122"/>
                </a:solidFill>
                <a:latin typeface="Arial" panose="020B0604020202020204" pitchFamily="34" charset="0"/>
                <a:cs typeface="Arial" panose="020B0604020202020204" pitchFamily="34" charset="0"/>
              </a:rPr>
              <a:t>, gdzie</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Aleksy stał się żebrakiem. Prowadząc przy miejscowej świątyni życie nędzarza </a:t>
            </a:r>
            <a:r>
              <a:rPr lang="pl-PL" dirty="0" smtClean="0">
                <a:latin typeface="Arial" panose="020B0604020202020204" pitchFamily="34" charset="0"/>
                <a:cs typeface="Arial" panose="020B0604020202020204" pitchFamily="34" charset="0"/>
              </a:rPr>
              <a:t>przestrzegał </a:t>
            </a:r>
            <a:r>
              <a:rPr lang="pl-PL" dirty="0">
                <a:latin typeface="Arial" panose="020B0604020202020204" pitchFamily="34" charset="0"/>
                <a:cs typeface="Arial" panose="020B0604020202020204" pitchFamily="34" charset="0"/>
              </a:rPr>
              <a:t>ścisłego postu i w każdą niedzielę przystępował do </a:t>
            </a:r>
            <a:r>
              <a:rPr lang="pl-PL" dirty="0" smtClean="0">
                <a:latin typeface="Arial" panose="020B0604020202020204" pitchFamily="34" charset="0"/>
                <a:cs typeface="Arial" panose="020B0604020202020204" pitchFamily="34" charset="0"/>
              </a:rPr>
              <a:t>komunii. Wszystko</a:t>
            </a:r>
            <a:r>
              <a:rPr lang="pl-PL" dirty="0">
                <a:latin typeface="Arial" panose="020B0604020202020204" pitchFamily="34" charset="0"/>
                <a:cs typeface="Arial" panose="020B0604020202020204" pitchFamily="34" charset="0"/>
              </a:rPr>
              <a:t>, co otrzymywał od innych, natychmiast rozdawał potrzebującym, sam zaś żywił się jedynie chlebem i </a:t>
            </a:r>
            <a:r>
              <a:rPr lang="pl-PL" dirty="0" smtClean="0">
                <a:latin typeface="Arial" panose="020B0604020202020204" pitchFamily="34" charset="0"/>
                <a:cs typeface="Arial" panose="020B0604020202020204" pitchFamily="34" charset="0"/>
              </a:rPr>
              <a:t>wodą. Po </a:t>
            </a:r>
            <a:r>
              <a:rPr lang="pl-PL" dirty="0">
                <a:latin typeface="Arial" panose="020B0604020202020204" pitchFamily="34" charset="0"/>
                <a:cs typeface="Arial" panose="020B0604020202020204" pitchFamily="34" charset="0"/>
              </a:rPr>
              <a:t>siedemnastu latach Aleksy wsiadł na statek płynący </a:t>
            </a:r>
            <a:r>
              <a:rPr lang="pl-PL" dirty="0" smtClean="0">
                <a:latin typeface="Arial" panose="020B0604020202020204" pitchFamily="34" charset="0"/>
                <a:cs typeface="Arial" panose="020B0604020202020204" pitchFamily="34" charset="0"/>
              </a:rPr>
              <a:t>do </a:t>
            </a:r>
            <a:r>
              <a:rPr lang="pl-PL" dirty="0" err="1" smtClean="0">
                <a:latin typeface="Arial" panose="020B0604020202020204" pitchFamily="34" charset="0"/>
                <a:cs typeface="Arial" panose="020B0604020202020204" pitchFamily="34" charset="0"/>
              </a:rPr>
              <a:t>Tarsu</a:t>
            </a:r>
            <a:r>
              <a:rPr lang="pl-PL" dirty="0" smtClean="0">
                <a:latin typeface="Arial" panose="020B0604020202020204" pitchFamily="34" charset="0"/>
                <a:cs typeface="Arial" panose="020B0604020202020204" pitchFamily="34" charset="0"/>
              </a:rPr>
              <a:t>, jednakże w cudowny sposób znalazł się w </a:t>
            </a:r>
            <a:r>
              <a:rPr lang="pl-PL" dirty="0">
                <a:latin typeface="Arial" panose="020B0604020202020204" pitchFamily="34" charset="0"/>
                <a:cs typeface="Arial" panose="020B0604020202020204" pitchFamily="34" charset="0"/>
              </a:rPr>
              <a:t>swoim rodzinnym mieście. Tu nierozpoznany przez nikogo żebrak spędził u progu rodzinnego domu następne szesnaście lat. Przeczuwając zbliżającą się śmierć, opisał w liście swoją historię i w 411 roku zmarł. Według legendy, Aleksy miał w swojej ręce list. Nikt nie mógł go </a:t>
            </a:r>
            <a:r>
              <a:rPr lang="pl-PL" dirty="0" smtClean="0">
                <a:latin typeface="Arial" panose="020B0604020202020204" pitchFamily="34" charset="0"/>
                <a:cs typeface="Arial" panose="020B0604020202020204" pitchFamily="34" charset="0"/>
              </a:rPr>
              <a:t>wziąć. </a:t>
            </a:r>
            <a:r>
              <a:rPr lang="pl-PL" dirty="0">
                <a:latin typeface="Arial" panose="020B0604020202020204" pitchFamily="34" charset="0"/>
                <a:cs typeface="Arial" panose="020B0604020202020204" pitchFamily="34" charset="0"/>
              </a:rPr>
              <a:t>Osobą, której się udało, była jego własna </a:t>
            </a:r>
            <a:r>
              <a:rPr lang="pl-PL" dirty="0" smtClean="0">
                <a:latin typeface="Arial" panose="020B0604020202020204" pitchFamily="34" charset="0"/>
                <a:cs typeface="Arial" panose="020B0604020202020204" pitchFamily="34" charset="0"/>
              </a:rPr>
              <a:t>żona. </a:t>
            </a:r>
          </a:p>
          <a:p>
            <a:endParaRPr lang="pl-PL" dirty="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Jak przypomina Hołownia: …</a:t>
            </a:r>
            <a:r>
              <a:rPr lang="pl-PL" i="1" dirty="0" smtClean="0">
                <a:latin typeface="Arial" panose="020B0604020202020204" pitchFamily="34" charset="0"/>
                <a:cs typeface="Arial" panose="020B0604020202020204" pitchFamily="34" charset="0"/>
              </a:rPr>
              <a:t>Liceum kończyłem ponad dwadzieścia lat temu, nie wiem więc, czy i dziś dziatwa na języku polskim spędza miłe chwile nad zabytkiem średniowiecznego piśmiennictwa „Legendą o świętym Aleksym”….   </a:t>
            </a:r>
            <a:endParaRPr lang="pl-PL" i="1" dirty="0">
              <a:latin typeface="Arial" panose="020B0604020202020204" pitchFamily="34" charset="0"/>
              <a:cs typeface="Arial" panose="020B0604020202020204" pitchFamily="34" charset="0"/>
            </a:endParaRPr>
          </a:p>
          <a:p>
            <a:r>
              <a:rPr lang="pl-PL" dirty="0" smtClean="0">
                <a:solidFill>
                  <a:srgbClr val="202122"/>
                </a:solidFill>
                <a:latin typeface="Arial" panose="020B0604020202020204" pitchFamily="34" charset="0"/>
              </a:rPr>
              <a:t> </a:t>
            </a:r>
            <a:endParaRPr lang="pl-PL" dirty="0"/>
          </a:p>
        </p:txBody>
      </p:sp>
    </p:spTree>
    <p:extLst>
      <p:ext uri="{BB962C8B-B14F-4D97-AF65-F5344CB8AC3E}">
        <p14:creationId xmlns:p14="http://schemas.microsoft.com/office/powerpoint/2010/main" val="2268108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850" y="58424"/>
            <a:ext cx="2995461" cy="5438633"/>
          </a:xfrm>
          <a:prstGeom prst="rect">
            <a:avLst/>
          </a:prstGeom>
        </p:spPr>
      </p:pic>
      <p:sp>
        <p:nvSpPr>
          <p:cNvPr id="3" name="Prostokąt 2"/>
          <p:cNvSpPr/>
          <p:nvPr/>
        </p:nvSpPr>
        <p:spPr>
          <a:xfrm>
            <a:off x="508850" y="5605397"/>
            <a:ext cx="2505814" cy="369332"/>
          </a:xfrm>
          <a:prstGeom prst="rect">
            <a:avLst/>
          </a:prstGeom>
        </p:spPr>
        <p:txBody>
          <a:bodyPr wrap="none">
            <a:spAutoFit/>
          </a:bodyPr>
          <a:lstStyle/>
          <a:p>
            <a:r>
              <a:rPr lang="pl-PL" dirty="0">
                <a:solidFill>
                  <a:srgbClr val="000000"/>
                </a:solidFill>
                <a:latin typeface="Arial" panose="020B0604020202020204" pitchFamily="34" charset="0"/>
              </a:rPr>
              <a:t>Święta Zofia z </a:t>
            </a:r>
            <a:r>
              <a:rPr lang="pl-PL" dirty="0" smtClean="0">
                <a:solidFill>
                  <a:srgbClr val="000000"/>
                </a:solidFill>
                <a:latin typeface="Arial" panose="020B0604020202020204" pitchFamily="34" charset="0"/>
              </a:rPr>
              <a:t>córkami</a:t>
            </a:r>
            <a:endParaRPr lang="pl-PL" dirty="0"/>
          </a:p>
        </p:txBody>
      </p:sp>
      <p:sp>
        <p:nvSpPr>
          <p:cNvPr id="4" name="Prostokąt 3"/>
          <p:cNvSpPr/>
          <p:nvPr/>
        </p:nvSpPr>
        <p:spPr>
          <a:xfrm>
            <a:off x="166363" y="6134669"/>
            <a:ext cx="3447482" cy="276999"/>
          </a:xfrm>
          <a:prstGeom prst="rect">
            <a:avLst/>
          </a:prstGeom>
        </p:spPr>
        <p:txBody>
          <a:bodyPr wrap="none">
            <a:spAutoFit/>
          </a:bodyPr>
          <a:lstStyle/>
          <a:p>
            <a:r>
              <a:rPr lang="pl-PL" sz="1200" u="sng" dirty="0">
                <a:solidFill>
                  <a:srgbClr val="0B0080"/>
                </a:solidFill>
                <a:latin typeface="Arial" panose="020B0604020202020204" pitchFamily="34" charset="0"/>
                <a:hlinkClick r:id="rId3"/>
              </a:rPr>
              <a:t>http://www.cirota.ru/forum/view.php?subj=33587</a:t>
            </a:r>
            <a:endParaRPr lang="pl-PL" sz="1200" dirty="0"/>
          </a:p>
        </p:txBody>
      </p:sp>
      <p:sp>
        <p:nvSpPr>
          <p:cNvPr id="5" name="Prostokąt 4"/>
          <p:cNvSpPr/>
          <p:nvPr/>
        </p:nvSpPr>
        <p:spPr>
          <a:xfrm>
            <a:off x="6103629" y="310065"/>
            <a:ext cx="3483646" cy="461665"/>
          </a:xfrm>
          <a:prstGeom prst="rect">
            <a:avLst/>
          </a:prstGeom>
        </p:spPr>
        <p:txBody>
          <a:bodyPr wrap="none">
            <a:spAutoFit/>
          </a:bodyPr>
          <a:lstStyle/>
          <a:p>
            <a:r>
              <a:rPr lang="pl-PL" sz="2400" b="1" dirty="0">
                <a:solidFill>
                  <a:srgbClr val="000000"/>
                </a:solidFill>
                <a:latin typeface="Arial" panose="020B0604020202020204" pitchFamily="34" charset="0"/>
              </a:rPr>
              <a:t>Święta Zofia z córkami</a:t>
            </a:r>
            <a:endParaRPr lang="pl-PL" sz="2400" b="1" dirty="0"/>
          </a:p>
        </p:txBody>
      </p:sp>
      <p:sp>
        <p:nvSpPr>
          <p:cNvPr id="6" name="Prostokąt 5"/>
          <p:cNvSpPr/>
          <p:nvPr/>
        </p:nvSpPr>
        <p:spPr>
          <a:xfrm>
            <a:off x="3695126" y="1173415"/>
            <a:ext cx="8300651" cy="5078313"/>
          </a:xfrm>
          <a:prstGeom prst="rect">
            <a:avLst/>
          </a:prstGeom>
        </p:spPr>
        <p:txBody>
          <a:bodyPr wrap="square">
            <a:spAutoFit/>
          </a:bodyPr>
          <a:lstStyle/>
          <a:p>
            <a:r>
              <a:rPr lang="pl-PL" dirty="0">
                <a:solidFill>
                  <a:srgbClr val="202122"/>
                </a:solidFill>
                <a:latin typeface="Arial" panose="020B0604020202020204" pitchFamily="34" charset="0"/>
              </a:rPr>
              <a:t>Według różnych źródeł żyła w II lub na przełomie II-III </a:t>
            </a:r>
            <a:r>
              <a:rPr lang="pl-PL" dirty="0" smtClean="0">
                <a:solidFill>
                  <a:srgbClr val="202122"/>
                </a:solidFill>
                <a:latin typeface="Arial" panose="020B0604020202020204" pitchFamily="34" charset="0"/>
              </a:rPr>
              <a:t>wieku. </a:t>
            </a:r>
            <a:endParaRPr lang="pl-PL" dirty="0">
              <a:solidFill>
                <a:srgbClr val="202122"/>
              </a:solidFill>
              <a:latin typeface="Arial" panose="020B0604020202020204" pitchFamily="34" charset="0"/>
            </a:endParaRPr>
          </a:p>
          <a:p>
            <a:r>
              <a:rPr lang="pl-PL" dirty="0">
                <a:solidFill>
                  <a:srgbClr val="202122"/>
                </a:solidFill>
                <a:latin typeface="Arial" panose="020B0604020202020204" pitchFamily="34" charset="0"/>
              </a:rPr>
              <a:t>Święta Zofia była pobożną wdową, tak też wychowywała swoje córki, noszące imiona </a:t>
            </a:r>
            <a:r>
              <a:rPr lang="pl-PL" dirty="0" smtClean="0">
                <a:solidFill>
                  <a:srgbClr val="202122"/>
                </a:solidFill>
                <a:latin typeface="Arial" panose="020B0604020202020204" pitchFamily="34" charset="0"/>
              </a:rPr>
              <a:t>trzech cnót chrześcijańskich; Wiara, Nadzieja i Miłość. Gdy </a:t>
            </a:r>
            <a:r>
              <a:rPr lang="pl-PL" dirty="0">
                <a:solidFill>
                  <a:srgbClr val="202122"/>
                </a:solidFill>
                <a:latin typeface="Arial" panose="020B0604020202020204" pitchFamily="34" charset="0"/>
              </a:rPr>
              <a:t>odmówiła złożenia ofiary </a:t>
            </a:r>
            <a:r>
              <a:rPr lang="pl-PL" dirty="0" smtClean="0">
                <a:solidFill>
                  <a:srgbClr val="202122"/>
                </a:solidFill>
                <a:latin typeface="Arial" panose="020B0604020202020204" pitchFamily="34" charset="0"/>
              </a:rPr>
              <a:t>bogini Dianie, </a:t>
            </a:r>
            <a:r>
              <a:rPr lang="pl-PL" dirty="0">
                <a:solidFill>
                  <a:srgbClr val="202122"/>
                </a:solidFill>
                <a:latin typeface="Arial" panose="020B0604020202020204" pitchFamily="34" charset="0"/>
              </a:rPr>
              <a:t>jej nieletnie córki poddano mękom na jej oczach. Nie załamało to matki, która zachęcała je do wytrwania. </a:t>
            </a:r>
            <a:endParaRPr lang="pl-PL" dirty="0" smtClean="0">
              <a:solidFill>
                <a:srgbClr val="202122"/>
              </a:solidFill>
              <a:latin typeface="Arial" panose="020B0604020202020204" pitchFamily="34" charset="0"/>
            </a:endParaRPr>
          </a:p>
          <a:p>
            <a:r>
              <a:rPr lang="pl-PL" dirty="0" smtClean="0">
                <a:solidFill>
                  <a:srgbClr val="202122"/>
                </a:solidFill>
                <a:latin typeface="Arial" panose="020B0604020202020204" pitchFamily="34" charset="0"/>
              </a:rPr>
              <a:t>Po </a:t>
            </a:r>
            <a:r>
              <a:rPr lang="pl-PL" dirty="0">
                <a:solidFill>
                  <a:srgbClr val="202122"/>
                </a:solidFill>
                <a:latin typeface="Arial" panose="020B0604020202020204" pitchFamily="34" charset="0"/>
              </a:rPr>
              <a:t>śmierci córek (według wielu </a:t>
            </a:r>
            <a:r>
              <a:rPr lang="pl-PL" dirty="0" smtClean="0">
                <a:solidFill>
                  <a:srgbClr val="202122"/>
                </a:solidFill>
                <a:latin typeface="Arial" panose="020B0604020202020204" pitchFamily="34" charset="0"/>
              </a:rPr>
              <a:t>wersji ściętych </a:t>
            </a:r>
            <a:r>
              <a:rPr lang="pl-PL" dirty="0">
                <a:solidFill>
                  <a:srgbClr val="202122"/>
                </a:solidFill>
                <a:latin typeface="Arial" panose="020B0604020202020204" pitchFamily="34" charset="0"/>
              </a:rPr>
              <a:t>mieczem) św. Zofia, pozostawiona przy życiu (bądź ze względu na swoje męstwo, bądź dlatego, by cierpiała po stracie dzieci) zmarła z rozpaczy na ich grobie. </a:t>
            </a:r>
            <a:endParaRPr lang="pl-PL" dirty="0" smtClean="0">
              <a:solidFill>
                <a:srgbClr val="202122"/>
              </a:solidFill>
              <a:latin typeface="Arial" panose="020B0604020202020204" pitchFamily="34" charset="0"/>
            </a:endParaRPr>
          </a:p>
          <a:p>
            <a:r>
              <a:rPr lang="pl-PL" dirty="0" smtClean="0">
                <a:solidFill>
                  <a:srgbClr val="202122"/>
                </a:solidFill>
                <a:latin typeface="Arial" panose="020B0604020202020204" pitchFamily="34" charset="0"/>
              </a:rPr>
              <a:t>Inne </a:t>
            </a:r>
            <a:r>
              <a:rPr lang="pl-PL" dirty="0">
                <a:solidFill>
                  <a:srgbClr val="202122"/>
                </a:solidFill>
                <a:latin typeface="Arial" panose="020B0604020202020204" pitchFamily="34" charset="0"/>
              </a:rPr>
              <a:t>źródła podają, że wraz z córkami poniosła śmierć </a:t>
            </a:r>
            <a:r>
              <a:rPr lang="pl-PL" dirty="0" smtClean="0">
                <a:solidFill>
                  <a:srgbClr val="202122"/>
                </a:solidFill>
                <a:latin typeface="Arial" panose="020B0604020202020204" pitchFamily="34" charset="0"/>
              </a:rPr>
              <a:t>męczeńską. </a:t>
            </a:r>
            <a:r>
              <a:rPr lang="pl-PL" dirty="0">
                <a:solidFill>
                  <a:srgbClr val="202122"/>
                </a:solidFill>
                <a:latin typeface="Arial" panose="020B0604020202020204" pitchFamily="34" charset="0"/>
              </a:rPr>
              <a:t>Jako miejsce tych zdarzeń podawany jest Rzym </a:t>
            </a:r>
            <a:r>
              <a:rPr lang="pl-PL" dirty="0" smtClean="0">
                <a:solidFill>
                  <a:srgbClr val="202122"/>
                </a:solidFill>
                <a:latin typeface="Arial" panose="020B0604020202020204" pitchFamily="34" charset="0"/>
              </a:rPr>
              <a:t>lub Mediolan. </a:t>
            </a:r>
          </a:p>
          <a:p>
            <a:endParaRPr lang="pl-PL" dirty="0">
              <a:solidFill>
                <a:srgbClr val="202122"/>
              </a:solidFill>
              <a:latin typeface="Arial" panose="020B0604020202020204" pitchFamily="34" charset="0"/>
            </a:endParaRPr>
          </a:p>
          <a:p>
            <a:endParaRPr lang="pl-PL" dirty="0" smtClean="0">
              <a:solidFill>
                <a:srgbClr val="202122"/>
              </a:solidFill>
              <a:latin typeface="Arial" panose="020B0604020202020204" pitchFamily="34" charset="0"/>
            </a:endParaRPr>
          </a:p>
          <a:p>
            <a:r>
              <a:rPr lang="pl-PL" b="0" i="0" u="none" strike="noStrike" dirty="0" smtClean="0">
                <a:solidFill>
                  <a:srgbClr val="202122"/>
                </a:solidFill>
                <a:effectLst/>
                <a:latin typeface="Arial" panose="020B0604020202020204" pitchFamily="34" charset="0"/>
              </a:rPr>
              <a:t>Hołownia: </a:t>
            </a:r>
            <a:r>
              <a:rPr lang="pl-PL" b="0" i="1" u="none" strike="noStrike" dirty="0" smtClean="0">
                <a:solidFill>
                  <a:srgbClr val="202122"/>
                </a:solidFill>
                <a:effectLst/>
                <a:latin typeface="Arial" panose="020B0604020202020204" pitchFamily="34" charset="0"/>
              </a:rPr>
              <a:t>A gdyby po prostu zobaczyć dziś w Zofii patronkę tych wszystkich, którzy muszą patrzeć na śmierć własnych dzieci?  Przez których życie przeszło spustoszenie poronienia, śmierci łóżeczkowej, nowotworu, wypadku, zbrodni? Taki rodzic, podobnie jak Zofia, traci po kolei wiarę, nadzieję i miłość. Tyle że Zofia znaczy mądrość. A mądrość wie, że wszystko, w co wierzysz, w czym pokładasz nadzieję i co kochasz, bez wątpienia w końcu odzyskasz….</a:t>
            </a:r>
            <a:endParaRPr lang="pl-PL" b="0" i="1" u="none" strike="noStrike"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24292883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2510938" cy="6858000"/>
          </a:xfrm>
          <a:prstGeom prst="rect">
            <a:avLst/>
          </a:prstGeom>
        </p:spPr>
      </p:pic>
      <p:sp>
        <p:nvSpPr>
          <p:cNvPr id="3" name="Prostokąt 2"/>
          <p:cNvSpPr/>
          <p:nvPr/>
        </p:nvSpPr>
        <p:spPr>
          <a:xfrm>
            <a:off x="2510938" y="5944396"/>
            <a:ext cx="3930805" cy="1231106"/>
          </a:xfrm>
          <a:prstGeom prst="rect">
            <a:avLst/>
          </a:prstGeom>
        </p:spPr>
        <p:txBody>
          <a:bodyPr wrap="square">
            <a:spAutoFit/>
          </a:bodyPr>
          <a:lstStyle/>
          <a:p>
            <a:r>
              <a:rPr lang="pl-PL" b="1" dirty="0" smtClean="0">
                <a:solidFill>
                  <a:srgbClr val="000000"/>
                </a:solidFill>
                <a:latin typeface="Arial" panose="020B0604020202020204" pitchFamily="34" charset="0"/>
              </a:rPr>
              <a:t>Święta</a:t>
            </a:r>
            <a:r>
              <a:rPr lang="pl-PL" dirty="0" smtClean="0"/>
              <a:t> </a:t>
            </a:r>
            <a:r>
              <a:rPr lang="pl-PL" b="1" dirty="0" smtClean="0">
                <a:solidFill>
                  <a:srgbClr val="000000"/>
                </a:solidFill>
                <a:latin typeface="Arial" panose="020B0604020202020204" pitchFamily="34" charset="0"/>
              </a:rPr>
              <a:t>Olga Kijowska</a:t>
            </a:r>
          </a:p>
          <a:p>
            <a:r>
              <a:rPr lang="pl-PL" sz="1400" i="1" dirty="0" smtClean="0">
                <a:solidFill>
                  <a:srgbClr val="000000"/>
                </a:solidFill>
                <a:latin typeface="Arial" panose="020B0604020202020204" pitchFamily="34" charset="0"/>
              </a:rPr>
              <a:t>Obraz Michaiła </a:t>
            </a:r>
            <a:r>
              <a:rPr lang="pl-PL" sz="1400" i="1" dirty="0" err="1" smtClean="0">
                <a:solidFill>
                  <a:srgbClr val="000000"/>
                </a:solidFill>
                <a:latin typeface="Arial" panose="020B0604020202020204" pitchFamily="34" charset="0"/>
              </a:rPr>
              <a:t>Niestierowa</a:t>
            </a:r>
            <a:r>
              <a:rPr lang="pl-PL" sz="1400" i="1" dirty="0" smtClean="0">
                <a:solidFill>
                  <a:srgbClr val="000000"/>
                </a:solidFill>
                <a:latin typeface="Arial" panose="020B0604020202020204" pitchFamily="34" charset="0"/>
              </a:rPr>
              <a:t> 1892</a:t>
            </a:r>
          </a:p>
          <a:p>
            <a:r>
              <a:rPr lang="pl-PL" sz="1400" i="1" dirty="0">
                <a:solidFill>
                  <a:srgbClr val="202122"/>
                </a:solidFill>
                <a:latin typeface="Arial" panose="020B0604020202020204" pitchFamily="34" charset="0"/>
              </a:rPr>
              <a:t>Wikimedia Commons</a:t>
            </a:r>
            <a:endParaRPr lang="pl-PL" sz="1400" i="1" dirty="0"/>
          </a:p>
          <a:p>
            <a:endParaRPr lang="pl-PL" sz="1400" dirty="0" smtClean="0">
              <a:solidFill>
                <a:srgbClr val="000000"/>
              </a:solidFill>
              <a:latin typeface="Arial" panose="020B0604020202020204" pitchFamily="34" charset="0"/>
            </a:endParaRPr>
          </a:p>
          <a:p>
            <a:endParaRPr lang="pl-PL" sz="1400" dirty="0"/>
          </a:p>
        </p:txBody>
      </p:sp>
      <p:sp>
        <p:nvSpPr>
          <p:cNvPr id="4" name="Prostokąt 3"/>
          <p:cNvSpPr/>
          <p:nvPr/>
        </p:nvSpPr>
        <p:spPr>
          <a:xfrm>
            <a:off x="5545652" y="254801"/>
            <a:ext cx="3672800" cy="461665"/>
          </a:xfrm>
          <a:prstGeom prst="rect">
            <a:avLst/>
          </a:prstGeom>
        </p:spPr>
        <p:txBody>
          <a:bodyPr wrap="none">
            <a:spAutoFit/>
          </a:bodyPr>
          <a:lstStyle/>
          <a:p>
            <a:r>
              <a:rPr lang="pl-PL" sz="2400" b="1" dirty="0">
                <a:solidFill>
                  <a:srgbClr val="000000"/>
                </a:solidFill>
                <a:latin typeface="Arial" panose="020B0604020202020204" pitchFamily="34" charset="0"/>
                <a:cs typeface="Arial" panose="020B0604020202020204" pitchFamily="34" charset="0"/>
              </a:rPr>
              <a:t>Olga </a:t>
            </a:r>
            <a:r>
              <a:rPr lang="pl-PL" sz="2400" b="1" dirty="0" smtClean="0">
                <a:solidFill>
                  <a:srgbClr val="000000"/>
                </a:solidFill>
                <a:latin typeface="Arial" panose="020B0604020202020204" pitchFamily="34" charset="0"/>
                <a:cs typeface="Arial" panose="020B0604020202020204" pitchFamily="34" charset="0"/>
              </a:rPr>
              <a:t>Kijowska 923 - 969</a:t>
            </a:r>
            <a:endParaRPr lang="pl-PL" sz="2400" b="1" dirty="0">
              <a:latin typeface="Arial" panose="020B0604020202020204" pitchFamily="34" charset="0"/>
              <a:cs typeface="Arial" panose="020B0604020202020204" pitchFamily="34" charset="0"/>
            </a:endParaRPr>
          </a:p>
        </p:txBody>
      </p:sp>
      <p:sp>
        <p:nvSpPr>
          <p:cNvPr id="5" name="Prostokąt 4"/>
          <p:cNvSpPr/>
          <p:nvPr/>
        </p:nvSpPr>
        <p:spPr>
          <a:xfrm>
            <a:off x="3129886" y="923688"/>
            <a:ext cx="9062114" cy="5078313"/>
          </a:xfrm>
          <a:prstGeom prst="rect">
            <a:avLst/>
          </a:prstGeom>
        </p:spPr>
        <p:txBody>
          <a:bodyPr wrap="square">
            <a:spAutoFit/>
          </a:bodyPr>
          <a:lstStyle/>
          <a:p>
            <a:r>
              <a:rPr lang="pl-PL" dirty="0" smtClean="0">
                <a:solidFill>
                  <a:srgbClr val="202122"/>
                </a:solidFill>
                <a:latin typeface="Arial" panose="020B0604020202020204" pitchFamily="34" charset="0"/>
              </a:rPr>
              <a:t>Wielka księżna Olga, zwana też Olgą Mądrą, była żoną Igora Rurykowicza. Gdy został zabity przez Drewlan, wysłali oni poselstwo </a:t>
            </a:r>
            <a:r>
              <a:rPr lang="pl-PL" dirty="0">
                <a:solidFill>
                  <a:srgbClr val="202122"/>
                </a:solidFill>
                <a:latin typeface="Arial" panose="020B0604020202020204" pitchFamily="34" charset="0"/>
              </a:rPr>
              <a:t>do księżny z propozycją małżeństwa z księciem </a:t>
            </a:r>
            <a:r>
              <a:rPr lang="pl-PL" dirty="0" smtClean="0">
                <a:solidFill>
                  <a:srgbClr val="202122"/>
                </a:solidFill>
                <a:latin typeface="Arial" panose="020B0604020202020204" pitchFamily="34" charset="0"/>
              </a:rPr>
              <a:t>drewlańskim, </a:t>
            </a:r>
            <a:r>
              <a:rPr lang="pl-PL" dirty="0">
                <a:solidFill>
                  <a:srgbClr val="202122"/>
                </a:solidFill>
                <a:latin typeface="Arial" panose="020B0604020202020204" pitchFamily="34" charset="0"/>
              </a:rPr>
              <a:t>starając się naprawić wyrządzoną krzywdę. Wściekła Olga, pozornie przyjmując oświadczyny, kazała podstępnie zabić posłów. Śmierć spotkała także członków kolejnego poselstwa. W następnym roku Olga najechała plemię Drewlan. Zburzono główny </a:t>
            </a:r>
            <a:r>
              <a:rPr lang="pl-PL" dirty="0" smtClean="0">
                <a:solidFill>
                  <a:srgbClr val="202122"/>
                </a:solidFill>
                <a:latin typeface="Arial" panose="020B0604020202020204" pitchFamily="34" charset="0"/>
              </a:rPr>
              <a:t>gród, </a:t>
            </a:r>
            <a:r>
              <a:rPr lang="pl-PL" dirty="0">
                <a:solidFill>
                  <a:srgbClr val="202122"/>
                </a:solidFill>
                <a:latin typeface="Arial" panose="020B0604020202020204" pitchFamily="34" charset="0"/>
              </a:rPr>
              <a:t>zabito tysiące </a:t>
            </a:r>
            <a:r>
              <a:rPr lang="pl-PL" dirty="0" smtClean="0">
                <a:solidFill>
                  <a:srgbClr val="202122"/>
                </a:solidFill>
                <a:latin typeface="Arial" panose="020B0604020202020204" pitchFamily="34" charset="0"/>
              </a:rPr>
              <a:t>ludzi. </a:t>
            </a:r>
            <a:r>
              <a:rPr lang="pl-PL" dirty="0" smtClean="0">
                <a:solidFill>
                  <a:srgbClr val="202122"/>
                </a:solidFill>
                <a:latin typeface="Arial" panose="020B0604020202020204" pitchFamily="34" charset="0"/>
                <a:cs typeface="Arial" panose="020B0604020202020204" pitchFamily="34" charset="0"/>
              </a:rPr>
              <a:t>W </a:t>
            </a:r>
            <a:r>
              <a:rPr lang="pl-PL" dirty="0">
                <a:solidFill>
                  <a:srgbClr val="202122"/>
                </a:solidFill>
                <a:latin typeface="Arial" panose="020B0604020202020204" pitchFamily="34" charset="0"/>
                <a:cs typeface="Arial" panose="020B0604020202020204" pitchFamily="34" charset="0"/>
              </a:rPr>
              <a:t>ten sposób wcieliła ich ziemie do </a:t>
            </a:r>
            <a:r>
              <a:rPr lang="pl-PL" dirty="0" smtClean="0">
                <a:solidFill>
                  <a:srgbClr val="202122"/>
                </a:solidFill>
                <a:latin typeface="Arial" panose="020B0604020202020204" pitchFamily="34" charset="0"/>
                <a:cs typeface="Arial" panose="020B0604020202020204" pitchFamily="34" charset="0"/>
              </a:rPr>
              <a:t>Rusi Kijowskiej.</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Jako regentka nieletniego syna, który spędzał głównie czas na wyprawach wojennych, zajmowała się sprawami wewnętrznymi. </a:t>
            </a:r>
            <a:r>
              <a:rPr lang="pl-PL" dirty="0" smtClean="0">
                <a:latin typeface="Arial" panose="020B0604020202020204" pitchFamily="34" charset="0"/>
                <a:cs typeface="Arial" panose="020B0604020202020204" pitchFamily="34" charset="0"/>
              </a:rPr>
              <a:t>Wprowadziła podatki, </a:t>
            </a:r>
            <a:r>
              <a:rPr lang="pl-PL" dirty="0">
                <a:latin typeface="Arial" panose="020B0604020202020204" pitchFamily="34" charset="0"/>
                <a:cs typeface="Arial" panose="020B0604020202020204" pitchFamily="34" charset="0"/>
              </a:rPr>
              <a:t>prawo sądowe oraz </a:t>
            </a:r>
            <a:r>
              <a:rPr lang="pl-PL" dirty="0" smtClean="0">
                <a:latin typeface="Arial" panose="020B0604020202020204" pitchFamily="34" charset="0"/>
                <a:cs typeface="Arial" panose="020B0604020202020204" pitchFamily="34" charset="0"/>
              </a:rPr>
              <a:t>uregulowała daninę. Podporządkowała </a:t>
            </a:r>
            <a:r>
              <a:rPr lang="pl-PL" dirty="0">
                <a:solidFill>
                  <a:srgbClr val="202122"/>
                </a:solidFill>
                <a:latin typeface="Arial" panose="020B0604020202020204" pitchFamily="34" charset="0"/>
                <a:cs typeface="Arial" panose="020B0604020202020204" pitchFamily="34" charset="0"/>
              </a:rPr>
              <a:t>Rusi Kijowskiej</a:t>
            </a:r>
            <a:r>
              <a:rPr lang="pl-PL" dirty="0" smtClean="0">
                <a:latin typeface="Arial" panose="020B0604020202020204" pitchFamily="34" charset="0"/>
                <a:cs typeface="Arial" panose="020B0604020202020204" pitchFamily="34" charset="0"/>
              </a:rPr>
              <a:t> księstwo nowogrodzkie, </a:t>
            </a:r>
            <a:r>
              <a:rPr lang="pl-PL" dirty="0">
                <a:latin typeface="Arial" panose="020B0604020202020204" pitchFamily="34" charset="0"/>
                <a:cs typeface="Arial" panose="020B0604020202020204" pitchFamily="34" charset="0"/>
              </a:rPr>
              <a:t>odnowiła traktaty handlowe </a:t>
            </a:r>
            <a:r>
              <a:rPr lang="pl-PL" dirty="0" smtClean="0">
                <a:latin typeface="Arial" panose="020B0604020202020204" pitchFamily="34" charset="0"/>
                <a:cs typeface="Arial" panose="020B0604020202020204" pitchFamily="34" charset="0"/>
              </a:rPr>
              <a:t>z Bizancjum. </a:t>
            </a:r>
            <a:endParaRPr lang="pl-PL" dirty="0">
              <a:latin typeface="Arial" panose="020B0604020202020204" pitchFamily="34" charset="0"/>
              <a:cs typeface="Arial" panose="020B0604020202020204" pitchFamily="34" charset="0"/>
            </a:endParaRPr>
          </a:p>
          <a:p>
            <a:r>
              <a:rPr lang="pl-PL" dirty="0">
                <a:latin typeface="Arial" panose="020B0604020202020204" pitchFamily="34" charset="0"/>
                <a:cs typeface="Arial" panose="020B0604020202020204" pitchFamily="34" charset="0"/>
              </a:rPr>
              <a:t>W 957 przyjęła chrzest </a:t>
            </a:r>
            <a:r>
              <a:rPr lang="pl-PL" dirty="0" smtClean="0">
                <a:latin typeface="Arial" panose="020B0604020202020204" pitchFamily="34" charset="0"/>
                <a:cs typeface="Arial" panose="020B0604020202020204" pitchFamily="34" charset="0"/>
              </a:rPr>
              <a:t>w Konstantynopolu jako </a:t>
            </a:r>
            <a:r>
              <a:rPr lang="pl-PL" dirty="0">
                <a:latin typeface="Arial" panose="020B0604020202020204" pitchFamily="34" charset="0"/>
                <a:cs typeface="Arial" panose="020B0604020202020204" pitchFamily="34" charset="0"/>
              </a:rPr>
              <a:t>Helena i rozpoczęła </a:t>
            </a:r>
            <a:r>
              <a:rPr lang="pl-PL" dirty="0" smtClean="0">
                <a:latin typeface="Arial" panose="020B0604020202020204" pitchFamily="34" charset="0"/>
                <a:cs typeface="Arial" panose="020B0604020202020204" pitchFamily="34" charset="0"/>
              </a:rPr>
              <a:t>chrystianizację kraju. Po śmierci Olgi jej syn Światosław wrócił do pogaństwa. Dopiero wnuk Olgi Włodzimierz I Wielki ochrzcił Ruś. Oboje są uważani za wielkich świętych i przysługuje im tytuł „Równych Apostołom.”</a:t>
            </a:r>
          </a:p>
          <a:p>
            <a:endParaRPr lang="pl-PL" dirty="0" smtClean="0">
              <a:latin typeface="Arial" panose="020B0604020202020204" pitchFamily="34" charset="0"/>
              <a:cs typeface="Arial" panose="020B0604020202020204" pitchFamily="34" charset="0"/>
            </a:endParaRPr>
          </a:p>
          <a:p>
            <a:r>
              <a:rPr lang="pl-PL" dirty="0" smtClean="0">
                <a:latin typeface="Arial" panose="020B0604020202020204" pitchFamily="34" charset="0"/>
                <a:cs typeface="Arial" panose="020B0604020202020204" pitchFamily="34" charset="0"/>
              </a:rPr>
              <a:t>Hołownia: </a:t>
            </a:r>
            <a:r>
              <a:rPr lang="pl-PL" i="1" dirty="0" smtClean="0">
                <a:latin typeface="Arial" panose="020B0604020202020204" pitchFamily="34" charset="0"/>
                <a:cs typeface="Arial" panose="020B0604020202020204" pitchFamily="34" charset="0"/>
              </a:rPr>
              <a:t>Olga może być patronką tej twardszej części naszego ja, ducha męstwa, którego otrzymał każdy, kto nie zasnął podczas bierzmowania.</a:t>
            </a:r>
            <a:endParaRPr lang="pl-PL" i="1" dirty="0">
              <a:latin typeface="Arial" panose="020B0604020202020204" pitchFamily="34" charset="0"/>
              <a:cs typeface="Arial" panose="020B0604020202020204" pitchFamily="34" charset="0"/>
            </a:endParaRPr>
          </a:p>
          <a:p>
            <a:endParaRPr lang="pl-PL" i="1" dirty="0"/>
          </a:p>
        </p:txBody>
      </p:sp>
    </p:spTree>
    <p:extLst>
      <p:ext uri="{BB962C8B-B14F-4D97-AF65-F5344CB8AC3E}">
        <p14:creationId xmlns:p14="http://schemas.microsoft.com/office/powerpoint/2010/main" val="39065112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5535" y="218364"/>
            <a:ext cx="12191999" cy="6401753"/>
          </a:xfrm>
          <a:prstGeom prst="rect">
            <a:avLst/>
          </a:prstGeom>
        </p:spPr>
        <p:txBody>
          <a:bodyPr wrap="square">
            <a:spAutoFit/>
          </a:bodyPr>
          <a:lstStyle/>
          <a:p>
            <a:r>
              <a:rPr lang="pl-PL" sz="2800" u="sng" dirty="0" smtClean="0">
                <a:solidFill>
                  <a:srgbClr val="222222"/>
                </a:solidFill>
                <a:effectLst>
                  <a:outerShdw blurRad="38100" dist="38100" dir="2700000" algn="tl">
                    <a:srgbClr val="000000">
                      <a:alpha val="43137"/>
                    </a:srgbClr>
                  </a:outerShdw>
                </a:effectLst>
                <a:latin typeface="Arial" panose="020B0604020202020204" pitchFamily="34" charset="0"/>
              </a:rPr>
              <a:t>Na zakończenie westchnienia do niektórych świętych:</a:t>
            </a:r>
          </a:p>
          <a:p>
            <a:endParaRPr lang="pl-PL" sz="2800" u="sng" dirty="0" smtClean="0">
              <a:solidFill>
                <a:srgbClr val="222222"/>
              </a:solidFill>
              <a:effectLst>
                <a:outerShdw blurRad="38100" dist="38100" dir="2700000" algn="tl">
                  <a:srgbClr val="000000">
                    <a:alpha val="43137"/>
                  </a:srgbClr>
                </a:outerShdw>
              </a:effectLst>
              <a:latin typeface="Arial" panose="020B0604020202020204" pitchFamily="34" charset="0"/>
            </a:endParaRPr>
          </a:p>
          <a:p>
            <a:r>
              <a:rPr lang="pl-PL" sz="2400" b="1" dirty="0" smtClean="0">
                <a:solidFill>
                  <a:srgbClr val="222222"/>
                </a:solidFill>
                <a:latin typeface="Arial" panose="020B0604020202020204" pitchFamily="34" charset="0"/>
                <a:cs typeface="Arial" panose="020B0604020202020204" pitchFamily="34" charset="0"/>
              </a:rPr>
              <a:t>Św. Szymon Słupnik Młodszy – </a:t>
            </a:r>
            <a:r>
              <a:rPr lang="pl-PL" sz="2400" i="1" dirty="0" smtClean="0">
                <a:solidFill>
                  <a:srgbClr val="222222"/>
                </a:solidFill>
                <a:latin typeface="Arial" panose="020B0604020202020204" pitchFamily="34" charset="0"/>
                <a:cs typeface="Arial" panose="020B0604020202020204" pitchFamily="34" charset="0"/>
              </a:rPr>
              <a:t>Pokaż mi jak z potknięć zrobić taniec.</a:t>
            </a:r>
          </a:p>
          <a:p>
            <a:r>
              <a:rPr lang="pl-PL" sz="2400" b="1" dirty="0">
                <a:solidFill>
                  <a:srgbClr val="000000"/>
                </a:solidFill>
                <a:latin typeface="Arial" panose="020B0604020202020204" pitchFamily="34" charset="0"/>
                <a:cs typeface="Arial" panose="020B0604020202020204" pitchFamily="34" charset="0"/>
              </a:rPr>
              <a:t>Św. Jacek </a:t>
            </a:r>
            <a:r>
              <a:rPr lang="pl-PL" sz="2400" b="1" dirty="0" smtClean="0">
                <a:solidFill>
                  <a:srgbClr val="000000"/>
                </a:solidFill>
                <a:latin typeface="Arial" panose="020B0604020202020204" pitchFamily="34" charset="0"/>
                <a:cs typeface="Arial" panose="020B0604020202020204" pitchFamily="34" charset="0"/>
              </a:rPr>
              <a:t>Odrowąż – </a:t>
            </a:r>
            <a:r>
              <a:rPr lang="pl-PL" sz="2400" i="1" dirty="0" smtClean="0">
                <a:solidFill>
                  <a:srgbClr val="000000"/>
                </a:solidFill>
                <a:latin typeface="Arial" panose="020B0604020202020204" pitchFamily="34" charset="0"/>
                <a:cs typeface="Arial" panose="020B0604020202020204" pitchFamily="34" charset="0"/>
              </a:rPr>
              <a:t>Pokaż mi, że choć więcej korzyści jest ze żniw, </a:t>
            </a:r>
          </a:p>
          <a:p>
            <a:r>
              <a:rPr lang="pl-PL" sz="2400" i="1" dirty="0" smtClean="0">
                <a:solidFill>
                  <a:srgbClr val="000000"/>
                </a:solidFill>
                <a:latin typeface="Arial" panose="020B0604020202020204" pitchFamily="34" charset="0"/>
                <a:cs typeface="Arial" panose="020B0604020202020204" pitchFamily="34" charset="0"/>
              </a:rPr>
              <a:t>to więcej frajdy jest w sianiu.</a:t>
            </a:r>
            <a:endParaRPr lang="pl-PL" sz="2400" b="1" i="1" dirty="0" smtClean="0">
              <a:solidFill>
                <a:srgbClr val="000000"/>
              </a:solidFill>
              <a:latin typeface="Arial" panose="020B0604020202020204" pitchFamily="34" charset="0"/>
              <a:cs typeface="Arial" panose="020B0604020202020204" pitchFamily="34" charset="0"/>
            </a:endParaRPr>
          </a:p>
          <a:p>
            <a:r>
              <a:rPr lang="pl-PL" sz="2400" b="1" dirty="0" smtClean="0">
                <a:solidFill>
                  <a:srgbClr val="000000"/>
                </a:solidFill>
                <a:latin typeface="Arial" panose="020B0604020202020204" pitchFamily="34" charset="0"/>
                <a:cs typeface="Arial" panose="020B0604020202020204" pitchFamily="34" charset="0"/>
              </a:rPr>
              <a:t>Św. Urszula Ledóchowska – </a:t>
            </a:r>
            <a:r>
              <a:rPr lang="pl-PL" sz="2400" i="1" dirty="0" smtClean="0">
                <a:solidFill>
                  <a:srgbClr val="000000"/>
                </a:solidFill>
                <a:latin typeface="Arial" panose="020B0604020202020204" pitchFamily="34" charset="0"/>
                <a:cs typeface="Arial" panose="020B0604020202020204" pitchFamily="34" charset="0"/>
              </a:rPr>
              <a:t>Naucz mnie, jak robić z ludzi dobrych ludzi.</a:t>
            </a:r>
          </a:p>
          <a:p>
            <a:r>
              <a:rPr lang="pl-PL" sz="2400" b="1" dirty="0" smtClean="0">
                <a:solidFill>
                  <a:srgbClr val="000000"/>
                </a:solidFill>
                <a:latin typeface="Arial" panose="020B0604020202020204" pitchFamily="34" charset="0"/>
                <a:cs typeface="Arial" panose="020B0604020202020204" pitchFamily="34" charset="0"/>
              </a:rPr>
              <a:t>Bł. Edmund Bojanowski – </a:t>
            </a:r>
            <a:r>
              <a:rPr lang="pl-PL" sz="2400" i="1" dirty="0" smtClean="0">
                <a:solidFill>
                  <a:srgbClr val="000000"/>
                </a:solidFill>
                <a:latin typeface="Arial" panose="020B0604020202020204" pitchFamily="34" charset="0"/>
                <a:cs typeface="Arial" panose="020B0604020202020204" pitchFamily="34" charset="0"/>
              </a:rPr>
              <a:t>Módl się, aby nie było w moim życiu dnia </a:t>
            </a:r>
          </a:p>
          <a:p>
            <a:r>
              <a:rPr lang="pl-PL" sz="2400" i="1" dirty="0" smtClean="0">
                <a:solidFill>
                  <a:srgbClr val="000000"/>
                </a:solidFill>
                <a:latin typeface="Arial" panose="020B0604020202020204" pitchFamily="34" charset="0"/>
                <a:cs typeface="Arial" panose="020B0604020202020204" pitchFamily="34" charset="0"/>
              </a:rPr>
              <a:t>bez Boga i bez kawy.</a:t>
            </a:r>
          </a:p>
          <a:p>
            <a:r>
              <a:rPr lang="pl-PL" sz="2400" b="1" dirty="0" smtClean="0">
                <a:solidFill>
                  <a:srgbClr val="000000"/>
                </a:solidFill>
                <a:latin typeface="Arial" panose="020B0604020202020204" pitchFamily="34" charset="0"/>
                <a:cs typeface="Arial" panose="020B0604020202020204" pitchFamily="34" charset="0"/>
              </a:rPr>
              <a:t>Św. Hugo </a:t>
            </a:r>
            <a:r>
              <a:rPr lang="pl-PL" sz="2400" b="1" dirty="0">
                <a:solidFill>
                  <a:srgbClr val="000000"/>
                </a:solidFill>
                <a:latin typeface="Arial" panose="020B0604020202020204" pitchFamily="34" charset="0"/>
                <a:cs typeface="Arial" panose="020B0604020202020204" pitchFamily="34" charset="0"/>
              </a:rPr>
              <a:t>z </a:t>
            </a:r>
            <a:r>
              <a:rPr lang="pl-PL" sz="2400" b="1" dirty="0" smtClean="0">
                <a:solidFill>
                  <a:srgbClr val="000000"/>
                </a:solidFill>
                <a:latin typeface="Arial" panose="020B0604020202020204" pitchFamily="34" charset="0"/>
                <a:cs typeface="Arial" panose="020B0604020202020204" pitchFamily="34" charset="0"/>
              </a:rPr>
              <a:t>Lincoln – </a:t>
            </a:r>
            <a:r>
              <a:rPr lang="pl-PL" sz="2400" i="1" dirty="0" smtClean="0">
                <a:solidFill>
                  <a:srgbClr val="000000"/>
                </a:solidFill>
                <a:latin typeface="Arial" panose="020B0604020202020204" pitchFamily="34" charset="0"/>
                <a:cs typeface="Arial" panose="020B0604020202020204" pitchFamily="34" charset="0"/>
              </a:rPr>
              <a:t>Pomóż mi zasłużyć na przyjaźń łabędzia.</a:t>
            </a:r>
          </a:p>
          <a:p>
            <a:r>
              <a:rPr lang="pl-PL" sz="2400" b="1" dirty="0">
                <a:solidFill>
                  <a:srgbClr val="000000"/>
                </a:solidFill>
                <a:latin typeface="Arial" panose="020B0604020202020204" pitchFamily="34" charset="0"/>
                <a:cs typeface="Arial" panose="020B0604020202020204" pitchFamily="34" charset="0"/>
              </a:rPr>
              <a:t>Św. Antoni </a:t>
            </a:r>
            <a:r>
              <a:rPr lang="pl-PL" sz="2400" b="1" dirty="0" smtClean="0">
                <a:solidFill>
                  <a:srgbClr val="000000"/>
                </a:solidFill>
                <a:latin typeface="Arial" panose="020B0604020202020204" pitchFamily="34" charset="0"/>
                <a:cs typeface="Arial" panose="020B0604020202020204" pitchFamily="34" charset="0"/>
              </a:rPr>
              <a:t>Padewski – </a:t>
            </a:r>
            <a:r>
              <a:rPr lang="pl-PL" sz="2400" i="1" dirty="0" smtClean="0">
                <a:solidFill>
                  <a:srgbClr val="000000"/>
                </a:solidFill>
                <a:latin typeface="Arial" panose="020B0604020202020204" pitchFamily="34" charset="0"/>
                <a:cs typeface="Arial" panose="020B0604020202020204" pitchFamily="34" charset="0"/>
              </a:rPr>
              <a:t>Przypomnij mi, że cuda dzieją się nie wtedy, gdy proszę Boga, by był moim pomocnikiem.</a:t>
            </a:r>
          </a:p>
          <a:p>
            <a:r>
              <a:rPr lang="pl-PL" sz="2400" b="1" dirty="0">
                <a:solidFill>
                  <a:srgbClr val="000000"/>
                </a:solidFill>
                <a:latin typeface="Arial" panose="020B0604020202020204" pitchFamily="34" charset="0"/>
                <a:cs typeface="Arial" panose="020B0604020202020204" pitchFamily="34" charset="0"/>
              </a:rPr>
              <a:t>Św. Szarbel </a:t>
            </a:r>
            <a:r>
              <a:rPr lang="pl-PL" sz="2400" b="1" dirty="0" smtClean="0">
                <a:solidFill>
                  <a:srgbClr val="000000"/>
                </a:solidFill>
                <a:latin typeface="Arial" panose="020B0604020202020204" pitchFamily="34" charset="0"/>
                <a:cs typeface="Arial" panose="020B0604020202020204" pitchFamily="34" charset="0"/>
              </a:rPr>
              <a:t>Makhlouf – </a:t>
            </a:r>
            <a:r>
              <a:rPr lang="pl-PL" sz="2400" i="1" dirty="0" smtClean="0">
                <a:solidFill>
                  <a:srgbClr val="000000"/>
                </a:solidFill>
                <a:latin typeface="Arial" panose="020B0604020202020204" pitchFamily="34" charset="0"/>
                <a:cs typeface="Arial" panose="020B0604020202020204" pitchFamily="34" charset="0"/>
              </a:rPr>
              <a:t>Pokaż mi Boga nie w dziejach ludzkości, ale w moim życiu.</a:t>
            </a:r>
          </a:p>
          <a:p>
            <a:r>
              <a:rPr lang="pl-PL" sz="2400" b="1" dirty="0" smtClean="0">
                <a:solidFill>
                  <a:srgbClr val="202122"/>
                </a:solidFill>
                <a:latin typeface="Arial" panose="020B0604020202020204" pitchFamily="34" charset="0"/>
                <a:cs typeface="Arial" panose="020B0604020202020204" pitchFamily="34" charset="0"/>
              </a:rPr>
              <a:t>Św. Aleksy Wyznawca – </a:t>
            </a:r>
            <a:r>
              <a:rPr lang="pl-PL" sz="2400" i="1" dirty="0" smtClean="0">
                <a:solidFill>
                  <a:srgbClr val="202122"/>
                </a:solidFill>
                <a:latin typeface="Arial" panose="020B0604020202020204" pitchFamily="34" charset="0"/>
                <a:cs typeface="Arial" panose="020B0604020202020204" pitchFamily="34" charset="0"/>
              </a:rPr>
              <a:t>Nie dopuść, bym kiedykolwiek minął przechodzącego Boga.</a:t>
            </a:r>
          </a:p>
          <a:p>
            <a:r>
              <a:rPr lang="pl-PL" sz="2400" b="1" dirty="0" smtClean="0">
                <a:solidFill>
                  <a:srgbClr val="202122"/>
                </a:solidFill>
                <a:latin typeface="Arial" panose="020B0604020202020204" pitchFamily="34" charset="0"/>
                <a:cs typeface="Arial" panose="020B0604020202020204" pitchFamily="34" charset="0"/>
              </a:rPr>
              <a:t>Św. Zofia – </a:t>
            </a:r>
            <a:r>
              <a:rPr lang="pl-PL" sz="2400" i="1" dirty="0" smtClean="0">
                <a:solidFill>
                  <a:srgbClr val="202122"/>
                </a:solidFill>
                <a:latin typeface="Arial" panose="020B0604020202020204" pitchFamily="34" charset="0"/>
                <a:cs typeface="Arial" panose="020B0604020202020204" pitchFamily="34" charset="0"/>
              </a:rPr>
              <a:t>Przypomnij mi, co znaczy moje imię.</a:t>
            </a:r>
          </a:p>
          <a:p>
            <a:r>
              <a:rPr lang="pl-PL" sz="2400" b="1" dirty="0" smtClean="0">
                <a:solidFill>
                  <a:srgbClr val="202122"/>
                </a:solidFill>
                <a:latin typeface="Arial" panose="020B0604020202020204" pitchFamily="34" charset="0"/>
                <a:cs typeface="Arial" panose="020B0604020202020204" pitchFamily="34" charset="0"/>
              </a:rPr>
              <a:t>Św. Olga Kijowska – </a:t>
            </a:r>
            <a:r>
              <a:rPr lang="pl-PL" sz="2400" i="1" dirty="0" smtClean="0">
                <a:solidFill>
                  <a:srgbClr val="202122"/>
                </a:solidFill>
                <a:latin typeface="Arial" panose="020B0604020202020204" pitchFamily="34" charset="0"/>
                <a:cs typeface="Arial" panose="020B0604020202020204" pitchFamily="34" charset="0"/>
              </a:rPr>
              <a:t>Naucz mnie, jak nie być sprawiedliwym do (czyjegoś) bólu.</a:t>
            </a:r>
            <a:endParaRPr lang="pl-PL" sz="2400" i="1" dirty="0" smtClean="0">
              <a:solidFill>
                <a:srgbClr val="000000"/>
              </a:solidFill>
              <a:latin typeface="Arial" panose="020B0604020202020204" pitchFamily="34" charset="0"/>
              <a:cs typeface="Arial" panose="020B0604020202020204" pitchFamily="34" charset="0"/>
            </a:endParaRPr>
          </a:p>
          <a:p>
            <a:endParaRPr lang="pl-PL" sz="2400" i="1" dirty="0" smtClean="0">
              <a:solidFill>
                <a:srgbClr val="222222"/>
              </a:solidFill>
              <a:latin typeface="Arial" panose="020B0604020202020204" pitchFamily="34" charset="0"/>
              <a:cs typeface="Arial" panose="020B0604020202020204" pitchFamily="34" charset="0"/>
            </a:endParaRPr>
          </a:p>
          <a:p>
            <a:endParaRPr lang="pl-PL" i="1" dirty="0"/>
          </a:p>
        </p:txBody>
      </p:sp>
    </p:spTree>
    <p:extLst>
      <p:ext uri="{BB962C8B-B14F-4D97-AF65-F5344CB8AC3E}">
        <p14:creationId xmlns:p14="http://schemas.microsoft.com/office/powerpoint/2010/main" val="1767571572"/>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TotalTime>
  <Words>2646</Words>
  <Application>Microsoft Office PowerPoint</Application>
  <PresentationFormat>Panoramiczny</PresentationFormat>
  <Paragraphs>128</Paragraphs>
  <Slides>12</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12</vt:i4>
      </vt:variant>
    </vt:vector>
  </HeadingPairs>
  <TitlesOfParts>
    <vt:vector size="17" baseType="lpstr">
      <vt:lpstr>Arial</vt:lpstr>
      <vt:lpstr>Calibri</vt:lpstr>
      <vt:lpstr>Calibri Light</vt:lpstr>
      <vt:lpstr>Linux Libertine</vt:lpstr>
      <vt:lpstr>Motyw pakietu Office</vt:lpstr>
      <vt:lpstr>ŚWIĘCI  CODZIENNEGO  UŻYTKU Szymon Hołownia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Maria Suchy</dc:creator>
  <cp:lastModifiedBy>Maria Suchy</cp:lastModifiedBy>
  <cp:revision>60</cp:revision>
  <dcterms:created xsi:type="dcterms:W3CDTF">2020-02-07T10:53:25Z</dcterms:created>
  <dcterms:modified xsi:type="dcterms:W3CDTF">2020-05-17T18:35:33Z</dcterms:modified>
</cp:coreProperties>
</file>