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56" r:id="rId2"/>
    <p:sldId id="266" r:id="rId3"/>
    <p:sldId id="265" r:id="rId4"/>
    <p:sldId id="268" r:id="rId5"/>
    <p:sldId id="269" r:id="rId6"/>
    <p:sldId id="270" r:id="rId7"/>
    <p:sldId id="267" r:id="rId8"/>
    <p:sldId id="298" r:id="rId9"/>
    <p:sldId id="272" r:id="rId10"/>
    <p:sldId id="274" r:id="rId11"/>
    <p:sldId id="287" r:id="rId12"/>
    <p:sldId id="276" r:id="rId13"/>
    <p:sldId id="278" r:id="rId14"/>
    <p:sldId id="279" r:id="rId15"/>
    <p:sldId id="280" r:id="rId16"/>
    <p:sldId id="277" r:id="rId17"/>
    <p:sldId id="281" r:id="rId18"/>
    <p:sldId id="282" r:id="rId19"/>
    <p:sldId id="275" r:id="rId20"/>
    <p:sldId id="291" r:id="rId21"/>
    <p:sldId id="292" r:id="rId22"/>
    <p:sldId id="293" r:id="rId23"/>
    <p:sldId id="283" r:id="rId24"/>
    <p:sldId id="284" r:id="rId25"/>
    <p:sldId id="285" r:id="rId26"/>
    <p:sldId id="289" r:id="rId27"/>
    <p:sldId id="290" r:id="rId28"/>
    <p:sldId id="288" r:id="rId29"/>
    <p:sldId id="294" r:id="rId30"/>
    <p:sldId id="297" r:id="rId31"/>
    <p:sldId id="295" r:id="rId32"/>
    <p:sldId id="296" r:id="rId33"/>
    <p:sldId id="257" r:id="rId34"/>
    <p:sldId id="258" r:id="rId35"/>
    <p:sldId id="259" r:id="rId36"/>
    <p:sldId id="260" r:id="rId37"/>
    <p:sldId id="261" r:id="rId38"/>
    <p:sldId id="286" r:id="rId39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87" d="100"/>
          <a:sy n="87" d="100"/>
        </p:scale>
        <p:origin x="-654" y="-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A77FAC-113D-4360-B1BD-D0A88F5C79ED}" type="datetimeFigureOut">
              <a:rPr lang="pl-PL" smtClean="0"/>
              <a:pPr/>
              <a:t>2024-11-28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786112-70A6-4C90-89D6-CFBE5FE1EBBA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2143125" y="695325"/>
            <a:ext cx="2571750" cy="342900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9363">
            <a:solidFill>
              <a:srgbClr val="000000"/>
            </a:solidFill>
            <a:prstDash val="solid"/>
            <a:miter/>
          </a:ln>
        </p:spPr>
        <p:txBody>
          <a:bodyPr wrap="none" lIns="90004" tIns="46798" rIns="90004" bIns="46798" anchor="ctr" compatLnSpc="0"/>
          <a:lstStyle/>
          <a:p>
            <a:pPr fontAlgn="auto" hangingPunct="0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>
              <a:solidFill>
                <a:srgbClr val="000000"/>
              </a:solidFill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0723" name="Symbol zastępczy notatek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pPr eaLnBrk="1"/>
            <a:endParaRPr smtClean="0">
              <a:latin typeface="Times New Roman" pitchFamily="18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19729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F2810-AA66-4457-9E78-DF42C2A05D5D}" type="datetimeFigureOut">
              <a:rPr lang="pl-PL" smtClean="0"/>
              <a:pPr/>
              <a:t>2024-11-28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0CB37-9545-4447-8807-005545B09857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F2810-AA66-4457-9E78-DF42C2A05D5D}" type="datetimeFigureOut">
              <a:rPr lang="pl-PL" smtClean="0"/>
              <a:pPr/>
              <a:t>2024-11-28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0CB37-9545-4447-8807-005545B09857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F2810-AA66-4457-9E78-DF42C2A05D5D}" type="datetimeFigureOut">
              <a:rPr lang="pl-PL" smtClean="0"/>
              <a:pPr/>
              <a:t>2024-11-28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0CB37-9545-4447-8807-005545B09857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F2810-AA66-4457-9E78-DF42C2A05D5D}" type="datetimeFigureOut">
              <a:rPr lang="pl-PL" smtClean="0"/>
              <a:pPr/>
              <a:t>2024-11-28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0CB37-9545-4447-8807-005545B09857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F2810-AA66-4457-9E78-DF42C2A05D5D}" type="datetimeFigureOut">
              <a:rPr lang="pl-PL" smtClean="0"/>
              <a:pPr/>
              <a:t>2024-11-28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0CB37-9545-4447-8807-005545B09857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F2810-AA66-4457-9E78-DF42C2A05D5D}" type="datetimeFigureOut">
              <a:rPr lang="pl-PL" smtClean="0"/>
              <a:pPr/>
              <a:t>2024-11-28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0CB37-9545-4447-8807-005545B09857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F2810-AA66-4457-9E78-DF42C2A05D5D}" type="datetimeFigureOut">
              <a:rPr lang="pl-PL" smtClean="0"/>
              <a:pPr/>
              <a:t>2024-11-28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0CB37-9545-4447-8807-005545B09857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F2810-AA66-4457-9E78-DF42C2A05D5D}" type="datetimeFigureOut">
              <a:rPr lang="pl-PL" smtClean="0"/>
              <a:pPr/>
              <a:t>2024-11-28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0CB37-9545-4447-8807-005545B09857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F2810-AA66-4457-9E78-DF42C2A05D5D}" type="datetimeFigureOut">
              <a:rPr lang="pl-PL" smtClean="0"/>
              <a:pPr/>
              <a:t>2024-11-28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0CB37-9545-4447-8807-005545B09857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F2810-AA66-4457-9E78-DF42C2A05D5D}" type="datetimeFigureOut">
              <a:rPr lang="pl-PL" smtClean="0"/>
              <a:pPr/>
              <a:t>2024-11-28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0CB37-9545-4447-8807-005545B09857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F2810-AA66-4457-9E78-DF42C2A05D5D}" type="datetimeFigureOut">
              <a:rPr lang="pl-PL" smtClean="0"/>
              <a:pPr/>
              <a:t>2024-11-28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0CB37-9545-4447-8807-005545B09857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3F2810-AA66-4457-9E78-DF42C2A05D5D}" type="datetimeFigureOut">
              <a:rPr lang="pl-PL" smtClean="0"/>
              <a:pPr/>
              <a:t>2024-11-28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60CB37-9545-4447-8807-005545B09857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214414" y="285729"/>
            <a:ext cx="6858048" cy="1071569"/>
          </a:xfrm>
        </p:spPr>
        <p:txBody>
          <a:bodyPr>
            <a:normAutofit/>
          </a:bodyPr>
          <a:lstStyle/>
          <a:p>
            <a:r>
              <a:rPr lang="pl-PL" sz="3200" dirty="0"/>
              <a:t>Uniwersytet Trzeciego Wieku</a:t>
            </a:r>
            <a:br>
              <a:rPr lang="pl-PL" sz="3200" dirty="0"/>
            </a:br>
            <a:r>
              <a:rPr lang="pl-PL" sz="3200" dirty="0"/>
              <a:t>Uniwersytetu Rzeszowskiego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0" y="4000504"/>
            <a:ext cx="9001156" cy="1638296"/>
          </a:xfrm>
        </p:spPr>
        <p:txBody>
          <a:bodyPr>
            <a:normAutofit/>
          </a:bodyPr>
          <a:lstStyle/>
          <a:p>
            <a:endParaRPr lang="pl-PL" sz="2800" dirty="0" smtClean="0"/>
          </a:p>
          <a:p>
            <a:endParaRPr lang="pl-PL" sz="2800" dirty="0"/>
          </a:p>
          <a:p>
            <a:r>
              <a:rPr lang="pl-PL" sz="2800" dirty="0" smtClean="0"/>
              <a:t>Danuta </a:t>
            </a:r>
            <a:r>
              <a:rPr lang="pl-PL" sz="2800" dirty="0"/>
              <a:t>Kamieniecka-Przywara – prezes Zarządu UTW-UR</a:t>
            </a:r>
          </a:p>
        </p:txBody>
      </p:sp>
      <p:pic>
        <p:nvPicPr>
          <p:cNvPr id="9" name="Obraz 8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56" y="2000240"/>
            <a:ext cx="1928826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Obraz 9"/>
          <p:cNvPicPr/>
          <p:nvPr/>
        </p:nvPicPr>
        <p:blipFill>
          <a:blip r:embed="rId3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5286380" y="2000240"/>
            <a:ext cx="1928826" cy="1928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>
                <a:solidFill>
                  <a:srgbClr val="FFFFFF"/>
                </a:solidFill>
              </a14:hiddenFill>
            </a:ext>
            <a:ext uri="{91240B29-F687-4F45-9708-019B960494DF}">
              <a14:hiddenLine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1368412"/>
          </a:xfrm>
        </p:spPr>
        <p:txBody>
          <a:bodyPr>
            <a:noAutofit/>
          </a:bodyPr>
          <a:lstStyle/>
          <a:p>
            <a:pPr lvl="0"/>
            <a:r>
              <a:rPr lang="pl-PL" sz="2800" dirty="0" smtClean="0">
                <a:solidFill>
                  <a:schemeClr val="tx1">
                    <a:lumMod val="95000"/>
                  </a:schemeClr>
                </a:solidFill>
                <a:latin typeface="Arial" pitchFamily="34"/>
                <a:ea typeface="Lucida Sans Unicode" pitchFamily="2"/>
                <a:cs typeface="Tahoma" pitchFamily="2"/>
              </a:rPr>
              <a:t>Jak powstało Porozumienie Podkarpackich UTW</a:t>
            </a:r>
            <a:r>
              <a:rPr lang="pl-PL" sz="2800" dirty="0" smtClean="0">
                <a:solidFill>
                  <a:srgbClr val="002060"/>
                </a:solidFill>
                <a:latin typeface="Arial" pitchFamily="34"/>
                <a:ea typeface="Lucida Sans Unicode" pitchFamily="2"/>
                <a:cs typeface="Tahoma" pitchFamily="2"/>
              </a:rPr>
              <a:t>.</a:t>
            </a:r>
            <a:br>
              <a:rPr lang="pl-PL" sz="2800" dirty="0" smtClean="0">
                <a:solidFill>
                  <a:srgbClr val="002060"/>
                </a:solidFill>
                <a:latin typeface="Arial" pitchFamily="34"/>
                <a:ea typeface="Lucida Sans Unicode" pitchFamily="2"/>
                <a:cs typeface="Tahoma" pitchFamily="2"/>
              </a:rPr>
            </a:br>
            <a:endParaRPr lang="pl-PL" sz="28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42844" y="1571612"/>
            <a:ext cx="8858312" cy="4554551"/>
          </a:xfrm>
        </p:spPr>
        <p:txBody>
          <a:bodyPr>
            <a:noAutofit/>
          </a:bodyPr>
          <a:lstStyle/>
          <a:p>
            <a:pPr lvl="0" algn="ctr" fontAlgn="auto"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800" dirty="0" smtClean="0">
                <a:solidFill>
                  <a:schemeClr val="tx1">
                    <a:lumMod val="95000"/>
                  </a:schemeClr>
                </a:solidFill>
                <a:latin typeface="Arial" pitchFamily="34"/>
                <a:ea typeface="Lucida Sans Unicode" pitchFamily="2"/>
                <a:cs typeface="Tahoma" pitchFamily="2"/>
              </a:rPr>
              <a:t>Ideę  Instytucji zrzeszającej środowisko słuchaczy UTW Regionu jako Podkarpackie Centrum Konferencji zainicjowała Pani OTYLIA PIECHOWSKA Kanclerz Łańcuckiego Uniwersytetu Trzeciego Wieku w 2007 r. </a:t>
            </a:r>
          </a:p>
          <a:p>
            <a:pPr lvl="0" algn="ctr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800" dirty="0" smtClean="0">
              <a:solidFill>
                <a:schemeClr val="tx1">
                  <a:lumMod val="95000"/>
                </a:schemeClr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lvl="0" algn="ctr" fontAlgn="auto"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800" dirty="0" smtClean="0">
                <a:solidFill>
                  <a:schemeClr val="tx1">
                    <a:lumMod val="95000"/>
                  </a:schemeClr>
                </a:solidFill>
                <a:latin typeface="Arial" pitchFamily="34"/>
                <a:ea typeface="Lucida Sans Unicode" pitchFamily="2"/>
                <a:cs typeface="Tahoma" pitchFamily="2"/>
              </a:rPr>
              <a:t>Idea ta dojrzewała do realizacji na Forum Podkarpackich UTW </a:t>
            </a:r>
            <a:r>
              <a:rPr lang="pl-PL" sz="2800" dirty="0" smtClean="0">
                <a:solidFill>
                  <a:schemeClr val="tx1">
                    <a:lumMod val="95000"/>
                  </a:schemeClr>
                </a:solidFill>
                <a:latin typeface="Arial" pitchFamily="34"/>
                <a:ea typeface="Lucida Sans Unicode" pitchFamily="2"/>
                <a:cs typeface="Tahoma" pitchFamily="2"/>
              </a:rPr>
              <a:t>pt.„Wartości </a:t>
            </a:r>
            <a:r>
              <a:rPr lang="pl-PL" sz="2800" dirty="0" smtClean="0">
                <a:solidFill>
                  <a:schemeClr val="tx1">
                    <a:lumMod val="95000"/>
                  </a:schemeClr>
                </a:solidFill>
                <a:latin typeface="Arial" pitchFamily="34"/>
                <a:ea typeface="Lucida Sans Unicode" pitchFamily="2"/>
                <a:cs typeface="Tahoma" pitchFamily="2"/>
              </a:rPr>
              <a:t>w dialogu pokoleń” dnia12 maja 2012 r. w Instytucie Muzyki UR.           Obecnych 16 UTW podjęło dyskusję nad utworzeniem Porozumienia Podkarpackich UTW.  </a:t>
            </a:r>
          </a:p>
          <a:p>
            <a:pPr lvl="0" algn="ctr" fontAlgn="auto"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800" dirty="0" smtClean="0">
                <a:solidFill>
                  <a:schemeClr val="tx1">
                    <a:lumMod val="95000"/>
                  </a:schemeClr>
                </a:solidFill>
                <a:latin typeface="Arial" pitchFamily="34"/>
                <a:ea typeface="Lucida Sans Unicode" pitchFamily="2"/>
                <a:cs typeface="Tahoma" pitchFamily="2"/>
              </a:rPr>
              <a:t>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1368412"/>
          </a:xfrm>
        </p:spPr>
        <p:txBody>
          <a:bodyPr>
            <a:noAutofit/>
          </a:bodyPr>
          <a:lstStyle/>
          <a:p>
            <a:pPr lvl="0"/>
            <a:r>
              <a:rPr lang="pl-PL" sz="2800" dirty="0" smtClean="0">
                <a:solidFill>
                  <a:srgbClr val="002060"/>
                </a:solidFill>
                <a:latin typeface="Arial" pitchFamily="34"/>
                <a:ea typeface="Lucida Sans Unicode" pitchFamily="2"/>
                <a:cs typeface="Tahoma" pitchFamily="2"/>
              </a:rPr>
              <a:t>.</a:t>
            </a:r>
            <a:br>
              <a:rPr lang="pl-PL" sz="2800" dirty="0" smtClean="0">
                <a:solidFill>
                  <a:srgbClr val="002060"/>
                </a:solidFill>
                <a:latin typeface="Arial" pitchFamily="34"/>
                <a:ea typeface="Lucida Sans Unicode" pitchFamily="2"/>
                <a:cs typeface="Tahoma" pitchFamily="2"/>
              </a:rPr>
            </a:br>
            <a:endParaRPr lang="pl-PL" sz="28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42844" y="142852"/>
            <a:ext cx="9001156" cy="6215106"/>
          </a:xfrm>
        </p:spPr>
        <p:txBody>
          <a:bodyPr>
            <a:noAutofit/>
          </a:bodyPr>
          <a:lstStyle/>
          <a:p>
            <a:pPr lvl="0" fontAlgn="auto"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400" dirty="0" smtClean="0">
                <a:solidFill>
                  <a:schemeClr val="tx1">
                    <a:lumMod val="95000"/>
                  </a:schemeClr>
                </a:solidFill>
                <a:latin typeface="Arial" pitchFamily="34"/>
                <a:ea typeface="Lucida Sans Unicode" pitchFamily="2"/>
                <a:cs typeface="Tahoma" pitchFamily="2"/>
              </a:rPr>
              <a:t>Na Jubileuszu XXX – lecia Uniwersytetu Trzeciego Wieku UR </a:t>
            </a:r>
          </a:p>
          <a:p>
            <a:pPr lvl="0" fontAlgn="auto"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400" dirty="0" smtClean="0">
                <a:solidFill>
                  <a:schemeClr val="tx1">
                    <a:lumMod val="95000"/>
                  </a:schemeClr>
                </a:solidFill>
                <a:latin typeface="Arial" pitchFamily="34"/>
                <a:ea typeface="Lucida Sans Unicode" pitchFamily="2"/>
                <a:cs typeface="Tahoma" pitchFamily="2"/>
              </a:rPr>
              <a:t>w sali Wydziału Muzyki UR 20 maja 2014 r. odbyła się</a:t>
            </a:r>
          </a:p>
          <a:p>
            <a:pPr lvl="0" fontAlgn="auto"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400" dirty="0" smtClean="0">
                <a:solidFill>
                  <a:schemeClr val="tx1">
                    <a:lumMod val="95000"/>
                  </a:schemeClr>
                </a:solidFill>
                <a:latin typeface="Arial" pitchFamily="34"/>
                <a:ea typeface="Lucida Sans Unicode" pitchFamily="2"/>
                <a:cs typeface="Tahoma" pitchFamily="2"/>
              </a:rPr>
              <a:t>uroczysta Konferencja z udziałem znakomitych gości oraz</a:t>
            </a:r>
          </a:p>
          <a:p>
            <a:pPr lvl="0" fontAlgn="auto"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400" dirty="0" smtClean="0">
                <a:solidFill>
                  <a:schemeClr val="tx1">
                    <a:lumMod val="95000"/>
                  </a:schemeClr>
                </a:solidFill>
                <a:latin typeface="Arial" pitchFamily="34"/>
                <a:ea typeface="Lucida Sans Unicode" pitchFamily="2"/>
                <a:cs typeface="Tahoma" pitchFamily="2"/>
              </a:rPr>
              <a:t>delegacji UTW z Regionu. Na wspólnej kolacji podpisano</a:t>
            </a:r>
          </a:p>
          <a:p>
            <a:pPr lvl="0" fontAlgn="auto"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400" dirty="0" smtClean="0">
                <a:solidFill>
                  <a:schemeClr val="tx1">
                    <a:lumMod val="95000"/>
                  </a:schemeClr>
                </a:solidFill>
                <a:latin typeface="Arial" pitchFamily="34"/>
                <a:ea typeface="Lucida Sans Unicode" pitchFamily="2"/>
                <a:cs typeface="Tahoma" pitchFamily="2"/>
              </a:rPr>
              <a:t>DEKLARACJĘ utworzenia Porozumienia Podkarpackich UTW. </a:t>
            </a:r>
            <a:endParaRPr lang="pl-PL" sz="2400" dirty="0">
              <a:solidFill>
                <a:schemeClr val="tx1">
                  <a:lumMod val="95000"/>
                </a:schemeClr>
              </a:solidFill>
            </a:endParaRPr>
          </a:p>
        </p:txBody>
      </p:sp>
      <p:pic>
        <p:nvPicPr>
          <p:cNvPr id="5" name="Picture 2" descr="H:\Jubileusz Gości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2000240"/>
            <a:ext cx="7404126" cy="47148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1368412"/>
          </a:xfrm>
        </p:spPr>
        <p:txBody>
          <a:bodyPr>
            <a:noAutofit/>
          </a:bodyPr>
          <a:lstStyle/>
          <a:p>
            <a:pPr lvl="0"/>
            <a:r>
              <a:rPr lang="pl-PL" sz="2800" dirty="0" smtClean="0">
                <a:solidFill>
                  <a:srgbClr val="002060"/>
                </a:solidFill>
                <a:latin typeface="Arial" pitchFamily="34"/>
                <a:ea typeface="Lucida Sans Unicode" pitchFamily="2"/>
                <a:cs typeface="Tahoma" pitchFamily="2"/>
              </a:rPr>
              <a:t/>
            </a:r>
            <a:br>
              <a:rPr lang="pl-PL" sz="2800" dirty="0" smtClean="0">
                <a:solidFill>
                  <a:srgbClr val="002060"/>
                </a:solidFill>
                <a:latin typeface="Arial" pitchFamily="34"/>
                <a:ea typeface="Lucida Sans Unicode" pitchFamily="2"/>
                <a:cs typeface="Tahoma" pitchFamily="2"/>
              </a:rPr>
            </a:br>
            <a:endParaRPr lang="pl-PL" sz="28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42844" y="357166"/>
            <a:ext cx="8858312" cy="5768997"/>
          </a:xfrm>
        </p:spPr>
        <p:txBody>
          <a:bodyPr>
            <a:noAutofit/>
          </a:bodyPr>
          <a:lstStyle/>
          <a:p>
            <a:pPr lvl="0" algn="ctr" fontAlgn="auto"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800" dirty="0" smtClean="0">
                <a:solidFill>
                  <a:schemeClr val="tx1">
                    <a:lumMod val="95000"/>
                  </a:schemeClr>
                </a:solidFill>
                <a:latin typeface="Arial" pitchFamily="34"/>
                <a:ea typeface="Lucida Sans Unicode" pitchFamily="2"/>
                <a:cs typeface="Tahoma" pitchFamily="2"/>
              </a:rPr>
              <a:t>  </a:t>
            </a:r>
          </a:p>
          <a:p>
            <a:pPr lvl="0" algn="ctr" fontAlgn="auto"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800" dirty="0" smtClean="0">
                <a:solidFill>
                  <a:schemeClr val="tx1">
                    <a:lumMod val="95000"/>
                  </a:schemeClr>
                </a:solidFill>
                <a:latin typeface="Arial" pitchFamily="34"/>
                <a:ea typeface="Lucida Sans Unicode" pitchFamily="2"/>
                <a:cs typeface="Tahoma" pitchFamily="2"/>
              </a:rPr>
              <a:t> </a:t>
            </a:r>
          </a:p>
        </p:txBody>
      </p:sp>
      <p:sp>
        <p:nvSpPr>
          <p:cNvPr id="4" name="Prostokąt 3"/>
          <p:cNvSpPr/>
          <p:nvPr/>
        </p:nvSpPr>
        <p:spPr>
          <a:xfrm>
            <a:off x="642910" y="1571612"/>
            <a:ext cx="77153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sz="2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2" descr="H:\Załozycielka UTW Genowefa Kruczek - Kowalsk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285860"/>
            <a:ext cx="8591231" cy="5384070"/>
          </a:xfrm>
          <a:prstGeom prst="rect">
            <a:avLst/>
          </a:prstGeom>
          <a:noFill/>
        </p:spPr>
      </p:pic>
      <p:sp>
        <p:nvSpPr>
          <p:cNvPr id="6" name="pole tekstowe 5"/>
          <p:cNvSpPr txBox="1"/>
          <p:nvPr/>
        </p:nvSpPr>
        <p:spPr>
          <a:xfrm>
            <a:off x="285720" y="142852"/>
            <a:ext cx="85725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 smtClean="0">
                <a:latin typeface="Arial" pitchFamily="34" charset="0"/>
                <a:cs typeface="Arial" pitchFamily="34" charset="0"/>
              </a:rPr>
              <a:t>Założycielka UTW w Rzeszowie w 1983 </a:t>
            </a:r>
            <a:r>
              <a:rPr lang="pl-PL" sz="2400" dirty="0" err="1" smtClean="0">
                <a:latin typeface="Arial" pitchFamily="34" charset="0"/>
                <a:cs typeface="Arial" pitchFamily="34" charset="0"/>
              </a:rPr>
              <a:t>r</a:t>
            </a:r>
            <a:r>
              <a:rPr lang="pl-PL" sz="2400" dirty="0" smtClean="0">
                <a:latin typeface="Arial" pitchFamily="34" charset="0"/>
                <a:cs typeface="Arial" pitchFamily="34" charset="0"/>
              </a:rPr>
              <a:t> Genowefa Kruczek – Kowalska przyjmuje gratulacje od Prorektora ds. Studenckich i Kształcenia dr hab. prof. UR Wojciecha Walata</a:t>
            </a:r>
            <a:endParaRPr lang="pl-PL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1368412"/>
          </a:xfrm>
        </p:spPr>
        <p:txBody>
          <a:bodyPr>
            <a:noAutofit/>
          </a:bodyPr>
          <a:lstStyle/>
          <a:p>
            <a:pPr lvl="0"/>
            <a:r>
              <a:rPr lang="pl-PL" sz="2800" dirty="0" smtClean="0">
                <a:solidFill>
                  <a:srgbClr val="002060"/>
                </a:solidFill>
                <a:latin typeface="Arial" pitchFamily="34"/>
                <a:ea typeface="Lucida Sans Unicode" pitchFamily="2"/>
                <a:cs typeface="Tahoma" pitchFamily="2"/>
              </a:rPr>
              <a:t/>
            </a:r>
            <a:br>
              <a:rPr lang="pl-PL" sz="2800" dirty="0" smtClean="0">
                <a:solidFill>
                  <a:srgbClr val="002060"/>
                </a:solidFill>
                <a:latin typeface="Arial" pitchFamily="34"/>
                <a:ea typeface="Lucida Sans Unicode" pitchFamily="2"/>
                <a:cs typeface="Tahoma" pitchFamily="2"/>
              </a:rPr>
            </a:br>
            <a:endParaRPr lang="pl-PL" sz="28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42844" y="357166"/>
            <a:ext cx="8858312" cy="5768997"/>
          </a:xfrm>
        </p:spPr>
        <p:txBody>
          <a:bodyPr>
            <a:noAutofit/>
          </a:bodyPr>
          <a:lstStyle/>
          <a:p>
            <a:pPr lvl="0" algn="ctr" fontAlgn="auto"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800" dirty="0" smtClean="0">
                <a:solidFill>
                  <a:schemeClr val="tx1">
                    <a:lumMod val="95000"/>
                  </a:schemeClr>
                </a:solidFill>
                <a:latin typeface="Arial" pitchFamily="34"/>
                <a:ea typeface="Lucida Sans Unicode" pitchFamily="2"/>
                <a:cs typeface="Tahoma" pitchFamily="2"/>
              </a:rPr>
              <a:t>  </a:t>
            </a:r>
          </a:p>
          <a:p>
            <a:pPr lvl="0" algn="ctr" fontAlgn="auto"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800" dirty="0" smtClean="0">
                <a:solidFill>
                  <a:schemeClr val="tx1">
                    <a:lumMod val="95000"/>
                  </a:schemeClr>
                </a:solidFill>
                <a:latin typeface="Arial" pitchFamily="34"/>
                <a:ea typeface="Lucida Sans Unicode" pitchFamily="2"/>
                <a:cs typeface="Tahoma" pitchFamily="2"/>
              </a:rPr>
              <a:t> </a:t>
            </a:r>
          </a:p>
        </p:txBody>
      </p:sp>
      <p:sp>
        <p:nvSpPr>
          <p:cNvPr id="4" name="Prostokąt 3"/>
          <p:cNvSpPr/>
          <p:nvPr/>
        </p:nvSpPr>
        <p:spPr>
          <a:xfrm>
            <a:off x="642910" y="1571612"/>
            <a:ext cx="77153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285720" y="142852"/>
            <a:ext cx="8572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Obraz 2"/>
          <p:cNvPicPr>
            <a:picLocks noChangeAspect="1"/>
          </p:cNvPicPr>
          <p:nvPr/>
        </p:nvPicPr>
        <p:blipFill>
          <a:blip r:embed="rId2" cstate="print">
            <a:alphaModFix/>
            <a:lum/>
          </a:blip>
          <a:srcRect/>
          <a:stretch>
            <a:fillRect/>
          </a:stretch>
        </p:blipFill>
        <p:spPr>
          <a:xfrm>
            <a:off x="285720" y="428604"/>
            <a:ext cx="4286280" cy="2664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Obraz 1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/>
          <a:stretch>
            <a:fillRect/>
          </a:stretch>
        </p:blipFill>
        <p:spPr>
          <a:xfrm>
            <a:off x="4786314" y="428604"/>
            <a:ext cx="4158877" cy="2643206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Obraz 1"/>
          <p:cNvPicPr>
            <a:picLocks noChangeAspect="1"/>
          </p:cNvPicPr>
          <p:nvPr/>
        </p:nvPicPr>
        <p:blipFill>
          <a:blip r:embed="rId4" cstate="print">
            <a:alphaModFix/>
            <a:lum/>
          </a:blip>
          <a:srcRect/>
          <a:stretch>
            <a:fillRect/>
          </a:stretch>
        </p:blipFill>
        <p:spPr>
          <a:xfrm>
            <a:off x="214282" y="3643314"/>
            <a:ext cx="4260235" cy="25259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Obraz 1"/>
          <p:cNvPicPr>
            <a:picLocks noChangeAspect="1"/>
          </p:cNvPicPr>
          <p:nvPr/>
        </p:nvPicPr>
        <p:blipFill>
          <a:blip r:embed="rId5" cstate="print">
            <a:alphaModFix/>
            <a:lum/>
          </a:blip>
          <a:srcRect/>
          <a:stretch>
            <a:fillRect/>
          </a:stretch>
        </p:blipFill>
        <p:spPr>
          <a:xfrm>
            <a:off x="4786314" y="3643314"/>
            <a:ext cx="4053045" cy="25364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1368412"/>
          </a:xfrm>
        </p:spPr>
        <p:txBody>
          <a:bodyPr>
            <a:noAutofit/>
          </a:bodyPr>
          <a:lstStyle/>
          <a:p>
            <a:pPr lvl="0"/>
            <a:r>
              <a:rPr lang="pl-PL" sz="2800" dirty="0" smtClean="0">
                <a:solidFill>
                  <a:srgbClr val="002060"/>
                </a:solidFill>
                <a:latin typeface="Arial" pitchFamily="34"/>
                <a:ea typeface="Lucida Sans Unicode" pitchFamily="2"/>
                <a:cs typeface="Tahoma" pitchFamily="2"/>
              </a:rPr>
              <a:t/>
            </a:r>
            <a:br>
              <a:rPr lang="pl-PL" sz="2800" dirty="0" smtClean="0">
                <a:solidFill>
                  <a:srgbClr val="002060"/>
                </a:solidFill>
                <a:latin typeface="Arial" pitchFamily="34"/>
                <a:ea typeface="Lucida Sans Unicode" pitchFamily="2"/>
                <a:cs typeface="Tahoma" pitchFamily="2"/>
              </a:rPr>
            </a:br>
            <a:endParaRPr lang="pl-PL" sz="28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42844" y="357166"/>
            <a:ext cx="8858312" cy="5768997"/>
          </a:xfrm>
        </p:spPr>
        <p:txBody>
          <a:bodyPr>
            <a:noAutofit/>
          </a:bodyPr>
          <a:lstStyle/>
          <a:p>
            <a:pPr lvl="0" algn="ctr" fontAlgn="auto"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800" dirty="0" smtClean="0">
                <a:solidFill>
                  <a:schemeClr val="tx1">
                    <a:lumMod val="95000"/>
                  </a:schemeClr>
                </a:solidFill>
                <a:latin typeface="Arial" pitchFamily="34"/>
                <a:ea typeface="Lucida Sans Unicode" pitchFamily="2"/>
                <a:cs typeface="Tahoma" pitchFamily="2"/>
              </a:rPr>
              <a:t>Uczestnicy Konferencji przed Instytutem Muzyki UR</a:t>
            </a:r>
            <a:r>
              <a:rPr lang="pl-PL" sz="2800" dirty="0" smtClean="0">
                <a:latin typeface="Arial" pitchFamily="34"/>
                <a:ea typeface="Lucida Sans Unicode" pitchFamily="2"/>
                <a:cs typeface="Tahoma" pitchFamily="2"/>
              </a:rPr>
              <a:t> </a:t>
            </a:r>
          </a:p>
          <a:p>
            <a:pPr lvl="0" algn="ctr" fontAlgn="auto"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800" dirty="0" smtClean="0">
                <a:latin typeface="Arial" pitchFamily="34"/>
                <a:ea typeface="Lucida Sans Unicode" pitchFamily="2"/>
                <a:cs typeface="Tahoma" pitchFamily="2"/>
              </a:rPr>
              <a:t> </a:t>
            </a:r>
          </a:p>
        </p:txBody>
      </p:sp>
      <p:sp>
        <p:nvSpPr>
          <p:cNvPr id="4" name="Prostokąt 3"/>
          <p:cNvSpPr/>
          <p:nvPr/>
        </p:nvSpPr>
        <p:spPr>
          <a:xfrm>
            <a:off x="642910" y="1571612"/>
            <a:ext cx="77153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sz="2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Obraz 3"/>
          <p:cNvPicPr>
            <a:picLocks noChangeAspect="1"/>
          </p:cNvPicPr>
          <p:nvPr/>
        </p:nvPicPr>
        <p:blipFill>
          <a:blip r:embed="rId2" cstate="print">
            <a:alphaModFix/>
            <a:lum/>
          </a:blip>
          <a:srcRect/>
          <a:stretch>
            <a:fillRect/>
          </a:stretch>
        </p:blipFill>
        <p:spPr>
          <a:xfrm>
            <a:off x="285720" y="1071546"/>
            <a:ext cx="8496944" cy="52565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1368412"/>
          </a:xfrm>
        </p:spPr>
        <p:txBody>
          <a:bodyPr>
            <a:noAutofit/>
          </a:bodyPr>
          <a:lstStyle/>
          <a:p>
            <a:pPr lvl="0"/>
            <a:r>
              <a:rPr lang="pl-PL" sz="2800" dirty="0" smtClean="0">
                <a:solidFill>
                  <a:srgbClr val="002060"/>
                </a:solidFill>
                <a:latin typeface="Arial" pitchFamily="34"/>
                <a:ea typeface="Lucida Sans Unicode" pitchFamily="2"/>
                <a:cs typeface="Tahoma" pitchFamily="2"/>
              </a:rPr>
              <a:t/>
            </a:r>
            <a:br>
              <a:rPr lang="pl-PL" sz="2800" dirty="0" smtClean="0">
                <a:solidFill>
                  <a:srgbClr val="002060"/>
                </a:solidFill>
                <a:latin typeface="Arial" pitchFamily="34"/>
                <a:ea typeface="Lucida Sans Unicode" pitchFamily="2"/>
                <a:cs typeface="Tahoma" pitchFamily="2"/>
              </a:rPr>
            </a:br>
            <a:endParaRPr lang="pl-PL" sz="28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42844" y="357166"/>
            <a:ext cx="8858312" cy="5768997"/>
          </a:xfrm>
        </p:spPr>
        <p:txBody>
          <a:bodyPr>
            <a:noAutofit/>
          </a:bodyPr>
          <a:lstStyle/>
          <a:p>
            <a:pPr lvl="0" algn="ctr" fontAlgn="auto"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800" dirty="0" smtClean="0">
                <a:solidFill>
                  <a:schemeClr val="tx1">
                    <a:lumMod val="95000"/>
                  </a:schemeClr>
                </a:solidFill>
                <a:latin typeface="Arial" pitchFamily="34"/>
                <a:ea typeface="Lucida Sans Unicode" pitchFamily="2"/>
                <a:cs typeface="Tahoma" pitchFamily="2"/>
              </a:rPr>
              <a:t>  </a:t>
            </a:r>
          </a:p>
          <a:p>
            <a:pPr lvl="0" algn="ctr" fontAlgn="auto"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800" dirty="0" smtClean="0">
                <a:solidFill>
                  <a:schemeClr val="tx1">
                    <a:lumMod val="95000"/>
                  </a:schemeClr>
                </a:solidFill>
                <a:latin typeface="Arial" pitchFamily="34"/>
                <a:ea typeface="Lucida Sans Unicode" pitchFamily="2"/>
                <a:cs typeface="Tahoma" pitchFamily="2"/>
              </a:rPr>
              <a:t> </a:t>
            </a:r>
          </a:p>
        </p:txBody>
      </p:sp>
      <p:sp>
        <p:nvSpPr>
          <p:cNvPr id="4" name="Prostokąt 3"/>
          <p:cNvSpPr/>
          <p:nvPr/>
        </p:nvSpPr>
        <p:spPr>
          <a:xfrm>
            <a:off x="214282" y="142852"/>
            <a:ext cx="871543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400" dirty="0" smtClean="0">
                <a:latin typeface="Arial" pitchFamily="34" charset="0"/>
                <a:cs typeface="Arial" pitchFamily="34" charset="0"/>
              </a:rPr>
              <a:t>29.10.2014 r. odbyła się Konferencja „Wspólny głos Podkarpackich UTW” w Urzędzie Marszałkowskim z udziałem 16 UTW z regionu – nastąpiło ukonstytuowanie się </a:t>
            </a:r>
            <a:r>
              <a:rPr lang="pl-PL" sz="2400" b="1" dirty="0" smtClean="0">
                <a:latin typeface="Arial" pitchFamily="34" charset="0"/>
                <a:cs typeface="Arial" pitchFamily="34" charset="0"/>
              </a:rPr>
              <a:t>Porozumienia Podkarpackich UTW.</a:t>
            </a:r>
            <a:endParaRPr lang="pl-PL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fancybox-img" descr="01IMG_4207-01+%5BHDTV+%281080%29%5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1785926"/>
            <a:ext cx="7675587" cy="49146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Prostokąt 5"/>
          <p:cNvSpPr/>
          <p:nvPr/>
        </p:nvSpPr>
        <p:spPr>
          <a:xfrm>
            <a:off x="714348" y="5286388"/>
            <a:ext cx="750099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altLang="pl-PL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Od lewej: Andrzej Dec – Rada Miasta,  Danuta Kamieniecka – Przywara – Przewodnicząca PPUTW, Bogdan Romaniuk – Urząd Marszałkowski, Waldemar Szumny – Rada Miasta i  prof. Wojciech Walat – Prorektor UR ds. Studentów i Kształcenia</a:t>
            </a:r>
            <a:endParaRPr lang="pl-PL" altLang="pl-PL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1071570"/>
          </a:xfrm>
        </p:spPr>
        <p:txBody>
          <a:bodyPr>
            <a:noAutofit/>
          </a:bodyPr>
          <a:lstStyle/>
          <a:p>
            <a:pPr lvl="0"/>
            <a:r>
              <a:rPr lang="pl-PL" sz="2800" dirty="0" smtClean="0">
                <a:latin typeface="Arial" pitchFamily="34"/>
                <a:ea typeface="Lucida Sans Unicode" pitchFamily="2"/>
                <a:cs typeface="Tahoma" pitchFamily="2"/>
              </a:rPr>
              <a:t>Szkolenie uczestników i dyskusja nad Statutem </a:t>
            </a:r>
            <a:br>
              <a:rPr lang="pl-PL" sz="2800" dirty="0" smtClean="0">
                <a:latin typeface="Arial" pitchFamily="34"/>
                <a:ea typeface="Lucida Sans Unicode" pitchFamily="2"/>
                <a:cs typeface="Tahoma" pitchFamily="2"/>
              </a:rPr>
            </a:br>
            <a:endParaRPr lang="pl-PL" sz="2800" dirty="0"/>
          </a:p>
        </p:txBody>
      </p:sp>
      <p:sp>
        <p:nvSpPr>
          <p:cNvPr id="4" name="Prostokąt 3"/>
          <p:cNvSpPr/>
          <p:nvPr/>
        </p:nvSpPr>
        <p:spPr>
          <a:xfrm>
            <a:off x="214282" y="142852"/>
            <a:ext cx="87154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pl-PL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714348" y="5286388"/>
            <a:ext cx="75009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altLang="pl-PL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user\Downloads\20141029-RZE-Powoł PP UTW-Szkolenie (35-4282) (m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071546"/>
            <a:ext cx="4929222" cy="3286148"/>
          </a:xfrm>
          <a:prstGeom prst="rect">
            <a:avLst/>
          </a:prstGeom>
          <a:noFill/>
        </p:spPr>
      </p:pic>
      <p:pic>
        <p:nvPicPr>
          <p:cNvPr id="1027" name="Picture 3" descr="C:\Users\user\Downloads\20141029-RZE-Powoł PP UTW-Szkolenie2 (35-4282) (m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71934" y="3286124"/>
            <a:ext cx="4865651" cy="32843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1071570"/>
          </a:xfrm>
        </p:spPr>
        <p:txBody>
          <a:bodyPr>
            <a:noAutofit/>
          </a:bodyPr>
          <a:lstStyle/>
          <a:p>
            <a:pPr lvl="0"/>
            <a:r>
              <a:rPr lang="pl-PL" sz="2800" dirty="0" smtClean="0">
                <a:latin typeface="Arial" pitchFamily="34"/>
                <a:ea typeface="Lucida Sans Unicode" pitchFamily="2"/>
                <a:cs typeface="Tahoma" pitchFamily="2"/>
              </a:rPr>
              <a:t>Delegacje UTW z Regionu, które podpisały Porozumienie Podkarpackich UTW</a:t>
            </a:r>
            <a:r>
              <a:rPr lang="pl-PL" sz="2800" dirty="0" smtClean="0">
                <a:solidFill>
                  <a:srgbClr val="002060"/>
                </a:solidFill>
                <a:latin typeface="Arial" pitchFamily="34"/>
                <a:ea typeface="Lucida Sans Unicode" pitchFamily="2"/>
                <a:cs typeface="Tahoma" pitchFamily="2"/>
              </a:rPr>
              <a:t/>
            </a:r>
            <a:br>
              <a:rPr lang="pl-PL" sz="2800" dirty="0" smtClean="0">
                <a:solidFill>
                  <a:srgbClr val="002060"/>
                </a:solidFill>
                <a:latin typeface="Arial" pitchFamily="34"/>
                <a:ea typeface="Lucida Sans Unicode" pitchFamily="2"/>
                <a:cs typeface="Tahoma" pitchFamily="2"/>
              </a:rPr>
            </a:br>
            <a:endParaRPr lang="pl-PL" sz="2800" dirty="0"/>
          </a:p>
        </p:txBody>
      </p:sp>
      <p:sp>
        <p:nvSpPr>
          <p:cNvPr id="4" name="Prostokąt 3"/>
          <p:cNvSpPr/>
          <p:nvPr/>
        </p:nvSpPr>
        <p:spPr>
          <a:xfrm>
            <a:off x="214282" y="142852"/>
            <a:ext cx="87154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pl-PL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714348" y="5286388"/>
            <a:ext cx="75009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altLang="pl-PL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fancybox-img" descr="30IMG_4246-01+%5BHDTV+%281080%29%5D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214422"/>
            <a:ext cx="8215370" cy="5476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0034" y="714356"/>
            <a:ext cx="8229600" cy="714380"/>
          </a:xfrm>
        </p:spPr>
        <p:txBody>
          <a:bodyPr>
            <a:noAutofit/>
          </a:bodyPr>
          <a:lstStyle/>
          <a:p>
            <a:r>
              <a:rPr lang="pl-PL" altLang="pl-PL" sz="2800" dirty="0" smtClean="0">
                <a:solidFill>
                  <a:srgbClr val="002060"/>
                </a:solidFill>
              </a:rPr>
              <a:t/>
            </a:r>
            <a:br>
              <a:rPr lang="pl-PL" altLang="pl-PL" sz="2800" dirty="0" smtClean="0">
                <a:solidFill>
                  <a:srgbClr val="002060"/>
                </a:solidFill>
              </a:rPr>
            </a:br>
            <a:r>
              <a:rPr lang="pl-PL" sz="2800" dirty="0" smtClean="0">
                <a:solidFill>
                  <a:srgbClr val="002060"/>
                </a:solidFill>
                <a:latin typeface="Arial" pitchFamily="34"/>
                <a:ea typeface="Lucida Sans Unicode" pitchFamily="2"/>
                <a:cs typeface="Tahoma" pitchFamily="2"/>
              </a:rPr>
              <a:t/>
            </a:r>
            <a:br>
              <a:rPr lang="pl-PL" sz="2800" dirty="0" smtClean="0">
                <a:solidFill>
                  <a:srgbClr val="002060"/>
                </a:solidFill>
                <a:latin typeface="Arial" pitchFamily="34"/>
                <a:ea typeface="Lucida Sans Unicode" pitchFamily="2"/>
                <a:cs typeface="Tahoma" pitchFamily="2"/>
              </a:rPr>
            </a:br>
            <a:endParaRPr lang="pl-PL" sz="2800" dirty="0"/>
          </a:p>
        </p:txBody>
      </p:sp>
      <p:sp>
        <p:nvSpPr>
          <p:cNvPr id="4" name="Prostokąt 3"/>
          <p:cNvSpPr/>
          <p:nvPr/>
        </p:nvSpPr>
        <p:spPr>
          <a:xfrm>
            <a:off x="214282" y="142852"/>
            <a:ext cx="87154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pl-PL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714348" y="5286388"/>
            <a:ext cx="75009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altLang="pl-PL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Symbol zastępczy zawartości 6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6500858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pl-PL" altLang="pl-PL" dirty="0" smtClean="0">
                <a:solidFill>
                  <a:schemeClr val="tx1">
                    <a:lumMod val="95000"/>
                  </a:schemeClr>
                </a:solidFill>
              </a:rPr>
              <a:t>         </a:t>
            </a:r>
            <a:r>
              <a:rPr lang="pl-PL" altLang="pl-PL" dirty="0" smtClean="0"/>
              <a:t>Współpraca UTW w ramach PPUTW - przykłady:</a:t>
            </a:r>
            <a:br>
              <a:rPr lang="pl-PL" altLang="pl-PL" dirty="0" smtClean="0"/>
            </a:br>
            <a:r>
              <a:rPr lang="pl-PL" altLang="pl-PL" dirty="0" smtClean="0"/>
              <a:t>  </a:t>
            </a:r>
            <a:br>
              <a:rPr lang="pl-PL" altLang="pl-PL" dirty="0" smtClean="0"/>
            </a:br>
            <a:r>
              <a:rPr lang="pl-PL" altLang="pl-PL" dirty="0" smtClean="0"/>
              <a:t>- wymiana doświadczeń w trakcie spotkań, konferencji </a:t>
            </a:r>
            <a:br>
              <a:rPr lang="pl-PL" altLang="pl-PL" dirty="0" smtClean="0"/>
            </a:br>
            <a:r>
              <a:rPr lang="pl-PL" altLang="pl-PL" dirty="0" smtClean="0"/>
              <a:t>- wspólne imprezy sportowe, rajdy, piknik: UTW Łańcut, UTW  Krosno, UTW Tarnobrzeg,</a:t>
            </a:r>
            <a:br>
              <a:rPr lang="pl-PL" altLang="pl-PL" dirty="0" smtClean="0"/>
            </a:br>
            <a:r>
              <a:rPr lang="pl-PL" altLang="pl-PL" dirty="0" smtClean="0"/>
              <a:t>- występy zespołów w innych UTW: chór UTW – UR „Cantilena” w Jaśle, zespół Teatralno - Kabaretowy z UTW z Mielca w Rzeszowie (2x), kabaret „Entuzjaści” z Krosna w Rzeszowie (2x), Dzień Łańcucki w Mielcu,</a:t>
            </a:r>
            <a:br>
              <a:rPr lang="pl-PL" altLang="pl-PL" dirty="0" smtClean="0"/>
            </a:br>
            <a:r>
              <a:rPr lang="pl-PL" altLang="pl-PL" dirty="0" smtClean="0"/>
              <a:t>- Przeglądy Twórczości Zespołów Artystycznych Seniorów w Stalowej Woli – występy chórów UTW,</a:t>
            </a:r>
            <a:br>
              <a:rPr lang="pl-PL" altLang="pl-PL" dirty="0" smtClean="0"/>
            </a:br>
            <a:r>
              <a:rPr lang="pl-PL" altLang="pl-PL" dirty="0" smtClean="0"/>
              <a:t>- wymiana informacji o wykładowcach i ciekawych wykładach</a:t>
            </a:r>
            <a:br>
              <a:rPr lang="pl-PL" altLang="pl-PL" dirty="0" smtClean="0"/>
            </a:br>
            <a:r>
              <a:rPr lang="pl-PL" altLang="pl-PL" dirty="0" smtClean="0"/>
              <a:t>- wspólny udział w projektach (foto – Łańcut, Rzeszów)</a:t>
            </a:r>
            <a:br>
              <a:rPr lang="pl-PL" altLang="pl-PL" dirty="0" smtClean="0"/>
            </a:br>
            <a:r>
              <a:rPr lang="pl-PL" altLang="pl-PL" dirty="0" smtClean="0"/>
              <a:t>- przekazywanie informacji o ważnych wydarzeniach, konferencjach i projektach</a:t>
            </a:r>
            <a:br>
              <a:rPr lang="pl-PL" altLang="pl-PL" dirty="0" smtClean="0"/>
            </a:br>
            <a:r>
              <a:rPr lang="pl-PL" altLang="pl-PL" dirty="0" smtClean="0"/>
              <a:t>- udział 6 UTW w projekcie „Wsparcie UTW” Ministerstwa Nauki i Szkolnictwa Wyższego 2017 r.</a:t>
            </a:r>
            <a:endParaRPr lang="pl-PL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0034" y="714356"/>
            <a:ext cx="8229600" cy="714380"/>
          </a:xfrm>
        </p:spPr>
        <p:txBody>
          <a:bodyPr>
            <a:noAutofit/>
          </a:bodyPr>
          <a:lstStyle/>
          <a:p>
            <a:r>
              <a:rPr lang="pl-PL" altLang="pl-PL" sz="2800" dirty="0" smtClean="0">
                <a:solidFill>
                  <a:srgbClr val="002060"/>
                </a:solidFill>
              </a:rPr>
              <a:t/>
            </a:r>
            <a:br>
              <a:rPr lang="pl-PL" altLang="pl-PL" sz="2800" dirty="0" smtClean="0">
                <a:solidFill>
                  <a:srgbClr val="002060"/>
                </a:solidFill>
              </a:rPr>
            </a:br>
            <a:r>
              <a:rPr lang="pl-PL" sz="2800" dirty="0" smtClean="0">
                <a:solidFill>
                  <a:srgbClr val="002060"/>
                </a:solidFill>
                <a:latin typeface="Arial" pitchFamily="34"/>
                <a:ea typeface="Lucida Sans Unicode" pitchFamily="2"/>
                <a:cs typeface="Tahoma" pitchFamily="2"/>
              </a:rPr>
              <a:t/>
            </a:r>
            <a:br>
              <a:rPr lang="pl-PL" sz="2800" dirty="0" smtClean="0">
                <a:solidFill>
                  <a:srgbClr val="002060"/>
                </a:solidFill>
                <a:latin typeface="Arial" pitchFamily="34"/>
                <a:ea typeface="Lucida Sans Unicode" pitchFamily="2"/>
                <a:cs typeface="Tahoma" pitchFamily="2"/>
              </a:rPr>
            </a:br>
            <a:endParaRPr lang="pl-PL" sz="2800" dirty="0"/>
          </a:p>
        </p:txBody>
      </p:sp>
      <p:sp>
        <p:nvSpPr>
          <p:cNvPr id="4" name="Prostokąt 3"/>
          <p:cNvSpPr/>
          <p:nvPr/>
        </p:nvSpPr>
        <p:spPr>
          <a:xfrm>
            <a:off x="214282" y="142852"/>
            <a:ext cx="87154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pl-PL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714348" y="5286388"/>
            <a:ext cx="75009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altLang="pl-PL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Symbol zastępczy zawartości 6"/>
          <p:cNvSpPr>
            <a:spLocks noGrp="1"/>
          </p:cNvSpPr>
          <p:nvPr>
            <p:ph idx="1"/>
          </p:nvPr>
        </p:nvSpPr>
        <p:spPr>
          <a:xfrm>
            <a:off x="0" y="428604"/>
            <a:ext cx="9144000" cy="6286544"/>
          </a:xfrm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pl-PL" altLang="pl-PL" dirty="0" smtClean="0"/>
              <a:t> </a:t>
            </a:r>
            <a:r>
              <a:rPr lang="pl-PL" altLang="pl-PL" sz="3400" dirty="0" smtClean="0"/>
              <a:t>Współpraca UTW w ramach PPUTW - przykłady:</a:t>
            </a:r>
            <a:r>
              <a:rPr lang="pl-PL" altLang="pl-PL" sz="3100" dirty="0" smtClean="0">
                <a:solidFill>
                  <a:schemeClr val="tx1">
                    <a:lumMod val="95000"/>
                  </a:schemeClr>
                </a:solidFill>
              </a:rPr>
              <a:t/>
            </a:r>
            <a:br>
              <a:rPr lang="pl-PL" altLang="pl-PL" sz="3100" dirty="0" smtClean="0">
                <a:solidFill>
                  <a:schemeClr val="tx1">
                    <a:lumMod val="95000"/>
                  </a:schemeClr>
                </a:solidFill>
              </a:rPr>
            </a:br>
            <a:r>
              <a:rPr lang="pl-PL" altLang="pl-PL" sz="3100" dirty="0" smtClean="0">
                <a:solidFill>
                  <a:schemeClr val="tx1">
                    <a:lumMod val="95000"/>
                  </a:schemeClr>
                </a:solidFill>
              </a:rPr>
              <a:t>  </a:t>
            </a:r>
          </a:p>
          <a:p>
            <a:pPr algn="ctr">
              <a:buNone/>
            </a:pPr>
            <a:r>
              <a:rPr lang="pl-PL" sz="3100" dirty="0" smtClean="0">
                <a:solidFill>
                  <a:schemeClr val="tx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l-PL" sz="3100" dirty="0" smtClean="0">
                <a:latin typeface="Arial" pitchFamily="34" charset="0"/>
                <a:cs typeface="Arial" pitchFamily="34" charset="0"/>
              </a:rPr>
              <a:t>19.02.2015r. odbyła się Jubileuszowa Konferencja Podkarpackich UTW „40- lat ruchu UTW w Polsce” – Łańcut ( udział 17 delegacji UTW z regionu – spotkanie członków Porozumienia w obecności Prezes OFS UTW Wiesławy Borczyk)</a:t>
            </a:r>
          </a:p>
          <a:p>
            <a:pPr>
              <a:buNone/>
            </a:pPr>
            <a:endParaRPr lang="pl-PL" sz="31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pl-PL" sz="3100" dirty="0" smtClean="0">
                <a:latin typeface="Arial" pitchFamily="34" charset="0"/>
                <a:cs typeface="Arial" pitchFamily="34" charset="0"/>
              </a:rPr>
              <a:t>   -</a:t>
            </a:r>
            <a:r>
              <a:rPr lang="pl-PL" sz="31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l-PL" sz="3100" dirty="0" smtClean="0">
                <a:latin typeface="Arial" pitchFamily="34" charset="0"/>
                <a:cs typeface="Arial" pitchFamily="34" charset="0"/>
              </a:rPr>
              <a:t>30.04.2015r. odbyła się Sesja Naukowa „ 650 lat Jasła – historia, tradycja, współczesność” organizowana przez UTW Jasło w Podkarpackiej Szkole Wyższej (11 delegacji UTW z Porozumienia + delegacja z </a:t>
            </a:r>
            <a:r>
              <a:rPr lang="pl-PL" sz="3100" dirty="0" err="1" smtClean="0">
                <a:latin typeface="Arial" pitchFamily="34" charset="0"/>
                <a:cs typeface="Arial" pitchFamily="34" charset="0"/>
              </a:rPr>
              <a:t>Bardejowa</a:t>
            </a:r>
            <a:r>
              <a:rPr lang="pl-PL" sz="3100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>
              <a:buNone/>
            </a:pPr>
            <a:endParaRPr lang="pl-PL" sz="31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pl-PL" sz="3100" dirty="0" smtClean="0">
                <a:latin typeface="Arial" pitchFamily="34" charset="0"/>
                <a:cs typeface="Arial" pitchFamily="34" charset="0"/>
              </a:rPr>
              <a:t>   - 20.10.2017 </a:t>
            </a:r>
            <a:r>
              <a:rPr lang="pl-PL" sz="3100" dirty="0" err="1" smtClean="0">
                <a:latin typeface="Arial" pitchFamily="34" charset="0"/>
                <a:cs typeface="Arial" pitchFamily="34" charset="0"/>
              </a:rPr>
              <a:t>r</a:t>
            </a:r>
            <a:r>
              <a:rPr lang="pl-PL" sz="3100" dirty="0" smtClean="0">
                <a:latin typeface="Arial" pitchFamily="34" charset="0"/>
                <a:cs typeface="Arial" pitchFamily="34" charset="0"/>
              </a:rPr>
              <a:t> w Instytucie Muzyki UR odbyła się Konferencja Podkarpackich UTW z  udziałem Senatora prof. Aleksandra Bobko, na której reprezentanci Porozumienia przyjęli program dalszych wspólnych działań oraz wybrali nową Przewodniczącą Małgorzatę Cisek – Kozieł. </a:t>
            </a:r>
          </a:p>
          <a:p>
            <a:pPr>
              <a:buNone/>
            </a:pPr>
            <a:endParaRPr lang="pl-PL" sz="31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pl-PL" sz="31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buNone/>
            </a:pPr>
            <a:r>
              <a:rPr lang="pl-PL" altLang="pl-PL" dirty="0" smtClean="0">
                <a:solidFill>
                  <a:schemeClr val="tx1">
                    <a:lumMod val="95000"/>
                  </a:schemeClr>
                </a:solidFill>
              </a:rPr>
              <a:t> </a:t>
            </a:r>
            <a:endParaRPr lang="pl-PL" dirty="0">
              <a:solidFill>
                <a:schemeClr val="tx1">
                  <a:lumMod val="9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0034" y="714356"/>
            <a:ext cx="8229600" cy="714380"/>
          </a:xfrm>
        </p:spPr>
        <p:txBody>
          <a:bodyPr>
            <a:noAutofit/>
          </a:bodyPr>
          <a:lstStyle/>
          <a:p>
            <a:r>
              <a:rPr lang="pl-PL" altLang="pl-PL" sz="2800" dirty="0" smtClean="0">
                <a:solidFill>
                  <a:srgbClr val="002060"/>
                </a:solidFill>
              </a:rPr>
              <a:t/>
            </a:r>
            <a:br>
              <a:rPr lang="pl-PL" altLang="pl-PL" sz="2800" dirty="0" smtClean="0">
                <a:solidFill>
                  <a:srgbClr val="002060"/>
                </a:solidFill>
              </a:rPr>
            </a:br>
            <a:r>
              <a:rPr lang="pl-PL" altLang="pl-PL" sz="2800" dirty="0" smtClean="0"/>
              <a:t>25.11.2015 r.- Kabaret „ENTUZJAŚCI” z  UTW  Krosno </a:t>
            </a:r>
            <a:br>
              <a:rPr lang="pl-PL" altLang="pl-PL" sz="2800" dirty="0" smtClean="0"/>
            </a:br>
            <a:r>
              <a:rPr lang="pl-PL" altLang="pl-PL" sz="2800" dirty="0" smtClean="0"/>
              <a:t>na Pasowaniu nowych słuchaczy UTW - UR</a:t>
            </a:r>
            <a:r>
              <a:rPr lang="pl-PL" altLang="pl-PL" sz="2800" dirty="0" smtClean="0">
                <a:solidFill>
                  <a:srgbClr val="002060"/>
                </a:solidFill>
              </a:rPr>
              <a:t/>
            </a:r>
            <a:br>
              <a:rPr lang="pl-PL" altLang="pl-PL" sz="2800" dirty="0" smtClean="0">
                <a:solidFill>
                  <a:srgbClr val="002060"/>
                </a:solidFill>
              </a:rPr>
            </a:br>
            <a:r>
              <a:rPr lang="pl-PL" sz="2800" dirty="0" smtClean="0">
                <a:solidFill>
                  <a:srgbClr val="002060"/>
                </a:solidFill>
                <a:latin typeface="Arial" pitchFamily="34"/>
                <a:ea typeface="Lucida Sans Unicode" pitchFamily="2"/>
                <a:cs typeface="Tahoma" pitchFamily="2"/>
              </a:rPr>
              <a:t/>
            </a:r>
            <a:br>
              <a:rPr lang="pl-PL" sz="2800" dirty="0" smtClean="0">
                <a:solidFill>
                  <a:srgbClr val="002060"/>
                </a:solidFill>
                <a:latin typeface="Arial" pitchFamily="34"/>
                <a:ea typeface="Lucida Sans Unicode" pitchFamily="2"/>
                <a:cs typeface="Tahoma" pitchFamily="2"/>
              </a:rPr>
            </a:br>
            <a:endParaRPr lang="pl-PL" sz="2800" dirty="0"/>
          </a:p>
        </p:txBody>
      </p:sp>
      <p:sp>
        <p:nvSpPr>
          <p:cNvPr id="6" name="Prostokąt 5"/>
          <p:cNvSpPr/>
          <p:nvPr/>
        </p:nvSpPr>
        <p:spPr>
          <a:xfrm>
            <a:off x="714348" y="5286388"/>
            <a:ext cx="75009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altLang="pl-PL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 descr="http://www.ur.edu.pl/image/93699/default/IMG_0877-kr-01+%28Kopiowanie%2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357298"/>
            <a:ext cx="8036776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0034" y="714356"/>
            <a:ext cx="8229600" cy="714380"/>
          </a:xfrm>
        </p:spPr>
        <p:txBody>
          <a:bodyPr>
            <a:noAutofit/>
          </a:bodyPr>
          <a:lstStyle/>
          <a:p>
            <a:r>
              <a:rPr lang="pl-PL" altLang="pl-PL" sz="2800" dirty="0" smtClean="0">
                <a:solidFill>
                  <a:srgbClr val="002060"/>
                </a:solidFill>
              </a:rPr>
              <a:t/>
            </a:r>
            <a:br>
              <a:rPr lang="pl-PL" altLang="pl-PL" sz="2800" dirty="0" smtClean="0">
                <a:solidFill>
                  <a:srgbClr val="002060"/>
                </a:solidFill>
              </a:rPr>
            </a:br>
            <a:r>
              <a:rPr lang="pl-PL" altLang="pl-PL" sz="2800" dirty="0" smtClean="0"/>
              <a:t>25.11.2015 r.- Zabawa integracyjna słuchaczy UTW-UR  </a:t>
            </a:r>
            <a:br>
              <a:rPr lang="pl-PL" altLang="pl-PL" sz="2800" dirty="0" smtClean="0"/>
            </a:br>
            <a:r>
              <a:rPr lang="pl-PL" altLang="pl-PL" sz="2800" dirty="0" smtClean="0"/>
              <a:t>oraz gości z Krosna w </a:t>
            </a:r>
            <a:r>
              <a:rPr lang="pl-PL" altLang="pl-PL" sz="2800" dirty="0" err="1" smtClean="0"/>
              <a:t>LUKR-sze</a:t>
            </a:r>
            <a:r>
              <a:rPr lang="pl-PL" altLang="pl-PL" sz="2800" dirty="0" smtClean="0">
                <a:solidFill>
                  <a:srgbClr val="002060"/>
                </a:solidFill>
              </a:rPr>
              <a:t/>
            </a:r>
            <a:br>
              <a:rPr lang="pl-PL" altLang="pl-PL" sz="2800" dirty="0" smtClean="0">
                <a:solidFill>
                  <a:srgbClr val="002060"/>
                </a:solidFill>
              </a:rPr>
            </a:br>
            <a:r>
              <a:rPr lang="pl-PL" altLang="pl-PL" sz="2800" dirty="0" smtClean="0">
                <a:solidFill>
                  <a:srgbClr val="002060"/>
                </a:solidFill>
              </a:rPr>
              <a:t/>
            </a:r>
            <a:br>
              <a:rPr lang="pl-PL" altLang="pl-PL" sz="2800" dirty="0" smtClean="0">
                <a:solidFill>
                  <a:srgbClr val="002060"/>
                </a:solidFill>
              </a:rPr>
            </a:br>
            <a:r>
              <a:rPr lang="pl-PL" sz="2800" dirty="0" smtClean="0">
                <a:solidFill>
                  <a:srgbClr val="002060"/>
                </a:solidFill>
                <a:latin typeface="Arial" pitchFamily="34"/>
                <a:ea typeface="Lucida Sans Unicode" pitchFamily="2"/>
                <a:cs typeface="Tahoma" pitchFamily="2"/>
              </a:rPr>
              <a:t/>
            </a:r>
            <a:br>
              <a:rPr lang="pl-PL" sz="2800" dirty="0" smtClean="0">
                <a:solidFill>
                  <a:srgbClr val="002060"/>
                </a:solidFill>
                <a:latin typeface="Arial" pitchFamily="34"/>
                <a:ea typeface="Lucida Sans Unicode" pitchFamily="2"/>
                <a:cs typeface="Tahoma" pitchFamily="2"/>
              </a:rPr>
            </a:br>
            <a:endParaRPr lang="pl-PL" sz="2800" dirty="0"/>
          </a:p>
        </p:txBody>
      </p:sp>
      <p:sp>
        <p:nvSpPr>
          <p:cNvPr id="4" name="Prostokąt 3"/>
          <p:cNvSpPr/>
          <p:nvPr/>
        </p:nvSpPr>
        <p:spPr>
          <a:xfrm>
            <a:off x="214282" y="142852"/>
            <a:ext cx="87154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pl-PL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714348" y="5286388"/>
            <a:ext cx="75009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altLang="pl-PL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fancybox-img" descr="http://www.ur.edu.pl/image/93723/default/IMG_0970-01+%28Kopiowanie%2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1703" y="1142984"/>
            <a:ext cx="8251090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0034" y="714356"/>
            <a:ext cx="8229600" cy="714380"/>
          </a:xfrm>
        </p:spPr>
        <p:txBody>
          <a:bodyPr>
            <a:noAutofit/>
          </a:bodyPr>
          <a:lstStyle/>
          <a:p>
            <a:r>
              <a:rPr lang="pl-PL" altLang="pl-PL" sz="2800" dirty="0" smtClean="0">
                <a:solidFill>
                  <a:srgbClr val="002060"/>
                </a:solidFill>
              </a:rPr>
              <a:t/>
            </a:r>
            <a:br>
              <a:rPr lang="pl-PL" altLang="pl-PL" sz="2800" dirty="0" smtClean="0">
                <a:solidFill>
                  <a:srgbClr val="002060"/>
                </a:solidFill>
              </a:rPr>
            </a:br>
            <a:r>
              <a:rPr lang="pl-PL" sz="2800" dirty="0" smtClean="0"/>
              <a:t>W dniu 23.06. 2016 na zaproszenie UTW Tarnobrzeg, odbył się wspólny piknik nad Jeziorem Tarnobr</a:t>
            </a:r>
            <a:r>
              <a:rPr lang="pl-PL" sz="2800" dirty="0" smtClean="0">
                <a:solidFill>
                  <a:schemeClr val="tx1">
                    <a:lumMod val="95000"/>
                  </a:schemeClr>
                </a:solidFill>
              </a:rPr>
              <a:t>zeskim. </a:t>
            </a:r>
            <a:r>
              <a:rPr lang="pl-PL" altLang="pl-PL" sz="2800" b="1" dirty="0" smtClean="0">
                <a:solidFill>
                  <a:srgbClr val="002060"/>
                </a:solidFill>
              </a:rPr>
              <a:t/>
            </a:r>
            <a:br>
              <a:rPr lang="pl-PL" altLang="pl-PL" sz="2800" b="1" dirty="0" smtClean="0">
                <a:solidFill>
                  <a:srgbClr val="002060"/>
                </a:solidFill>
              </a:rPr>
            </a:br>
            <a:r>
              <a:rPr lang="pl-PL" altLang="pl-PL" sz="2800" dirty="0" smtClean="0">
                <a:solidFill>
                  <a:srgbClr val="002060"/>
                </a:solidFill>
              </a:rPr>
              <a:t/>
            </a:r>
            <a:br>
              <a:rPr lang="pl-PL" altLang="pl-PL" sz="2800" dirty="0" smtClean="0">
                <a:solidFill>
                  <a:srgbClr val="002060"/>
                </a:solidFill>
              </a:rPr>
            </a:br>
            <a:r>
              <a:rPr lang="pl-PL" sz="2800" dirty="0" smtClean="0">
                <a:solidFill>
                  <a:srgbClr val="002060"/>
                </a:solidFill>
                <a:latin typeface="Arial" pitchFamily="34"/>
                <a:ea typeface="Lucida Sans Unicode" pitchFamily="2"/>
                <a:cs typeface="Tahoma" pitchFamily="2"/>
              </a:rPr>
              <a:t/>
            </a:r>
            <a:br>
              <a:rPr lang="pl-PL" sz="2800" dirty="0" smtClean="0">
                <a:solidFill>
                  <a:srgbClr val="002060"/>
                </a:solidFill>
                <a:latin typeface="Arial" pitchFamily="34"/>
                <a:ea typeface="Lucida Sans Unicode" pitchFamily="2"/>
                <a:cs typeface="Tahoma" pitchFamily="2"/>
              </a:rPr>
            </a:br>
            <a:endParaRPr lang="pl-PL" sz="2800" dirty="0"/>
          </a:p>
        </p:txBody>
      </p:sp>
      <p:sp>
        <p:nvSpPr>
          <p:cNvPr id="4" name="Prostokąt 3"/>
          <p:cNvSpPr/>
          <p:nvPr/>
        </p:nvSpPr>
        <p:spPr>
          <a:xfrm>
            <a:off x="214282" y="142852"/>
            <a:ext cx="87154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pl-PL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714348" y="5286388"/>
            <a:ext cx="75009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altLang="pl-PL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Symbol zastępczy zawartości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142984"/>
            <a:ext cx="4929222" cy="3209471"/>
          </a:xfrm>
          <a:prstGeom prst="rect">
            <a:avLst/>
          </a:prstGeom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00496" y="3429000"/>
            <a:ext cx="4833631" cy="323147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0034" y="714356"/>
            <a:ext cx="8229600" cy="714380"/>
          </a:xfrm>
        </p:spPr>
        <p:txBody>
          <a:bodyPr>
            <a:noAutofit/>
          </a:bodyPr>
          <a:lstStyle/>
          <a:p>
            <a:r>
              <a:rPr lang="pl-PL" altLang="pl-PL" sz="2800" dirty="0" smtClean="0">
                <a:solidFill>
                  <a:srgbClr val="002060"/>
                </a:solidFill>
              </a:rPr>
              <a:t/>
            </a:r>
            <a:br>
              <a:rPr lang="pl-PL" altLang="pl-PL" sz="2800" dirty="0" smtClean="0">
                <a:solidFill>
                  <a:srgbClr val="002060"/>
                </a:solidFill>
              </a:rPr>
            </a:br>
            <a:r>
              <a:rPr lang="pl-PL" altLang="pl-PL" sz="2800" dirty="0" smtClean="0">
                <a:solidFill>
                  <a:srgbClr val="002060"/>
                </a:solidFill>
              </a:rPr>
              <a:t/>
            </a:r>
            <a:br>
              <a:rPr lang="pl-PL" altLang="pl-PL" sz="2800" dirty="0" smtClean="0">
                <a:solidFill>
                  <a:srgbClr val="002060"/>
                </a:solidFill>
              </a:rPr>
            </a:br>
            <a:r>
              <a:rPr lang="pl-PL" altLang="pl-PL" sz="2800" dirty="0" smtClean="0">
                <a:solidFill>
                  <a:srgbClr val="002060"/>
                </a:solidFill>
              </a:rPr>
              <a:t/>
            </a:r>
            <a:br>
              <a:rPr lang="pl-PL" altLang="pl-PL" sz="2800" dirty="0" smtClean="0">
                <a:solidFill>
                  <a:srgbClr val="002060"/>
                </a:solidFill>
              </a:rPr>
            </a:br>
            <a:r>
              <a:rPr lang="pl-PL" sz="2800" dirty="0" smtClean="0">
                <a:solidFill>
                  <a:srgbClr val="002060"/>
                </a:solidFill>
                <a:latin typeface="Arial" pitchFamily="34"/>
                <a:ea typeface="Lucida Sans Unicode" pitchFamily="2"/>
                <a:cs typeface="Tahoma" pitchFamily="2"/>
              </a:rPr>
              <a:t/>
            </a:r>
            <a:br>
              <a:rPr lang="pl-PL" sz="2800" dirty="0" smtClean="0">
                <a:solidFill>
                  <a:srgbClr val="002060"/>
                </a:solidFill>
                <a:latin typeface="Arial" pitchFamily="34"/>
                <a:ea typeface="Lucida Sans Unicode" pitchFamily="2"/>
                <a:cs typeface="Tahoma" pitchFamily="2"/>
              </a:rPr>
            </a:br>
            <a:endParaRPr lang="pl-PL" sz="2800" dirty="0"/>
          </a:p>
        </p:txBody>
      </p:sp>
      <p:sp>
        <p:nvSpPr>
          <p:cNvPr id="4" name="Prostokąt 3"/>
          <p:cNvSpPr/>
          <p:nvPr/>
        </p:nvSpPr>
        <p:spPr>
          <a:xfrm>
            <a:off x="214282" y="142852"/>
            <a:ext cx="87154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pl-PL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714348" y="5286388"/>
            <a:ext cx="75009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altLang="pl-PL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Obraz 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720" y="1571612"/>
            <a:ext cx="8640328" cy="4857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Prostokąt 9"/>
          <p:cNvSpPr/>
          <p:nvPr/>
        </p:nvSpPr>
        <p:spPr>
          <a:xfrm>
            <a:off x="214282" y="285728"/>
            <a:ext cx="8715436" cy="11792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33375" indent="-333375" algn="ctr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r>
              <a:rPr lang="pl-PL" altLang="pl-PL" sz="2400" dirty="0" smtClean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Chór „Cantilena" UTW –UR zdobył Grand Prix na </a:t>
            </a:r>
          </a:p>
          <a:p>
            <a:pPr marL="333375" indent="-333375" algn="ctr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r>
              <a:rPr lang="pl-PL" altLang="pl-PL" sz="2400" dirty="0" smtClean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III Przeglądzie Twórczości Artystycznej Seniorów w Stalowej Woli - 1.10.2016 r. </a:t>
            </a:r>
            <a:endParaRPr lang="pl-PL" sz="2400" dirty="0">
              <a:solidFill>
                <a:schemeClr val="tx1">
                  <a:lumMod val="9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0034" y="714356"/>
            <a:ext cx="8229600" cy="714380"/>
          </a:xfrm>
        </p:spPr>
        <p:txBody>
          <a:bodyPr>
            <a:noAutofit/>
          </a:bodyPr>
          <a:lstStyle/>
          <a:p>
            <a:r>
              <a:rPr lang="pl-PL" altLang="pl-PL" sz="2800" dirty="0" smtClean="0">
                <a:solidFill>
                  <a:schemeClr val="tx1">
                    <a:lumMod val="95000"/>
                  </a:schemeClr>
                </a:solidFill>
              </a:rPr>
              <a:t>22.10.2016 r.- Zebranie Plenarne 13 delegacji Porozumienia Podkarpackich UTW w biurze UTW-UR</a:t>
            </a:r>
            <a:r>
              <a:rPr lang="pl-PL" altLang="pl-PL" sz="2800" dirty="0" smtClean="0">
                <a:solidFill>
                  <a:srgbClr val="002060"/>
                </a:solidFill>
              </a:rPr>
              <a:t/>
            </a:r>
            <a:br>
              <a:rPr lang="pl-PL" altLang="pl-PL" sz="2800" dirty="0" smtClean="0">
                <a:solidFill>
                  <a:srgbClr val="002060"/>
                </a:solidFill>
              </a:rPr>
            </a:br>
            <a:r>
              <a:rPr lang="pl-PL" sz="2800" dirty="0" smtClean="0">
                <a:solidFill>
                  <a:srgbClr val="002060"/>
                </a:solidFill>
                <a:latin typeface="Arial" pitchFamily="34"/>
                <a:ea typeface="Lucida Sans Unicode" pitchFamily="2"/>
                <a:cs typeface="Tahoma" pitchFamily="2"/>
              </a:rPr>
              <a:t/>
            </a:r>
            <a:br>
              <a:rPr lang="pl-PL" sz="2800" dirty="0" smtClean="0">
                <a:solidFill>
                  <a:srgbClr val="002060"/>
                </a:solidFill>
                <a:latin typeface="Arial" pitchFamily="34"/>
                <a:ea typeface="Lucida Sans Unicode" pitchFamily="2"/>
                <a:cs typeface="Tahoma" pitchFamily="2"/>
              </a:rPr>
            </a:br>
            <a:endParaRPr lang="pl-PL" sz="2800" dirty="0"/>
          </a:p>
        </p:txBody>
      </p:sp>
      <p:sp>
        <p:nvSpPr>
          <p:cNvPr id="4" name="Prostokąt 3"/>
          <p:cNvSpPr/>
          <p:nvPr/>
        </p:nvSpPr>
        <p:spPr>
          <a:xfrm>
            <a:off x="214282" y="142852"/>
            <a:ext cx="87154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pl-PL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714348" y="5286388"/>
            <a:ext cx="75009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altLang="pl-PL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1285860"/>
            <a:ext cx="7500989" cy="5395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0034" y="714356"/>
            <a:ext cx="8229600" cy="714380"/>
          </a:xfrm>
        </p:spPr>
        <p:txBody>
          <a:bodyPr>
            <a:noAutofit/>
          </a:bodyPr>
          <a:lstStyle/>
          <a:p>
            <a:r>
              <a:rPr lang="pl-PL" altLang="pl-PL" sz="2800" dirty="0" smtClean="0">
                <a:solidFill>
                  <a:srgbClr val="002060"/>
                </a:solidFill>
              </a:rPr>
              <a:t/>
            </a:r>
            <a:br>
              <a:rPr lang="pl-PL" altLang="pl-PL" sz="2800" dirty="0" smtClean="0">
                <a:solidFill>
                  <a:srgbClr val="002060"/>
                </a:solidFill>
              </a:rPr>
            </a:br>
            <a:r>
              <a:rPr lang="pl-PL" altLang="pl-PL" sz="2800" dirty="0" smtClean="0">
                <a:solidFill>
                  <a:srgbClr val="002060"/>
                </a:solidFill>
              </a:rPr>
              <a:t/>
            </a:r>
            <a:br>
              <a:rPr lang="pl-PL" altLang="pl-PL" sz="2800" dirty="0" smtClean="0">
                <a:solidFill>
                  <a:srgbClr val="002060"/>
                </a:solidFill>
              </a:rPr>
            </a:br>
            <a:r>
              <a:rPr lang="pl-PL" altLang="pl-PL" sz="2800" dirty="0" smtClean="0">
                <a:solidFill>
                  <a:srgbClr val="002060"/>
                </a:solidFill>
              </a:rPr>
              <a:t/>
            </a:r>
            <a:br>
              <a:rPr lang="pl-PL" altLang="pl-PL" sz="2800" dirty="0" smtClean="0">
                <a:solidFill>
                  <a:srgbClr val="002060"/>
                </a:solidFill>
              </a:rPr>
            </a:br>
            <a:r>
              <a:rPr lang="pl-PL" sz="2800" dirty="0" smtClean="0">
                <a:solidFill>
                  <a:srgbClr val="002060"/>
                </a:solidFill>
                <a:latin typeface="Arial" pitchFamily="34"/>
                <a:ea typeface="Lucida Sans Unicode" pitchFamily="2"/>
                <a:cs typeface="Tahoma" pitchFamily="2"/>
              </a:rPr>
              <a:t/>
            </a:r>
            <a:br>
              <a:rPr lang="pl-PL" sz="2800" dirty="0" smtClean="0">
                <a:solidFill>
                  <a:srgbClr val="002060"/>
                </a:solidFill>
                <a:latin typeface="Arial" pitchFamily="34"/>
                <a:ea typeface="Lucida Sans Unicode" pitchFamily="2"/>
                <a:cs typeface="Tahoma" pitchFamily="2"/>
              </a:rPr>
            </a:br>
            <a:endParaRPr lang="pl-PL" sz="2800" dirty="0"/>
          </a:p>
        </p:txBody>
      </p:sp>
      <p:sp>
        <p:nvSpPr>
          <p:cNvPr id="4" name="Prostokąt 3"/>
          <p:cNvSpPr/>
          <p:nvPr/>
        </p:nvSpPr>
        <p:spPr>
          <a:xfrm>
            <a:off x="214282" y="142852"/>
            <a:ext cx="87154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pl-PL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714348" y="5286388"/>
            <a:ext cx="75009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altLang="pl-PL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Prostokąt 9"/>
          <p:cNvSpPr/>
          <p:nvPr/>
        </p:nvSpPr>
        <p:spPr>
          <a:xfrm>
            <a:off x="214282" y="285728"/>
            <a:ext cx="8715436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33375" indent="-333375" algn="ctr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r>
              <a:rPr lang="pl-PL" altLang="pl-PL" sz="2400" dirty="0" smtClean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pl-PL" sz="2400" dirty="0">
              <a:solidFill>
                <a:schemeClr val="tx1">
                  <a:lumMod val="95000"/>
                </a:schemeClr>
              </a:solidFill>
            </a:endParaRPr>
          </a:p>
        </p:txBody>
      </p:sp>
      <p:pic>
        <p:nvPicPr>
          <p:cNvPr id="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2910" y="1214422"/>
            <a:ext cx="7859921" cy="5429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rostokąt 10"/>
          <p:cNvSpPr/>
          <p:nvPr/>
        </p:nvSpPr>
        <p:spPr>
          <a:xfrm>
            <a:off x="285720" y="142852"/>
            <a:ext cx="8643998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  <a:buClr>
                <a:srgbClr val="FFFFFF"/>
              </a:buClr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400" kern="0" dirty="0" smtClean="0">
                <a:solidFill>
                  <a:schemeClr val="tx1">
                    <a:lumMod val="95000"/>
                  </a:schemeClr>
                </a:solidFill>
                <a:latin typeface="Arial" pitchFamily="34"/>
                <a:ea typeface="Lucida Sans Unicode" pitchFamily="2"/>
                <a:cs typeface="Tahoma" pitchFamily="2"/>
              </a:rPr>
              <a:t>19 maja 2017 r. - VII Podkarpacki Rajd Starszaków „Bóbrka 2017” organizowany przez UTW Krosno – udział wszystkich UTW z Podkarpacia </a:t>
            </a:r>
            <a:endParaRPr lang="pl-PL" sz="2400" kern="0" dirty="0">
              <a:solidFill>
                <a:schemeClr val="tx1">
                  <a:lumMod val="95000"/>
                </a:schemeClr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0034" y="714356"/>
            <a:ext cx="8229600" cy="714380"/>
          </a:xfrm>
        </p:spPr>
        <p:txBody>
          <a:bodyPr>
            <a:noAutofit/>
          </a:bodyPr>
          <a:lstStyle/>
          <a:p>
            <a:r>
              <a:rPr lang="pl-PL" altLang="pl-PL" sz="2800" dirty="0" smtClean="0">
                <a:solidFill>
                  <a:srgbClr val="002060"/>
                </a:solidFill>
              </a:rPr>
              <a:t/>
            </a:r>
            <a:br>
              <a:rPr lang="pl-PL" altLang="pl-PL" sz="2800" dirty="0" smtClean="0">
                <a:solidFill>
                  <a:srgbClr val="002060"/>
                </a:solidFill>
              </a:rPr>
            </a:br>
            <a:r>
              <a:rPr lang="pl-PL" altLang="pl-PL" sz="2800" dirty="0" smtClean="0">
                <a:solidFill>
                  <a:srgbClr val="002060"/>
                </a:solidFill>
              </a:rPr>
              <a:t/>
            </a:r>
            <a:br>
              <a:rPr lang="pl-PL" altLang="pl-PL" sz="2800" dirty="0" smtClean="0">
                <a:solidFill>
                  <a:srgbClr val="002060"/>
                </a:solidFill>
              </a:rPr>
            </a:br>
            <a:r>
              <a:rPr lang="pl-PL" altLang="pl-PL" sz="2800" dirty="0" smtClean="0">
                <a:solidFill>
                  <a:srgbClr val="002060"/>
                </a:solidFill>
              </a:rPr>
              <a:t/>
            </a:r>
            <a:br>
              <a:rPr lang="pl-PL" altLang="pl-PL" sz="2800" dirty="0" smtClean="0">
                <a:solidFill>
                  <a:srgbClr val="002060"/>
                </a:solidFill>
              </a:rPr>
            </a:br>
            <a:r>
              <a:rPr lang="pl-PL" sz="2800" dirty="0" smtClean="0">
                <a:solidFill>
                  <a:srgbClr val="002060"/>
                </a:solidFill>
                <a:latin typeface="Arial" pitchFamily="34"/>
                <a:ea typeface="Lucida Sans Unicode" pitchFamily="2"/>
                <a:cs typeface="Tahoma" pitchFamily="2"/>
              </a:rPr>
              <a:t/>
            </a:r>
            <a:br>
              <a:rPr lang="pl-PL" sz="2800" dirty="0" smtClean="0">
                <a:solidFill>
                  <a:srgbClr val="002060"/>
                </a:solidFill>
                <a:latin typeface="Arial" pitchFamily="34"/>
                <a:ea typeface="Lucida Sans Unicode" pitchFamily="2"/>
                <a:cs typeface="Tahoma" pitchFamily="2"/>
              </a:rPr>
            </a:br>
            <a:endParaRPr lang="pl-PL" sz="2800" dirty="0"/>
          </a:p>
        </p:txBody>
      </p:sp>
      <p:sp>
        <p:nvSpPr>
          <p:cNvPr id="4" name="Prostokąt 3"/>
          <p:cNvSpPr/>
          <p:nvPr/>
        </p:nvSpPr>
        <p:spPr>
          <a:xfrm>
            <a:off x="214282" y="142852"/>
            <a:ext cx="87154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pl-PL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714348" y="5286388"/>
            <a:ext cx="75009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altLang="pl-PL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Prostokąt 9"/>
          <p:cNvSpPr/>
          <p:nvPr/>
        </p:nvSpPr>
        <p:spPr>
          <a:xfrm>
            <a:off x="214282" y="285728"/>
            <a:ext cx="8715436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33375" indent="-333375" algn="ctr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r>
              <a:rPr lang="pl-PL" altLang="pl-PL" sz="2400" dirty="0" smtClean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pl-PL" sz="2400" dirty="0">
              <a:solidFill>
                <a:schemeClr val="tx1">
                  <a:lumMod val="95000"/>
                </a:schemeClr>
              </a:solidFill>
            </a:endParaRPr>
          </a:p>
        </p:txBody>
      </p:sp>
      <p:sp>
        <p:nvSpPr>
          <p:cNvPr id="11" name="Prostokąt 10"/>
          <p:cNvSpPr/>
          <p:nvPr/>
        </p:nvSpPr>
        <p:spPr>
          <a:xfrm>
            <a:off x="0" y="142852"/>
            <a:ext cx="9715536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  <a:buClr>
                <a:srgbClr val="FFFFFF"/>
              </a:buClr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400" kern="0" dirty="0" smtClean="0">
                <a:solidFill>
                  <a:schemeClr val="tx1">
                    <a:lumMod val="95000"/>
                  </a:schemeClr>
                </a:solidFill>
                <a:latin typeface="Arial" pitchFamily="34"/>
                <a:ea typeface="Lucida Sans Unicode" pitchFamily="2"/>
                <a:cs typeface="Tahoma" pitchFamily="2"/>
              </a:rPr>
              <a:t>Spartakiada Seniorów w Łańcucie -22.06.2024 – drużyna UTW UR </a:t>
            </a:r>
            <a:endParaRPr lang="pl-PL" sz="2400" kern="0" dirty="0">
              <a:solidFill>
                <a:schemeClr val="tx1">
                  <a:lumMod val="95000"/>
                </a:schemeClr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pic>
        <p:nvPicPr>
          <p:cNvPr id="12" name="Picture 4" descr="https://www.ur.edu.pl/files/ur/import/private/118/Lancut/IMG_0579-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928670"/>
            <a:ext cx="8223700" cy="54824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0034" y="714356"/>
            <a:ext cx="8229600" cy="714380"/>
          </a:xfrm>
        </p:spPr>
        <p:txBody>
          <a:bodyPr>
            <a:noAutofit/>
          </a:bodyPr>
          <a:lstStyle/>
          <a:p>
            <a:r>
              <a:rPr lang="pl-PL" altLang="pl-PL" sz="2800" dirty="0" smtClean="0">
                <a:solidFill>
                  <a:srgbClr val="002060"/>
                </a:solidFill>
              </a:rPr>
              <a:t/>
            </a:r>
            <a:br>
              <a:rPr lang="pl-PL" altLang="pl-PL" sz="2800" dirty="0" smtClean="0">
                <a:solidFill>
                  <a:srgbClr val="002060"/>
                </a:solidFill>
              </a:rPr>
            </a:br>
            <a:r>
              <a:rPr lang="pl-PL" sz="2800" dirty="0" smtClean="0">
                <a:solidFill>
                  <a:srgbClr val="002060"/>
                </a:solidFill>
                <a:latin typeface="Arial" pitchFamily="34"/>
                <a:ea typeface="Lucida Sans Unicode" pitchFamily="2"/>
                <a:cs typeface="Tahoma" pitchFamily="2"/>
              </a:rPr>
              <a:t/>
            </a:r>
            <a:br>
              <a:rPr lang="pl-PL" sz="2800" dirty="0" smtClean="0">
                <a:solidFill>
                  <a:srgbClr val="002060"/>
                </a:solidFill>
                <a:latin typeface="Arial" pitchFamily="34"/>
                <a:ea typeface="Lucida Sans Unicode" pitchFamily="2"/>
                <a:cs typeface="Tahoma" pitchFamily="2"/>
              </a:rPr>
            </a:br>
            <a:endParaRPr lang="pl-PL" sz="2800" dirty="0"/>
          </a:p>
        </p:txBody>
      </p:sp>
      <p:sp>
        <p:nvSpPr>
          <p:cNvPr id="4" name="Prostokąt 3"/>
          <p:cNvSpPr/>
          <p:nvPr/>
        </p:nvSpPr>
        <p:spPr>
          <a:xfrm>
            <a:off x="214282" y="142852"/>
            <a:ext cx="87154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pl-PL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714348" y="5286388"/>
            <a:ext cx="75009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altLang="pl-PL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Symbol zastępczy zawartości 6"/>
          <p:cNvSpPr>
            <a:spLocks noGrp="1"/>
          </p:cNvSpPr>
          <p:nvPr>
            <p:ph idx="1"/>
          </p:nvPr>
        </p:nvSpPr>
        <p:spPr>
          <a:xfrm>
            <a:off x="285720" y="214290"/>
            <a:ext cx="8715436" cy="6500858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pl-PL" altLang="pl-PL" dirty="0" smtClean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pl-PL" altLang="pl-PL" sz="2400" dirty="0" smtClean="0">
                <a:solidFill>
                  <a:schemeClr val="tx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„Pasja, profesjonalizm, kreatywność – drogą rozwoju UTW” projekt Wydziału Pedagogicznego UR w programie „Wsparcie Uniwersytetów Trzeciego Wieku” Ministerstwa Nauki i Szkolnictwa Wyższego - r.ak.2016/2017.</a:t>
            </a:r>
          </a:p>
          <a:p>
            <a:pPr>
              <a:buNone/>
            </a:pPr>
            <a:r>
              <a:rPr lang="pl-PL" sz="2400" dirty="0" smtClean="0">
                <a:solidFill>
                  <a:schemeClr val="tx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Projekt objął 6 Uniwersytetów Trzeciego Wieku: Jasielskie</a:t>
            </a:r>
          </a:p>
          <a:p>
            <a:pPr>
              <a:buNone/>
            </a:pPr>
            <a:r>
              <a:rPr lang="pl-PL" sz="2400" dirty="0" smtClean="0">
                <a:solidFill>
                  <a:schemeClr val="tx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Stowarzyszenie UTW, Krośnieński UTW, Mielecki UTW,</a:t>
            </a:r>
          </a:p>
          <a:p>
            <a:pPr>
              <a:buNone/>
            </a:pPr>
            <a:r>
              <a:rPr lang="pl-PL" sz="2400" dirty="0" smtClean="0">
                <a:solidFill>
                  <a:schemeClr val="tx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Stowarzyszenie Łańcucki UTW,  </a:t>
            </a:r>
            <a:r>
              <a:rPr lang="pl-PL" sz="2400" dirty="0" err="1" smtClean="0">
                <a:solidFill>
                  <a:schemeClr val="tx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UTW</a:t>
            </a:r>
            <a:r>
              <a:rPr lang="pl-PL" sz="2400" dirty="0" smtClean="0">
                <a:solidFill>
                  <a:schemeClr val="tx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 Diecezji Rzeszowskiej</a:t>
            </a:r>
          </a:p>
          <a:p>
            <a:pPr>
              <a:buNone/>
            </a:pPr>
            <a:r>
              <a:rPr lang="pl-PL" sz="2400" dirty="0" smtClean="0">
                <a:solidFill>
                  <a:schemeClr val="tx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oraz UTW Uniwersytetu Rzeszowskiego. </a:t>
            </a:r>
          </a:p>
          <a:p>
            <a:pPr>
              <a:buNone/>
            </a:pPr>
            <a:r>
              <a:rPr lang="pl-PL" sz="2400" dirty="0" smtClean="0">
                <a:solidFill>
                  <a:schemeClr val="tx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W każdym z tych UTW zrealizowano: 7 wykładów, 2 seminaria,</a:t>
            </a:r>
          </a:p>
          <a:p>
            <a:pPr>
              <a:buNone/>
            </a:pPr>
            <a:r>
              <a:rPr lang="pl-PL" sz="2400" dirty="0" smtClean="0">
                <a:solidFill>
                  <a:schemeClr val="tx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2 warsztaty po 30 godzin (fotograficzne, malarskie, teatralne).</a:t>
            </a:r>
          </a:p>
          <a:p>
            <a:pPr>
              <a:buNone/>
            </a:pPr>
            <a:r>
              <a:rPr lang="pl-PL" sz="2400" dirty="0" smtClean="0">
                <a:solidFill>
                  <a:schemeClr val="tx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Projekt miał za zadanie poszerzenie oferty UTW, rozwój</a:t>
            </a:r>
          </a:p>
          <a:p>
            <a:pPr>
              <a:buNone/>
            </a:pPr>
            <a:r>
              <a:rPr lang="pl-PL" sz="2400" dirty="0" smtClean="0">
                <a:solidFill>
                  <a:schemeClr val="tx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zainteresowań słuchaczy, pobudzenie aktywności</a:t>
            </a:r>
          </a:p>
          <a:p>
            <a:pPr>
              <a:buNone/>
            </a:pPr>
            <a:r>
              <a:rPr lang="pl-PL" sz="2400" dirty="0" smtClean="0">
                <a:solidFill>
                  <a:schemeClr val="tx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intelektualnej i kulturalnej oraz integrację środowiska. </a:t>
            </a:r>
          </a:p>
          <a:p>
            <a:pPr>
              <a:buNone/>
            </a:pPr>
            <a:r>
              <a:rPr lang="pl-PL" sz="2400" dirty="0" smtClean="0">
                <a:solidFill>
                  <a:schemeClr val="tx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Wydano BIULETYN w kolorze w formacie A4 obejmujący</a:t>
            </a:r>
          </a:p>
          <a:p>
            <a:pPr>
              <a:buNone/>
            </a:pPr>
            <a:r>
              <a:rPr lang="pl-PL" sz="2400" dirty="0" smtClean="0">
                <a:solidFill>
                  <a:schemeClr val="tx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różnorodne działania wszystkich UTW w tym projekcie. </a:t>
            </a:r>
            <a:endParaRPr lang="pl-PL" sz="2400" dirty="0">
              <a:solidFill>
                <a:schemeClr val="tx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0034" y="714356"/>
            <a:ext cx="8229600" cy="714380"/>
          </a:xfrm>
        </p:spPr>
        <p:txBody>
          <a:bodyPr>
            <a:noAutofit/>
          </a:bodyPr>
          <a:lstStyle/>
          <a:p>
            <a:r>
              <a:rPr lang="pl-PL" altLang="pl-PL" sz="2800" dirty="0" smtClean="0">
                <a:solidFill>
                  <a:srgbClr val="002060"/>
                </a:solidFill>
              </a:rPr>
              <a:t/>
            </a:r>
            <a:br>
              <a:rPr lang="pl-PL" altLang="pl-PL" sz="2800" dirty="0" smtClean="0">
                <a:solidFill>
                  <a:srgbClr val="002060"/>
                </a:solidFill>
              </a:rPr>
            </a:br>
            <a:r>
              <a:rPr lang="pl-PL" sz="2800" dirty="0" smtClean="0">
                <a:solidFill>
                  <a:srgbClr val="002060"/>
                </a:solidFill>
                <a:latin typeface="Arial" pitchFamily="34"/>
                <a:ea typeface="Lucida Sans Unicode" pitchFamily="2"/>
                <a:cs typeface="Tahoma" pitchFamily="2"/>
              </a:rPr>
              <a:t/>
            </a:r>
            <a:br>
              <a:rPr lang="pl-PL" sz="2800" dirty="0" smtClean="0">
                <a:solidFill>
                  <a:srgbClr val="002060"/>
                </a:solidFill>
                <a:latin typeface="Arial" pitchFamily="34"/>
                <a:ea typeface="Lucida Sans Unicode" pitchFamily="2"/>
                <a:cs typeface="Tahoma" pitchFamily="2"/>
              </a:rPr>
            </a:br>
            <a:endParaRPr lang="pl-PL" sz="2800" dirty="0"/>
          </a:p>
        </p:txBody>
      </p:sp>
      <p:sp>
        <p:nvSpPr>
          <p:cNvPr id="4" name="Prostokąt 3"/>
          <p:cNvSpPr/>
          <p:nvPr/>
        </p:nvSpPr>
        <p:spPr>
          <a:xfrm>
            <a:off x="214282" y="142852"/>
            <a:ext cx="87154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pl-PL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714348" y="5286388"/>
            <a:ext cx="75009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altLang="pl-PL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Symbol zastępczy zawartości 6"/>
          <p:cNvSpPr>
            <a:spLocks noGrp="1"/>
          </p:cNvSpPr>
          <p:nvPr>
            <p:ph idx="1"/>
          </p:nvPr>
        </p:nvSpPr>
        <p:spPr>
          <a:xfrm>
            <a:off x="285720" y="214290"/>
            <a:ext cx="8715436" cy="650085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pl-PL" altLang="pl-PL" dirty="0" smtClean="0">
                <a:solidFill>
                  <a:schemeClr val="tx1">
                    <a:lumMod val="95000"/>
                  </a:schemeClr>
                </a:solidFill>
              </a:rPr>
              <a:t> </a:t>
            </a:r>
            <a:endParaRPr lang="pl-PL" altLang="pl-PL" sz="2400" dirty="0" smtClean="0">
              <a:solidFill>
                <a:schemeClr val="tx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Obraz 7" descr="http://www.ur.edu.pl/image/136212/default/Szczepa%C5%84ski+Jan+Projekt+UTW+UR+Kreacja++%2821%29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14290"/>
            <a:ext cx="4286280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Obraz 8" descr="http://www.ur.edu.pl/image/136244/default/Szczepa%C5%84ski+Jan+Projekt+UTW+UR+Kreacja++%2857%29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08" y="2643182"/>
            <a:ext cx="6643734" cy="400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pole tekstowe 9"/>
          <p:cNvSpPr txBox="1"/>
          <p:nvPr/>
        </p:nvSpPr>
        <p:spPr>
          <a:xfrm>
            <a:off x="3500430" y="5857892"/>
            <a:ext cx="548079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 smtClean="0"/>
              <a:t>Grupa taneczna GRACJA  UTW z Mielca</a:t>
            </a:r>
          </a:p>
          <a:p>
            <a:endParaRPr lang="pl-PL" dirty="0" smtClean="0"/>
          </a:p>
          <a:p>
            <a:endParaRPr lang="pl-PL" dirty="0"/>
          </a:p>
        </p:txBody>
      </p:sp>
      <p:sp>
        <p:nvSpPr>
          <p:cNvPr id="12" name="pole tekstowe 11"/>
          <p:cNvSpPr txBox="1"/>
          <p:nvPr/>
        </p:nvSpPr>
        <p:spPr>
          <a:xfrm>
            <a:off x="500034" y="428605"/>
            <a:ext cx="38576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 smtClean="0"/>
              <a:t>Rękodzieło UTW z JASŁA </a:t>
            </a:r>
            <a:endParaRPr lang="pl-PL" sz="24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72066" y="428604"/>
            <a:ext cx="3943320" cy="1071570"/>
          </a:xfrm>
        </p:spPr>
        <p:txBody>
          <a:bodyPr>
            <a:noAutofit/>
          </a:bodyPr>
          <a:lstStyle/>
          <a:p>
            <a:r>
              <a:rPr lang="pl-PL" altLang="pl-PL" sz="2800" dirty="0" smtClean="0">
                <a:solidFill>
                  <a:srgbClr val="002060"/>
                </a:solidFill>
              </a:rPr>
              <a:t/>
            </a:r>
            <a:br>
              <a:rPr lang="pl-PL" altLang="pl-PL" sz="2800" dirty="0" smtClean="0">
                <a:solidFill>
                  <a:srgbClr val="002060"/>
                </a:solidFill>
              </a:rPr>
            </a:br>
            <a:r>
              <a:rPr lang="pl-PL" sz="2800" dirty="0" smtClean="0">
                <a:solidFill>
                  <a:srgbClr val="002060"/>
                </a:solidFill>
                <a:latin typeface="Arial" pitchFamily="34"/>
                <a:ea typeface="Lucida Sans Unicode" pitchFamily="2"/>
                <a:cs typeface="Tahoma" pitchFamily="2"/>
              </a:rPr>
              <a:t/>
            </a:r>
            <a:br>
              <a:rPr lang="pl-PL" sz="2800" dirty="0" smtClean="0">
                <a:solidFill>
                  <a:srgbClr val="002060"/>
                </a:solidFill>
                <a:latin typeface="Arial" pitchFamily="34"/>
                <a:ea typeface="Lucida Sans Unicode" pitchFamily="2"/>
                <a:cs typeface="Tahoma" pitchFamily="2"/>
              </a:rPr>
            </a:br>
            <a:endParaRPr lang="pl-PL" sz="2800" dirty="0"/>
          </a:p>
        </p:txBody>
      </p:sp>
      <p:sp>
        <p:nvSpPr>
          <p:cNvPr id="4" name="Prostokąt 3"/>
          <p:cNvSpPr/>
          <p:nvPr/>
        </p:nvSpPr>
        <p:spPr>
          <a:xfrm>
            <a:off x="214282" y="142852"/>
            <a:ext cx="87154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pl-PL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714348" y="5286388"/>
            <a:ext cx="75009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altLang="pl-PL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Symbol zastępczy zawartości 6"/>
          <p:cNvSpPr>
            <a:spLocks noGrp="1"/>
          </p:cNvSpPr>
          <p:nvPr>
            <p:ph idx="1"/>
          </p:nvPr>
        </p:nvSpPr>
        <p:spPr>
          <a:xfrm>
            <a:off x="285720" y="214290"/>
            <a:ext cx="8715436" cy="650085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pl-PL" altLang="pl-PL" dirty="0" smtClean="0">
                <a:solidFill>
                  <a:schemeClr val="tx1">
                    <a:lumMod val="95000"/>
                  </a:schemeClr>
                </a:solidFill>
              </a:rPr>
              <a:t> </a:t>
            </a:r>
            <a:endParaRPr lang="pl-PL" altLang="pl-PL" sz="2400" dirty="0" smtClean="0">
              <a:solidFill>
                <a:schemeClr val="tx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214283" y="5857892"/>
            <a:ext cx="257176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 smtClean="0"/>
              <a:t>Grupa teatralna </a:t>
            </a:r>
          </a:p>
          <a:p>
            <a:r>
              <a:rPr lang="pl-PL" sz="2400" dirty="0" smtClean="0"/>
              <a:t>UTW UR</a:t>
            </a:r>
          </a:p>
          <a:p>
            <a:endParaRPr lang="pl-PL" dirty="0" smtClean="0"/>
          </a:p>
          <a:p>
            <a:endParaRPr lang="pl-PL" dirty="0"/>
          </a:p>
        </p:txBody>
      </p:sp>
      <p:sp>
        <p:nvSpPr>
          <p:cNvPr id="12" name="pole tekstowe 11"/>
          <p:cNvSpPr txBox="1"/>
          <p:nvPr/>
        </p:nvSpPr>
        <p:spPr>
          <a:xfrm flipH="1">
            <a:off x="5000628" y="428605"/>
            <a:ext cx="41433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 smtClean="0"/>
              <a:t>Fotografia  kreacyjna UTW UR </a:t>
            </a:r>
            <a:endParaRPr lang="pl-PL" sz="2400" dirty="0"/>
          </a:p>
        </p:txBody>
      </p:sp>
      <p:pic>
        <p:nvPicPr>
          <p:cNvPr id="13" name="Obraz 12" descr="http://www.ur.edu.pl/image/136256/default/Szczepa%C5%84ski+Jan+Projekt+UTW+UR+Kreacja++%2869%29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28926" y="2786058"/>
            <a:ext cx="5857916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Obraz 13" descr="http://www.ur.edu.pl/image/136196/default/Szczepa%C5%84ski+Jan+Projekt+UTW+UR+Kreacja++%282%29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142852"/>
            <a:ext cx="4786346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55625" y="1571612"/>
            <a:ext cx="8480425" cy="4071966"/>
          </a:xfrm>
        </p:spPr>
        <p:txBody>
          <a:bodyPr anchor="ctr">
            <a:normAutofit fontScale="90000"/>
          </a:bodyPr>
          <a:lstStyle/>
          <a:p>
            <a:r>
              <a:rPr lang="pl-PL" altLang="pl-PL" sz="2700" dirty="0" smtClean="0"/>
              <a:t>22.11. 2017 r. – spotkanie naukowo – szkoleniowe Liderów Podkarpackich UTW </a:t>
            </a:r>
            <a:r>
              <a:rPr lang="pl-PL" sz="2700" dirty="0" smtClean="0"/>
              <a:t> w Wydziale Muzyki UR – podsumowanie projektu „Wsparcie UTW” </a:t>
            </a:r>
            <a:r>
              <a:rPr lang="pl-PL" sz="2700" dirty="0" err="1" smtClean="0"/>
              <a:t>MNiSW</a:t>
            </a:r>
            <a:r>
              <a:rPr lang="pl-PL" sz="2400" dirty="0" smtClean="0"/>
              <a:t/>
            </a:r>
            <a:br>
              <a:rPr lang="pl-PL" sz="2400" dirty="0" smtClean="0"/>
            </a:br>
            <a:r>
              <a:rPr lang="pl-PL" sz="2400" dirty="0" smtClean="0"/>
              <a:t> </a:t>
            </a:r>
            <a:r>
              <a:rPr lang="pl-PL" altLang="pl-PL" sz="2400" dirty="0" smtClean="0">
                <a:solidFill>
                  <a:srgbClr val="FF0000"/>
                </a:solidFill>
              </a:rPr>
              <a:t/>
            </a:r>
            <a:br>
              <a:rPr lang="pl-PL" altLang="pl-PL" sz="2400" dirty="0" smtClean="0">
                <a:solidFill>
                  <a:srgbClr val="FF0000"/>
                </a:solidFill>
              </a:rPr>
            </a:br>
            <a:r>
              <a:rPr lang="pl-PL" altLang="pl-PL" sz="2400" dirty="0">
                <a:solidFill>
                  <a:srgbClr val="FF0000"/>
                </a:solidFill>
              </a:rPr>
              <a:t/>
            </a:r>
            <a:br>
              <a:rPr lang="pl-PL" altLang="pl-PL" sz="2400" dirty="0">
                <a:solidFill>
                  <a:srgbClr val="FF0000"/>
                </a:solidFill>
              </a:rPr>
            </a:br>
            <a:r>
              <a:rPr lang="pl-PL" altLang="pl-PL" sz="2400" dirty="0" smtClean="0">
                <a:solidFill>
                  <a:srgbClr val="FF0000"/>
                </a:solidFill>
              </a:rPr>
              <a:t/>
            </a:r>
            <a:br>
              <a:rPr lang="pl-PL" altLang="pl-PL" sz="2400" dirty="0" smtClean="0">
                <a:solidFill>
                  <a:srgbClr val="FF0000"/>
                </a:solidFill>
              </a:rPr>
            </a:br>
            <a:r>
              <a:rPr lang="pl-PL" altLang="pl-PL" sz="2400" dirty="0">
                <a:solidFill>
                  <a:srgbClr val="FF0000"/>
                </a:solidFill>
              </a:rPr>
              <a:t/>
            </a:r>
            <a:br>
              <a:rPr lang="pl-PL" altLang="pl-PL" sz="2400" dirty="0">
                <a:solidFill>
                  <a:srgbClr val="FF0000"/>
                </a:solidFill>
              </a:rPr>
            </a:br>
            <a:r>
              <a:rPr lang="pl-PL" altLang="pl-PL" sz="2400" dirty="0" smtClean="0">
                <a:solidFill>
                  <a:srgbClr val="FF0000"/>
                </a:solidFill>
              </a:rPr>
              <a:t/>
            </a:r>
            <a:br>
              <a:rPr lang="pl-PL" altLang="pl-PL" sz="2400" dirty="0" smtClean="0">
                <a:solidFill>
                  <a:srgbClr val="FF0000"/>
                </a:solidFill>
              </a:rPr>
            </a:br>
            <a:r>
              <a:rPr lang="pl-PL" altLang="pl-PL" sz="2400" dirty="0">
                <a:solidFill>
                  <a:srgbClr val="FF0000"/>
                </a:solidFill>
              </a:rPr>
              <a:t/>
            </a:r>
            <a:br>
              <a:rPr lang="pl-PL" altLang="pl-PL" sz="2400" dirty="0">
                <a:solidFill>
                  <a:srgbClr val="FF0000"/>
                </a:solidFill>
              </a:rPr>
            </a:br>
            <a:r>
              <a:rPr lang="pl-PL" altLang="pl-PL" sz="2400" dirty="0" smtClean="0">
                <a:solidFill>
                  <a:srgbClr val="FF0000"/>
                </a:solidFill>
              </a:rPr>
              <a:t/>
            </a:r>
            <a:br>
              <a:rPr lang="pl-PL" altLang="pl-PL" sz="2400" dirty="0" smtClean="0">
                <a:solidFill>
                  <a:srgbClr val="FF0000"/>
                </a:solidFill>
              </a:rPr>
            </a:br>
            <a:r>
              <a:rPr lang="pl-PL" altLang="pl-PL" sz="2400" dirty="0">
                <a:solidFill>
                  <a:srgbClr val="FF0000"/>
                </a:solidFill>
              </a:rPr>
              <a:t/>
            </a:r>
            <a:br>
              <a:rPr lang="pl-PL" altLang="pl-PL" sz="2400" dirty="0">
                <a:solidFill>
                  <a:srgbClr val="FF0000"/>
                </a:solidFill>
              </a:rPr>
            </a:br>
            <a:r>
              <a:rPr lang="pl-PL" altLang="pl-PL" sz="2400" dirty="0" smtClean="0">
                <a:solidFill>
                  <a:srgbClr val="FF0000"/>
                </a:solidFill>
              </a:rPr>
              <a:t/>
            </a:r>
            <a:br>
              <a:rPr lang="pl-PL" altLang="pl-PL" sz="2400" dirty="0" smtClean="0">
                <a:solidFill>
                  <a:srgbClr val="FF0000"/>
                </a:solidFill>
              </a:rPr>
            </a:br>
            <a:r>
              <a:rPr lang="pl-PL" altLang="pl-PL" sz="2400" dirty="0">
                <a:solidFill>
                  <a:srgbClr val="FF0000"/>
                </a:solidFill>
              </a:rPr>
              <a:t/>
            </a:r>
            <a:br>
              <a:rPr lang="pl-PL" altLang="pl-PL" sz="2400" dirty="0">
                <a:solidFill>
                  <a:srgbClr val="FF0000"/>
                </a:solidFill>
              </a:rPr>
            </a:br>
            <a:r>
              <a:rPr lang="pl-PL" sz="2400" dirty="0" smtClean="0"/>
              <a:t/>
            </a:r>
            <a:br>
              <a:rPr lang="pl-PL" sz="2400" dirty="0" smtClean="0"/>
            </a:br>
            <a:r>
              <a:rPr lang="pl-PL" sz="2400" dirty="0" smtClean="0"/>
              <a:t/>
            </a:r>
            <a:br>
              <a:rPr lang="pl-PL" sz="2400" dirty="0" smtClean="0"/>
            </a:br>
            <a:r>
              <a:rPr lang="pl-PL" sz="2400" dirty="0" smtClean="0"/>
              <a:t/>
            </a:r>
            <a:br>
              <a:rPr lang="pl-PL" sz="2400" dirty="0" smtClean="0"/>
            </a:br>
            <a:r>
              <a:rPr lang="pl-PL" altLang="pl-PL" sz="2400" dirty="0" smtClean="0"/>
              <a:t/>
            </a:r>
            <a:br>
              <a:rPr lang="pl-PL" altLang="pl-PL" sz="2400" dirty="0" smtClean="0"/>
            </a:br>
            <a:r>
              <a:rPr lang="pl-PL" altLang="pl-PL" sz="2400" dirty="0" smtClean="0"/>
              <a:t> </a:t>
            </a:r>
            <a:br>
              <a:rPr lang="pl-PL" altLang="pl-PL" sz="2400" dirty="0" smtClean="0"/>
            </a:br>
            <a:r>
              <a:rPr lang="pl-PL" altLang="pl-PL" sz="2800" dirty="0" smtClean="0"/>
              <a:t/>
            </a:r>
            <a:br>
              <a:rPr lang="pl-PL" altLang="pl-PL" sz="2800" dirty="0" smtClean="0"/>
            </a:br>
            <a:endParaRPr lang="pl-PL" altLang="pl-PL" sz="2400" dirty="0" smtClean="0"/>
          </a:p>
        </p:txBody>
      </p:sp>
      <p:pic>
        <p:nvPicPr>
          <p:cNvPr id="6" name="Obraz 5" descr="http://www.ur.edu.pl/image/135432/default/1-1+PB220060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1357298"/>
            <a:ext cx="7715304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8795644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0034" y="714356"/>
            <a:ext cx="8229600" cy="714380"/>
          </a:xfrm>
        </p:spPr>
        <p:txBody>
          <a:bodyPr>
            <a:noAutofit/>
          </a:bodyPr>
          <a:lstStyle/>
          <a:p>
            <a:r>
              <a:rPr lang="pl-PL" altLang="pl-PL" sz="2800" dirty="0" smtClean="0">
                <a:solidFill>
                  <a:srgbClr val="002060"/>
                </a:solidFill>
              </a:rPr>
              <a:t/>
            </a:r>
            <a:br>
              <a:rPr lang="pl-PL" altLang="pl-PL" sz="2800" dirty="0" smtClean="0">
                <a:solidFill>
                  <a:srgbClr val="002060"/>
                </a:solidFill>
              </a:rPr>
            </a:br>
            <a:r>
              <a:rPr lang="pl-PL" sz="2800" dirty="0" smtClean="0">
                <a:solidFill>
                  <a:srgbClr val="002060"/>
                </a:solidFill>
                <a:latin typeface="Arial" pitchFamily="34"/>
                <a:ea typeface="Lucida Sans Unicode" pitchFamily="2"/>
                <a:cs typeface="Tahoma" pitchFamily="2"/>
              </a:rPr>
              <a:t/>
            </a:r>
            <a:br>
              <a:rPr lang="pl-PL" sz="2800" dirty="0" smtClean="0">
                <a:solidFill>
                  <a:srgbClr val="002060"/>
                </a:solidFill>
                <a:latin typeface="Arial" pitchFamily="34"/>
                <a:ea typeface="Lucida Sans Unicode" pitchFamily="2"/>
                <a:cs typeface="Tahoma" pitchFamily="2"/>
              </a:rPr>
            </a:br>
            <a:endParaRPr lang="pl-PL" sz="2800" dirty="0"/>
          </a:p>
        </p:txBody>
      </p:sp>
      <p:sp>
        <p:nvSpPr>
          <p:cNvPr id="4" name="Prostokąt 3"/>
          <p:cNvSpPr/>
          <p:nvPr/>
        </p:nvSpPr>
        <p:spPr>
          <a:xfrm>
            <a:off x="214282" y="142852"/>
            <a:ext cx="87154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pl-PL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714348" y="5286388"/>
            <a:ext cx="75009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altLang="pl-PL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Symbol zastępczy zawartości 6"/>
          <p:cNvSpPr>
            <a:spLocks noGrp="1"/>
          </p:cNvSpPr>
          <p:nvPr>
            <p:ph idx="1"/>
          </p:nvPr>
        </p:nvSpPr>
        <p:spPr>
          <a:xfrm>
            <a:off x="285720" y="214290"/>
            <a:ext cx="8715436" cy="650085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pl-PL" altLang="pl-PL" dirty="0" smtClean="0">
                <a:solidFill>
                  <a:schemeClr val="tx1">
                    <a:lumMod val="95000"/>
                  </a:schemeClr>
                </a:solidFill>
              </a:rPr>
              <a:t> </a:t>
            </a:r>
            <a:endParaRPr lang="pl-PL" altLang="pl-PL" sz="2400" dirty="0" smtClean="0">
              <a:solidFill>
                <a:schemeClr val="tx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Prostokąt 7"/>
          <p:cNvSpPr/>
          <p:nvPr/>
        </p:nvSpPr>
        <p:spPr>
          <a:xfrm>
            <a:off x="500034" y="357166"/>
            <a:ext cx="785818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altLang="pl-PL" sz="2400" dirty="0" smtClean="0">
                <a:solidFill>
                  <a:schemeClr val="tx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Współpraca UTW w ramach Porozumienia     Podkarpackich UTW - przykłady:</a:t>
            </a:r>
            <a:br>
              <a:rPr lang="pl-PL" altLang="pl-PL" sz="2400" dirty="0" smtClean="0">
                <a:solidFill>
                  <a:schemeClr val="tx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pl-PL" altLang="pl-PL" sz="2400" dirty="0" smtClean="0">
                <a:solidFill>
                  <a:schemeClr val="tx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pl-PL" altLang="pl-PL" sz="2400" dirty="0" smtClean="0">
                <a:solidFill>
                  <a:schemeClr val="tx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pl-PL" altLang="pl-PL" sz="2400" dirty="0" smtClean="0">
                <a:solidFill>
                  <a:schemeClr val="tx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 	Jubileusze w poszczególnych UTW połączone </a:t>
            </a:r>
            <a:br>
              <a:rPr lang="pl-PL" altLang="pl-PL" sz="2400" dirty="0" smtClean="0">
                <a:solidFill>
                  <a:schemeClr val="tx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pl-PL" altLang="pl-PL" sz="2400" dirty="0" smtClean="0">
                <a:solidFill>
                  <a:schemeClr val="tx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z ciekawymi Konferencjami, zapoznaniem się z szeroką działalnością edukacyjną i artystyczną każdego UTW oraz bardzo sympatycznymi spotkaniami integracyjnymi:</a:t>
            </a:r>
            <a:br>
              <a:rPr lang="pl-PL" altLang="pl-PL" sz="2400" dirty="0" smtClean="0">
                <a:solidFill>
                  <a:schemeClr val="tx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pl-PL" altLang="pl-PL" sz="2400" dirty="0" smtClean="0">
                <a:solidFill>
                  <a:schemeClr val="tx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pl-PL" altLang="pl-PL" sz="2400" dirty="0" smtClean="0">
                <a:solidFill>
                  <a:schemeClr val="tx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pl-PL" altLang="pl-PL" sz="2400" dirty="0" smtClean="0">
                <a:solidFill>
                  <a:schemeClr val="tx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- Jasło                 - 8.06.2017 r. </a:t>
            </a:r>
            <a:br>
              <a:rPr lang="pl-PL" altLang="pl-PL" sz="2400" dirty="0" smtClean="0">
                <a:solidFill>
                  <a:schemeClr val="tx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pl-PL" altLang="pl-PL" sz="2400" dirty="0" smtClean="0">
                <a:solidFill>
                  <a:schemeClr val="tx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 - Sanok               - 20.06.2017 r.</a:t>
            </a:r>
            <a:br>
              <a:rPr lang="pl-PL" altLang="pl-PL" sz="2400" dirty="0" smtClean="0">
                <a:solidFill>
                  <a:schemeClr val="tx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pl-PL" altLang="pl-PL" sz="2400" dirty="0" smtClean="0">
                <a:solidFill>
                  <a:schemeClr val="tx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  - Przemyśl           -  22.06.2017 r. </a:t>
            </a:r>
            <a:br>
              <a:rPr lang="pl-PL" altLang="pl-PL" sz="2400" dirty="0" smtClean="0">
                <a:solidFill>
                  <a:schemeClr val="tx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pl-PL" altLang="pl-PL" sz="2400" dirty="0" smtClean="0">
                <a:solidFill>
                  <a:schemeClr val="tx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 - Tarnobrzeg        -  25.09.2017 r.</a:t>
            </a:r>
            <a:br>
              <a:rPr lang="pl-PL" altLang="pl-PL" sz="2400" dirty="0" smtClean="0">
                <a:solidFill>
                  <a:schemeClr val="tx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pl-PL" altLang="pl-PL" sz="2400" dirty="0" smtClean="0">
                <a:solidFill>
                  <a:schemeClr val="tx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 - Łańcut               -   5.10. 2017 r.</a:t>
            </a:r>
            <a:br>
              <a:rPr lang="pl-PL" altLang="pl-PL" sz="2400" dirty="0" smtClean="0">
                <a:solidFill>
                  <a:schemeClr val="tx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pl-PL" altLang="pl-PL" sz="2400" dirty="0" smtClean="0">
                <a:solidFill>
                  <a:schemeClr val="tx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- Mielec               - 19.10.2017 r.</a:t>
            </a:r>
            <a:endParaRPr lang="pl-PL" sz="2400" dirty="0">
              <a:solidFill>
                <a:schemeClr val="tx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143000" y="188641"/>
            <a:ext cx="6858000" cy="432047"/>
          </a:xfrm>
        </p:spPr>
        <p:txBody>
          <a:bodyPr>
            <a:noAutofit/>
          </a:bodyPr>
          <a:lstStyle/>
          <a:p>
            <a:r>
              <a:rPr lang="pl-PL" sz="2800" dirty="0" smtClean="0"/>
              <a:t>Jubileusz 10 </a:t>
            </a:r>
            <a:r>
              <a:rPr lang="pl-PL" sz="2800" dirty="0" err="1" smtClean="0"/>
              <a:t>lecia</a:t>
            </a:r>
            <a:r>
              <a:rPr lang="pl-PL" sz="2800" dirty="0" smtClean="0"/>
              <a:t> UTW w Przemyślu</a:t>
            </a:r>
            <a:endParaRPr lang="pl-PL" sz="2800" dirty="0"/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0034" y="785794"/>
            <a:ext cx="8136904" cy="5761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407575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143000" y="188641"/>
            <a:ext cx="6858000" cy="432047"/>
          </a:xfrm>
        </p:spPr>
        <p:txBody>
          <a:bodyPr>
            <a:noAutofit/>
          </a:bodyPr>
          <a:lstStyle/>
          <a:p>
            <a:r>
              <a:rPr lang="pl-PL" sz="2800" dirty="0" smtClean="0"/>
              <a:t>Jubileusz 10 </a:t>
            </a:r>
            <a:r>
              <a:rPr lang="pl-PL" sz="2800" dirty="0" err="1" smtClean="0"/>
              <a:t>lecia</a:t>
            </a:r>
            <a:r>
              <a:rPr lang="pl-PL" sz="2800" dirty="0" smtClean="0"/>
              <a:t> UTW w Tarnobrzegu</a:t>
            </a:r>
            <a:endParaRPr lang="pl-PL" sz="2800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1560" y="908050"/>
            <a:ext cx="8064896" cy="5689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923081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0" y="428604"/>
            <a:ext cx="8929718" cy="1428760"/>
          </a:xfrm>
        </p:spPr>
        <p:txBody>
          <a:bodyPr>
            <a:noAutofit/>
          </a:bodyPr>
          <a:lstStyle/>
          <a:p>
            <a:r>
              <a:rPr lang="pl-PL" sz="2800" dirty="0" smtClean="0"/>
              <a:t>  </a:t>
            </a:r>
            <a:endParaRPr lang="pl-PL" sz="2800" dirty="0"/>
          </a:p>
        </p:txBody>
      </p:sp>
      <p:sp>
        <p:nvSpPr>
          <p:cNvPr id="5" name="Prostokąt 4"/>
          <p:cNvSpPr/>
          <p:nvPr/>
        </p:nvSpPr>
        <p:spPr>
          <a:xfrm>
            <a:off x="428596" y="1285860"/>
            <a:ext cx="835824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sz="2400" dirty="0" smtClean="0">
              <a:latin typeface="Arial" pitchFamily="34" charset="0"/>
              <a:cs typeface="Arial" pitchFamily="34" charset="0"/>
            </a:endParaRPr>
          </a:p>
          <a:p>
            <a:endParaRPr lang="pl-PL" sz="2400" dirty="0" smtClean="0">
              <a:latin typeface="Arial" pitchFamily="34" charset="0"/>
              <a:cs typeface="Arial" pitchFamily="34" charset="0"/>
            </a:endParaRPr>
          </a:p>
          <a:p>
            <a:endParaRPr lang="pl-PL" sz="2400" dirty="0" smtClean="0">
              <a:latin typeface="Arial" pitchFamily="34" charset="0"/>
              <a:cs typeface="Arial" pitchFamily="34" charset="0"/>
            </a:endParaRPr>
          </a:p>
          <a:p>
            <a:endParaRPr lang="pl-PL" sz="2400" dirty="0" smtClean="0">
              <a:latin typeface="Arial" pitchFamily="34" charset="0"/>
              <a:cs typeface="Arial" pitchFamily="34" charset="0"/>
            </a:endParaRPr>
          </a:p>
          <a:p>
            <a:endParaRPr lang="pl-PL" sz="2400" dirty="0" smtClean="0">
              <a:latin typeface="Arial" pitchFamily="34" charset="0"/>
              <a:cs typeface="Arial" pitchFamily="34" charset="0"/>
            </a:endParaRPr>
          </a:p>
          <a:p>
            <a:endParaRPr lang="pl-PL" sz="2400" dirty="0" smtClean="0">
              <a:latin typeface="Arial" pitchFamily="34" charset="0"/>
              <a:cs typeface="Arial" pitchFamily="34" charset="0"/>
            </a:endParaRPr>
          </a:p>
          <a:p>
            <a:endParaRPr lang="pl-PL" sz="2400" dirty="0" smtClean="0">
              <a:latin typeface="Arial" pitchFamily="34" charset="0"/>
              <a:cs typeface="Arial" pitchFamily="34" charset="0"/>
            </a:endParaRPr>
          </a:p>
          <a:p>
            <a:endParaRPr lang="pl-PL" sz="2400" dirty="0" smtClean="0">
              <a:latin typeface="Arial" pitchFamily="34" charset="0"/>
              <a:cs typeface="Arial" pitchFamily="34" charset="0"/>
            </a:endParaRPr>
          </a:p>
          <a:p>
            <a:endParaRPr lang="pl-PL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Prostokąt 10"/>
          <p:cNvSpPr/>
          <p:nvPr/>
        </p:nvSpPr>
        <p:spPr>
          <a:xfrm>
            <a:off x="142844" y="0"/>
            <a:ext cx="885831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400" dirty="0" smtClean="0">
                <a:latin typeface="Arial" pitchFamily="34" charset="0"/>
                <a:cs typeface="Arial" pitchFamily="34" charset="0"/>
              </a:rPr>
              <a:t>20.10.2017 r. w Instytucie Muzyki UR odbyła się Konferencja Podkarpackich UTW z  udziałem Senatora prof. Aleksandra Bobko, na której reprezentanci Porozumienia przyjęli program dalszych wspólnych działań oraz wybrali nową </a:t>
            </a:r>
          </a:p>
          <a:p>
            <a:pPr algn="ctr"/>
            <a:r>
              <a:rPr lang="pl-PL" sz="2400" dirty="0" smtClean="0">
                <a:latin typeface="Arial" pitchFamily="34" charset="0"/>
                <a:cs typeface="Arial" pitchFamily="34" charset="0"/>
              </a:rPr>
              <a:t>Przewodniczącą Małgorzatę Cisek – Kozieł. </a:t>
            </a:r>
            <a:endParaRPr lang="pl-PL" sz="2400" dirty="0"/>
          </a:p>
        </p:txBody>
      </p:sp>
      <p:pic>
        <p:nvPicPr>
          <p:cNvPr id="12" name="Picture 2" descr="D:\Zebranie PPUTW 20.10.2017 Zdjecia\Zebranie PPUTW 20.10.2017 0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19527" y="3000372"/>
            <a:ext cx="4857783" cy="3643338"/>
          </a:xfrm>
          <a:prstGeom prst="rect">
            <a:avLst/>
          </a:prstGeom>
          <a:noFill/>
        </p:spPr>
      </p:pic>
      <p:pic>
        <p:nvPicPr>
          <p:cNvPr id="13" name="Picture 2" descr="http://www.ur.edu.pl/image/130398/default/PP-UTW%281866-WieCu%29kh-Sala+bli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0470" y="1928802"/>
            <a:ext cx="4381530" cy="32861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7923081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143000" y="188641"/>
            <a:ext cx="6858000" cy="1025781"/>
          </a:xfrm>
        </p:spPr>
        <p:txBody>
          <a:bodyPr>
            <a:noAutofit/>
          </a:bodyPr>
          <a:lstStyle/>
          <a:p>
            <a:r>
              <a:rPr lang="pl-PL" sz="2800" dirty="0" smtClean="0"/>
              <a:t>Konferencja Porozumienia Podkarpackich UTW </a:t>
            </a:r>
            <a:r>
              <a:rPr lang="pl-PL" sz="2800" b="1" dirty="0" smtClean="0"/>
              <a:t>14.12.2018</a:t>
            </a:r>
            <a:r>
              <a:rPr lang="pl-PL" sz="2800" dirty="0" smtClean="0"/>
              <a:t> w Urzędzie Marszałkowskim z udziałem Waldemara Szumnego. </a:t>
            </a:r>
            <a:endParaRPr lang="pl-PL" sz="2800" dirty="0"/>
          </a:p>
        </p:txBody>
      </p:sp>
      <p:pic>
        <p:nvPicPr>
          <p:cNvPr id="4098" name="Picture 2" descr="PC141610-f68db5f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357298"/>
            <a:ext cx="4357718" cy="3269573"/>
          </a:xfrm>
          <a:prstGeom prst="rect">
            <a:avLst/>
          </a:prstGeom>
          <a:noFill/>
        </p:spPr>
      </p:pic>
      <p:pic>
        <p:nvPicPr>
          <p:cNvPr id="4100" name="Picture 4" descr="PC141624-9c4b81c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5" y="3684949"/>
            <a:ext cx="4000528" cy="3001575"/>
          </a:xfrm>
          <a:prstGeom prst="rect">
            <a:avLst/>
          </a:prstGeom>
          <a:noFill/>
        </p:spPr>
      </p:pic>
      <p:pic>
        <p:nvPicPr>
          <p:cNvPr id="4102" name="Picture 6" descr="PC141615-3962402d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86314" y="1357298"/>
            <a:ext cx="4094171" cy="30718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7923081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0" y="0"/>
            <a:ext cx="8643966" cy="1142984"/>
          </a:xfrm>
        </p:spPr>
        <p:txBody>
          <a:bodyPr>
            <a:noAutofit/>
          </a:bodyPr>
          <a:lstStyle/>
          <a:p>
            <a:r>
              <a:rPr lang="pl-PL" sz="2000" dirty="0" smtClean="0">
                <a:latin typeface="Arial" pitchFamily="34" charset="0"/>
                <a:cs typeface="Arial" pitchFamily="34" charset="0"/>
              </a:rPr>
              <a:t>21 maja 2019 r. przy okazji 35 lecia UTW UR odbyło się Forum Porozumienia Podkarpackich UTW, na którym nastąpił wybór na Przewodniczącą Porozumienia - Danutę Wojnar -</a:t>
            </a:r>
            <a:r>
              <a:rPr lang="pl-PL" sz="2000" dirty="0" err="1" smtClean="0">
                <a:latin typeface="Arial" pitchFamily="34" charset="0"/>
                <a:cs typeface="Arial" pitchFamily="34" charset="0"/>
              </a:rPr>
              <a:t>Płazę</a:t>
            </a:r>
            <a:endParaRPr lang="pl-PL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428596" y="1285860"/>
            <a:ext cx="835824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sz="2400" dirty="0" smtClean="0">
              <a:latin typeface="Arial" pitchFamily="34" charset="0"/>
              <a:cs typeface="Arial" pitchFamily="34" charset="0"/>
            </a:endParaRPr>
          </a:p>
          <a:p>
            <a:endParaRPr lang="pl-PL" sz="2400" dirty="0" smtClean="0">
              <a:latin typeface="Arial" pitchFamily="34" charset="0"/>
              <a:cs typeface="Arial" pitchFamily="34" charset="0"/>
            </a:endParaRPr>
          </a:p>
          <a:p>
            <a:endParaRPr lang="pl-PL" sz="2400" dirty="0" smtClean="0">
              <a:latin typeface="Arial" pitchFamily="34" charset="0"/>
              <a:cs typeface="Arial" pitchFamily="34" charset="0"/>
            </a:endParaRPr>
          </a:p>
          <a:p>
            <a:endParaRPr lang="pl-PL" sz="2400" dirty="0" smtClean="0">
              <a:latin typeface="Arial" pitchFamily="34" charset="0"/>
              <a:cs typeface="Arial" pitchFamily="34" charset="0"/>
            </a:endParaRPr>
          </a:p>
          <a:p>
            <a:endParaRPr lang="pl-PL" sz="2400" dirty="0" smtClean="0">
              <a:latin typeface="Arial" pitchFamily="34" charset="0"/>
              <a:cs typeface="Arial" pitchFamily="34" charset="0"/>
            </a:endParaRPr>
          </a:p>
          <a:p>
            <a:endParaRPr lang="pl-PL" sz="2400" dirty="0" smtClean="0">
              <a:latin typeface="Arial" pitchFamily="34" charset="0"/>
              <a:cs typeface="Arial" pitchFamily="34" charset="0"/>
            </a:endParaRPr>
          </a:p>
          <a:p>
            <a:endParaRPr lang="pl-PL" sz="2400" dirty="0" smtClean="0">
              <a:latin typeface="Arial" pitchFamily="34" charset="0"/>
              <a:cs typeface="Arial" pitchFamily="34" charset="0"/>
            </a:endParaRPr>
          </a:p>
          <a:p>
            <a:endParaRPr lang="pl-PL" sz="2400" dirty="0" smtClean="0">
              <a:latin typeface="Arial" pitchFamily="34" charset="0"/>
              <a:cs typeface="Arial" pitchFamily="34" charset="0"/>
            </a:endParaRPr>
          </a:p>
          <a:p>
            <a:endParaRPr lang="pl-PL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2" descr="http://www.ur.edu.pl/image/167671/default/P521371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142985"/>
            <a:ext cx="4000528" cy="3000396"/>
          </a:xfrm>
          <a:prstGeom prst="rect">
            <a:avLst/>
          </a:prstGeom>
          <a:noFill/>
        </p:spPr>
      </p:pic>
      <p:pic>
        <p:nvPicPr>
          <p:cNvPr id="7" name="Picture 2" descr="http://www.ur.edu.pl/image/167672/default/P521372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1214422"/>
            <a:ext cx="4071966" cy="2964677"/>
          </a:xfrm>
          <a:prstGeom prst="rect">
            <a:avLst/>
          </a:prstGeom>
          <a:noFill/>
        </p:spPr>
      </p:pic>
      <p:pic>
        <p:nvPicPr>
          <p:cNvPr id="2050" name="Picture 2" descr="C:\Users\user\Downloads\20190521-Rze-PP-z nową przew (m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57422" y="3286124"/>
            <a:ext cx="4786346" cy="33136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7923081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428596" y="285728"/>
            <a:ext cx="8501122" cy="6000792"/>
          </a:xfrm>
        </p:spPr>
        <p:txBody>
          <a:bodyPr>
            <a:noAutofit/>
          </a:bodyPr>
          <a:lstStyle/>
          <a:p>
            <a:pPr algn="l"/>
            <a:r>
              <a:rPr lang="pl-PL" sz="2400" dirty="0" smtClean="0">
                <a:latin typeface="Arial" pitchFamily="34" charset="0"/>
                <a:cs typeface="Arial" pitchFamily="34" charset="0"/>
              </a:rPr>
              <a:t>Przy okazji obchodów 10 lecia Akademii 50+ Wyższej Szkoły Informatyki i Zarządzania w Rzeszowie 24.11.2021r. odbyło się Spotkanie Podkarpackich UTW zorganizowane przez Małgorzatę Cisek – Kozieł w celu:</a:t>
            </a:r>
            <a:br>
              <a:rPr lang="pl-PL" sz="2400" dirty="0" smtClean="0">
                <a:latin typeface="Arial" pitchFamily="34" charset="0"/>
                <a:cs typeface="Arial" pitchFamily="34" charset="0"/>
              </a:rPr>
            </a:br>
            <a:r>
              <a:rPr lang="pl-PL" sz="2400" dirty="0" smtClean="0">
                <a:latin typeface="Arial" pitchFamily="34" charset="0"/>
                <a:cs typeface="Arial" pitchFamily="34" charset="0"/>
              </a:rPr>
              <a:t> 1. Omówienia działania Podkarpackich UTW w czasie pandemii COVID 19, podzielenie się informacjami jakie działania były podejmowane w poszczególnych UTW </a:t>
            </a:r>
            <a:br>
              <a:rPr lang="pl-PL" sz="2400" dirty="0" smtClean="0">
                <a:latin typeface="Arial" pitchFamily="34" charset="0"/>
                <a:cs typeface="Arial" pitchFamily="34" charset="0"/>
              </a:rPr>
            </a:br>
            <a:r>
              <a:rPr lang="pl-PL" sz="2400" dirty="0" smtClean="0">
                <a:latin typeface="Arial" pitchFamily="34" charset="0"/>
                <a:cs typeface="Arial" pitchFamily="34" charset="0"/>
              </a:rPr>
              <a:t>w tym trudnym dla seniorów czasie, </a:t>
            </a:r>
            <a:br>
              <a:rPr lang="pl-PL" sz="2400" dirty="0" smtClean="0">
                <a:latin typeface="Arial" pitchFamily="34" charset="0"/>
                <a:cs typeface="Arial" pitchFamily="34" charset="0"/>
              </a:rPr>
            </a:br>
            <a:r>
              <a:rPr lang="pl-PL" sz="2400" dirty="0" smtClean="0">
                <a:latin typeface="Arial" pitchFamily="34" charset="0"/>
                <a:cs typeface="Arial" pitchFamily="34" charset="0"/>
              </a:rPr>
              <a:t>2. Wspólne zastanowienie się, co zrobić aby zapobiec marginalizacji seniorów i aby nie stracić słuchaczy .</a:t>
            </a:r>
            <a:br>
              <a:rPr lang="pl-PL" sz="2400" dirty="0" smtClean="0">
                <a:latin typeface="Arial" pitchFamily="34" charset="0"/>
                <a:cs typeface="Arial" pitchFamily="34" charset="0"/>
              </a:rPr>
            </a:br>
            <a:r>
              <a:rPr lang="pl-PL" sz="24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pl-PL" sz="2400" dirty="0" smtClean="0">
                <a:latin typeface="Arial" pitchFamily="34" charset="0"/>
                <a:cs typeface="Arial" pitchFamily="34" charset="0"/>
              </a:rPr>
            </a:br>
            <a:r>
              <a:rPr lang="pl-PL" sz="2400" dirty="0" smtClean="0">
                <a:latin typeface="Arial" pitchFamily="34" charset="0"/>
                <a:cs typeface="Arial" pitchFamily="34" charset="0"/>
              </a:rPr>
              <a:t>Uczestniczyło 6 delegacji z UTW Podkarpacia.</a:t>
            </a:r>
            <a:br>
              <a:rPr lang="pl-PL" sz="2400" dirty="0" smtClean="0">
                <a:latin typeface="Arial" pitchFamily="34" charset="0"/>
                <a:cs typeface="Arial" pitchFamily="34" charset="0"/>
              </a:rPr>
            </a:br>
            <a:r>
              <a:rPr lang="pl-PL" sz="2400" dirty="0" smtClean="0">
                <a:latin typeface="Arial" pitchFamily="34" charset="0"/>
                <a:cs typeface="Arial" pitchFamily="34" charset="0"/>
              </a:rPr>
              <a:t> </a:t>
            </a:r>
            <a:endParaRPr lang="pl-PL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428596" y="1285860"/>
            <a:ext cx="835824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sz="2400" dirty="0" smtClean="0">
              <a:latin typeface="Arial" pitchFamily="34" charset="0"/>
              <a:cs typeface="Arial" pitchFamily="34" charset="0"/>
            </a:endParaRPr>
          </a:p>
          <a:p>
            <a:endParaRPr lang="pl-PL" sz="2400" dirty="0" smtClean="0">
              <a:latin typeface="Arial" pitchFamily="34" charset="0"/>
              <a:cs typeface="Arial" pitchFamily="34" charset="0"/>
            </a:endParaRPr>
          </a:p>
          <a:p>
            <a:endParaRPr lang="pl-PL" sz="2400" dirty="0" smtClean="0">
              <a:latin typeface="Arial" pitchFamily="34" charset="0"/>
              <a:cs typeface="Arial" pitchFamily="34" charset="0"/>
            </a:endParaRPr>
          </a:p>
          <a:p>
            <a:endParaRPr lang="pl-PL" sz="2400" dirty="0" smtClean="0">
              <a:latin typeface="Arial" pitchFamily="34" charset="0"/>
              <a:cs typeface="Arial" pitchFamily="34" charset="0"/>
            </a:endParaRPr>
          </a:p>
          <a:p>
            <a:endParaRPr lang="pl-PL" sz="2400" dirty="0" smtClean="0">
              <a:latin typeface="Arial" pitchFamily="34" charset="0"/>
              <a:cs typeface="Arial" pitchFamily="34" charset="0"/>
            </a:endParaRPr>
          </a:p>
          <a:p>
            <a:endParaRPr lang="pl-PL" sz="2400" dirty="0" smtClean="0">
              <a:latin typeface="Arial" pitchFamily="34" charset="0"/>
              <a:cs typeface="Arial" pitchFamily="34" charset="0"/>
            </a:endParaRPr>
          </a:p>
          <a:p>
            <a:endParaRPr lang="pl-PL" sz="2400" dirty="0" smtClean="0">
              <a:latin typeface="Arial" pitchFamily="34" charset="0"/>
              <a:cs typeface="Arial" pitchFamily="34" charset="0"/>
            </a:endParaRPr>
          </a:p>
          <a:p>
            <a:endParaRPr lang="pl-PL" sz="2400" dirty="0" smtClean="0">
              <a:latin typeface="Arial" pitchFamily="34" charset="0"/>
              <a:cs typeface="Arial" pitchFamily="34" charset="0"/>
            </a:endParaRPr>
          </a:p>
          <a:p>
            <a:endParaRPr lang="pl-PL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923081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428596" y="285728"/>
            <a:ext cx="8501122" cy="6000792"/>
          </a:xfrm>
        </p:spPr>
        <p:txBody>
          <a:bodyPr>
            <a:noAutofit/>
          </a:bodyPr>
          <a:lstStyle/>
          <a:p>
            <a:pPr algn="l"/>
            <a:r>
              <a:rPr lang="pl-PL" sz="2400" smtClean="0"/>
              <a:t/>
            </a:r>
            <a:br>
              <a:rPr lang="pl-PL" sz="2400" smtClean="0"/>
            </a:br>
            <a:r>
              <a:rPr lang="pl-PL" sz="2400" dirty="0" smtClean="0"/>
              <a:t/>
            </a:r>
            <a:br>
              <a:rPr lang="pl-PL" sz="2400" dirty="0" smtClean="0"/>
            </a:br>
            <a:r>
              <a:rPr lang="pl-PL" sz="2400" dirty="0" smtClean="0"/>
              <a:t/>
            </a:r>
            <a:br>
              <a:rPr lang="pl-PL" sz="2400" dirty="0" smtClean="0"/>
            </a:br>
            <a:r>
              <a:rPr lang="pl-PL" sz="2400" dirty="0" smtClean="0"/>
              <a:t/>
            </a:r>
            <a:br>
              <a:rPr lang="pl-PL" sz="2400" dirty="0" smtClean="0"/>
            </a:br>
            <a:r>
              <a:rPr lang="pl-PL" sz="2400" dirty="0" smtClean="0"/>
              <a:t/>
            </a:r>
            <a:br>
              <a:rPr lang="pl-PL" sz="2400" dirty="0" smtClean="0"/>
            </a:br>
            <a:r>
              <a:rPr lang="pl-PL" sz="2400" dirty="0" smtClean="0"/>
              <a:t/>
            </a:r>
            <a:br>
              <a:rPr lang="pl-PL" sz="2400" dirty="0" smtClean="0"/>
            </a:br>
            <a:r>
              <a:rPr lang="pl-PL" sz="2400" dirty="0" smtClean="0"/>
              <a:t/>
            </a:r>
            <a:br>
              <a:rPr lang="pl-PL" sz="2400" dirty="0" smtClean="0"/>
            </a:br>
            <a:r>
              <a:rPr lang="pl-PL" sz="2400" dirty="0" smtClean="0">
                <a:latin typeface="Arial" pitchFamily="34" charset="0"/>
                <a:cs typeface="Arial" pitchFamily="34" charset="0"/>
              </a:rPr>
              <a:t> </a:t>
            </a:r>
            <a:endParaRPr lang="pl-PL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428596" y="1285860"/>
            <a:ext cx="835824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sz="2400" dirty="0" smtClean="0">
              <a:latin typeface="Arial" pitchFamily="34" charset="0"/>
              <a:cs typeface="Arial" pitchFamily="34" charset="0"/>
            </a:endParaRPr>
          </a:p>
          <a:p>
            <a:endParaRPr lang="pl-PL" sz="2400" dirty="0" smtClean="0">
              <a:latin typeface="Arial" pitchFamily="34" charset="0"/>
              <a:cs typeface="Arial" pitchFamily="34" charset="0"/>
            </a:endParaRPr>
          </a:p>
          <a:p>
            <a:endParaRPr lang="pl-PL" sz="2400" dirty="0" smtClean="0">
              <a:latin typeface="Arial" pitchFamily="34" charset="0"/>
              <a:cs typeface="Arial" pitchFamily="34" charset="0"/>
            </a:endParaRPr>
          </a:p>
          <a:p>
            <a:endParaRPr lang="pl-PL" sz="2400" dirty="0" smtClean="0">
              <a:latin typeface="Arial" pitchFamily="34" charset="0"/>
              <a:cs typeface="Arial" pitchFamily="34" charset="0"/>
            </a:endParaRPr>
          </a:p>
          <a:p>
            <a:endParaRPr lang="pl-PL" sz="2400" dirty="0" smtClean="0">
              <a:latin typeface="Arial" pitchFamily="34" charset="0"/>
              <a:cs typeface="Arial" pitchFamily="34" charset="0"/>
            </a:endParaRPr>
          </a:p>
          <a:p>
            <a:endParaRPr lang="pl-PL" sz="2400" dirty="0" smtClean="0">
              <a:latin typeface="Arial" pitchFamily="34" charset="0"/>
              <a:cs typeface="Arial" pitchFamily="34" charset="0"/>
            </a:endParaRPr>
          </a:p>
          <a:p>
            <a:endParaRPr lang="pl-PL" sz="2400" dirty="0" smtClean="0">
              <a:latin typeface="Arial" pitchFamily="34" charset="0"/>
              <a:cs typeface="Arial" pitchFamily="34" charset="0"/>
            </a:endParaRPr>
          </a:p>
          <a:p>
            <a:endParaRPr lang="pl-PL" sz="2400" dirty="0" smtClean="0">
              <a:latin typeface="Arial" pitchFamily="34" charset="0"/>
              <a:cs typeface="Arial" pitchFamily="34" charset="0"/>
            </a:endParaRPr>
          </a:p>
          <a:p>
            <a:endParaRPr lang="pl-PL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C:\Users\user\Downloads\20211124-PP-spotk na WSIZie-ze szkol zdal-sala całą (m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857232"/>
            <a:ext cx="8643998" cy="5520707"/>
          </a:xfrm>
          <a:prstGeom prst="rect">
            <a:avLst/>
          </a:prstGeom>
          <a:noFill/>
        </p:spPr>
      </p:pic>
      <p:sp>
        <p:nvSpPr>
          <p:cNvPr id="11" name="pole tekstowe 10"/>
          <p:cNvSpPr txBox="1"/>
          <p:nvPr/>
        </p:nvSpPr>
        <p:spPr>
          <a:xfrm>
            <a:off x="714348" y="142852"/>
            <a:ext cx="83475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 smtClean="0">
                <a:latin typeface="Arial" pitchFamily="34" charset="0"/>
                <a:cs typeface="Arial" pitchFamily="34" charset="0"/>
              </a:rPr>
              <a:t>Spotkanie delegacji Porozumienia w Akademii 50+</a:t>
            </a:r>
            <a:endParaRPr lang="pl-PL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923081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428596" y="285728"/>
            <a:ext cx="8501122" cy="6000792"/>
          </a:xfrm>
        </p:spPr>
        <p:txBody>
          <a:bodyPr>
            <a:noAutofit/>
          </a:bodyPr>
          <a:lstStyle/>
          <a:p>
            <a:r>
              <a:rPr lang="pl-PL" sz="2800" dirty="0" smtClean="0"/>
              <a:t>G</a:t>
            </a:r>
            <a:br>
              <a:rPr lang="pl-PL" sz="2800" dirty="0" smtClean="0"/>
            </a:br>
            <a:r>
              <a:rPr lang="pl-PL" sz="2800" dirty="0" smtClean="0"/>
              <a:t> </a:t>
            </a:r>
            <a:br>
              <a:rPr lang="pl-PL" sz="2800" dirty="0" smtClean="0"/>
            </a:br>
            <a:r>
              <a:rPr lang="pl-PL" sz="2800" dirty="0" smtClean="0"/>
              <a:t/>
            </a:r>
            <a:br>
              <a:rPr lang="pl-PL" sz="2800" dirty="0" smtClean="0"/>
            </a:br>
            <a:r>
              <a:rPr lang="pl-PL" sz="2800" dirty="0" smtClean="0"/>
              <a:t/>
            </a:r>
            <a:br>
              <a:rPr lang="pl-PL" sz="2800" dirty="0" smtClean="0"/>
            </a:br>
            <a:r>
              <a:rPr lang="pl-PL" sz="2800" dirty="0" smtClean="0"/>
              <a:t/>
            </a:r>
            <a:br>
              <a:rPr lang="pl-PL" sz="2800" dirty="0" smtClean="0"/>
            </a:br>
            <a:r>
              <a:rPr lang="pl-PL" sz="2800" dirty="0" err="1" smtClean="0"/>
              <a:t>DDddd</a:t>
            </a:r>
            <a:endParaRPr lang="pl-PL" sz="2800" dirty="0"/>
          </a:p>
        </p:txBody>
      </p:sp>
      <p:sp>
        <p:nvSpPr>
          <p:cNvPr id="5" name="Prostokąt 4"/>
          <p:cNvSpPr/>
          <p:nvPr/>
        </p:nvSpPr>
        <p:spPr>
          <a:xfrm>
            <a:off x="428596" y="1285860"/>
            <a:ext cx="835824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sz="2400" dirty="0" smtClean="0">
              <a:latin typeface="Arial" pitchFamily="34" charset="0"/>
              <a:cs typeface="Arial" pitchFamily="34" charset="0"/>
            </a:endParaRPr>
          </a:p>
          <a:p>
            <a:endParaRPr lang="pl-PL" sz="2400" dirty="0" smtClean="0">
              <a:latin typeface="Arial" pitchFamily="34" charset="0"/>
              <a:cs typeface="Arial" pitchFamily="34" charset="0"/>
            </a:endParaRPr>
          </a:p>
          <a:p>
            <a:endParaRPr lang="pl-PL" sz="2400" dirty="0" smtClean="0">
              <a:latin typeface="Arial" pitchFamily="34" charset="0"/>
              <a:cs typeface="Arial" pitchFamily="34" charset="0"/>
            </a:endParaRPr>
          </a:p>
          <a:p>
            <a:endParaRPr lang="pl-PL" sz="2400" dirty="0" smtClean="0">
              <a:latin typeface="Arial" pitchFamily="34" charset="0"/>
              <a:cs typeface="Arial" pitchFamily="34" charset="0"/>
            </a:endParaRPr>
          </a:p>
          <a:p>
            <a:endParaRPr lang="pl-PL" sz="2400" dirty="0" smtClean="0">
              <a:latin typeface="Arial" pitchFamily="34" charset="0"/>
              <a:cs typeface="Arial" pitchFamily="34" charset="0"/>
            </a:endParaRPr>
          </a:p>
          <a:p>
            <a:endParaRPr lang="pl-PL" sz="2400" dirty="0" smtClean="0">
              <a:latin typeface="Arial" pitchFamily="34" charset="0"/>
              <a:cs typeface="Arial" pitchFamily="34" charset="0"/>
            </a:endParaRPr>
          </a:p>
          <a:p>
            <a:endParaRPr lang="pl-PL" sz="2400" dirty="0" smtClean="0">
              <a:latin typeface="Arial" pitchFamily="34" charset="0"/>
              <a:cs typeface="Arial" pitchFamily="34" charset="0"/>
            </a:endParaRPr>
          </a:p>
          <a:p>
            <a:endParaRPr lang="pl-PL" sz="2400" dirty="0" smtClean="0">
              <a:latin typeface="Arial" pitchFamily="34" charset="0"/>
              <a:cs typeface="Arial" pitchFamily="34" charset="0"/>
            </a:endParaRPr>
          </a:p>
          <a:p>
            <a:endParaRPr lang="pl-PL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Obraz 5" descr="https://www.ur.edu.pl/files/ur/import/private/118/40-lecie%20UTW-UR/DSC0071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43306" y="2928934"/>
            <a:ext cx="5286412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Obraz 6" descr="https://www.ur.edu.pl/files/ur/import/private/118/40-lecie%20UTW-UR/DSC00697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857232"/>
            <a:ext cx="4643470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pole tekstowe 9"/>
          <p:cNvSpPr txBox="1"/>
          <p:nvPr/>
        </p:nvSpPr>
        <p:spPr>
          <a:xfrm>
            <a:off x="0" y="0"/>
            <a:ext cx="93583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 smtClean="0"/>
              <a:t>Jubileusz 40 lecia UTW Uniwersytetu Rzeszowskiego 14 maja 2024r. Gratulacje od JM Rektora UR prof. dr hab. Sylwestra Czopka </a:t>
            </a:r>
            <a:endParaRPr lang="pl-PL" sz="2400" dirty="0"/>
          </a:p>
        </p:txBody>
      </p:sp>
      <p:sp>
        <p:nvSpPr>
          <p:cNvPr id="12" name="pole tekstowe 11"/>
          <p:cNvSpPr txBox="1"/>
          <p:nvPr/>
        </p:nvSpPr>
        <p:spPr>
          <a:xfrm>
            <a:off x="5214942" y="6000768"/>
            <a:ext cx="33577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 smtClean="0"/>
              <a:t>Delegacja UTW z Mielca</a:t>
            </a: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xmlns="" val="37923081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ctrTitle"/>
          </p:nvPr>
        </p:nvSpPr>
        <p:spPr>
          <a:xfrm>
            <a:off x="179512" y="1124744"/>
            <a:ext cx="8750206" cy="5544616"/>
          </a:xfrm>
        </p:spPr>
        <p:txBody>
          <a:bodyPr/>
          <a:lstStyle/>
          <a:p>
            <a:pPr lvl="0" algn="l" fontAlgn="auto">
              <a:spcBef>
                <a:spcPts val="0"/>
              </a:spcBef>
              <a:spcAft>
                <a:spcPts val="141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80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/>
            </a:r>
            <a:br>
              <a:rPr lang="pl-PL" sz="280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</a:br>
            <a:r>
              <a:rPr lang="pl-PL" sz="280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/>
            </a:r>
            <a:br>
              <a:rPr lang="pl-PL" sz="280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</a:br>
            <a:r>
              <a:rPr lang="pl-PL" sz="280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/>
            </a:r>
            <a:br>
              <a:rPr lang="pl-PL" sz="280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</a:br>
            <a:r>
              <a:rPr lang="pl-PL" sz="2800" dirty="0" smtClean="0">
                <a:solidFill>
                  <a:srgbClr val="002060"/>
                </a:solidFill>
                <a:latin typeface="Arial" pitchFamily="34"/>
                <a:ea typeface="Lucida Sans Unicode" pitchFamily="2"/>
                <a:cs typeface="Tahoma" pitchFamily="2"/>
              </a:rPr>
              <a:t/>
            </a:r>
            <a:br>
              <a:rPr lang="pl-PL" sz="2800" dirty="0" smtClean="0">
                <a:solidFill>
                  <a:srgbClr val="002060"/>
                </a:solidFill>
                <a:latin typeface="Arial" pitchFamily="34"/>
                <a:ea typeface="Lucida Sans Unicode" pitchFamily="2"/>
                <a:cs typeface="Tahoma" pitchFamily="2"/>
              </a:rPr>
            </a:br>
            <a:r>
              <a:rPr lang="pl-PL" dirty="0" smtClean="0">
                <a:solidFill>
                  <a:srgbClr val="FFFF00"/>
                </a:solidFill>
                <a:latin typeface="Arial" pitchFamily="34"/>
                <a:ea typeface="Lucida Sans Unicode" pitchFamily="2"/>
                <a:cs typeface="Tahoma" pitchFamily="2"/>
              </a:rPr>
              <a:t/>
            </a:r>
            <a:br>
              <a:rPr lang="pl-PL" dirty="0" smtClean="0">
                <a:solidFill>
                  <a:srgbClr val="FFFF00"/>
                </a:solidFill>
                <a:latin typeface="Arial" pitchFamily="34"/>
                <a:ea typeface="Lucida Sans Unicode" pitchFamily="2"/>
                <a:cs typeface="Tahoma" pitchFamily="2"/>
              </a:rPr>
            </a:br>
            <a:endParaRPr lang="pl-PL" dirty="0"/>
          </a:p>
        </p:txBody>
      </p:sp>
      <p:sp>
        <p:nvSpPr>
          <p:cNvPr id="7" name="Prostokąt 6"/>
          <p:cNvSpPr/>
          <p:nvPr/>
        </p:nvSpPr>
        <p:spPr>
          <a:xfrm flipV="1">
            <a:off x="179512" y="1586409"/>
            <a:ext cx="87849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auto">
              <a:spcBef>
                <a:spcPts val="0"/>
              </a:spcBef>
              <a:spcAft>
                <a:spcPts val="141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dirty="0">
              <a:solidFill>
                <a:srgbClr val="002060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pic>
        <p:nvPicPr>
          <p:cNvPr id="12" name="Obraz 11" descr="https://www.ur.edu.pl/files/ur/import/private/118/40-lecie%20UTW-UR/DSC0068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85728"/>
            <a:ext cx="4429156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Obraz 12" descr="https://www.ur.edu.pl/files/ur/import/private/118/40-lecie%20UTW-UR/DSC0075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43240" y="2786058"/>
            <a:ext cx="5760720" cy="3842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pole tekstowe 19"/>
          <p:cNvSpPr txBox="1"/>
          <p:nvPr/>
        </p:nvSpPr>
        <p:spPr>
          <a:xfrm>
            <a:off x="5429256" y="6000768"/>
            <a:ext cx="32861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 smtClean="0"/>
              <a:t>Z Danutą Wojnar- </a:t>
            </a:r>
            <a:r>
              <a:rPr lang="pl-PL" sz="2400" dirty="0" err="1" smtClean="0"/>
              <a:t>Płazą</a:t>
            </a:r>
            <a:endParaRPr lang="pl-PL" sz="2400" dirty="0"/>
          </a:p>
        </p:txBody>
      </p:sp>
      <p:sp>
        <p:nvSpPr>
          <p:cNvPr id="21" name="pole tekstowe 20"/>
          <p:cNvSpPr txBox="1"/>
          <p:nvPr/>
        </p:nvSpPr>
        <p:spPr>
          <a:xfrm>
            <a:off x="285720" y="2334560"/>
            <a:ext cx="91377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 smtClean="0"/>
              <a:t>Władze uczelni, samorządowe, miasta i delegacje UTW Podkarpacia</a:t>
            </a:r>
            <a:endParaRPr lang="pl-PL" sz="2400" dirty="0"/>
          </a:p>
        </p:txBody>
      </p:sp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1368412"/>
          </a:xfrm>
        </p:spPr>
        <p:txBody>
          <a:bodyPr>
            <a:noAutofit/>
          </a:bodyPr>
          <a:lstStyle/>
          <a:p>
            <a:r>
              <a:rPr lang="pl-PL" sz="2800" dirty="0" smtClean="0"/>
              <a:t>Uniwersytet Trzeciego Wieku UR jest dydaktycznym</a:t>
            </a:r>
            <a:br>
              <a:rPr lang="pl-PL" sz="2800" dirty="0" smtClean="0"/>
            </a:br>
            <a:r>
              <a:rPr lang="pl-PL" sz="2800" dirty="0" smtClean="0"/>
              <a:t>Studium Otwartym Uniwersytetu Rzeszowskiego.</a:t>
            </a:r>
            <a:br>
              <a:rPr lang="pl-PL" sz="2800" dirty="0" smtClean="0"/>
            </a:br>
            <a:endParaRPr lang="pl-PL" sz="28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42844" y="1571612"/>
            <a:ext cx="8858312" cy="4554551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pl-PL" sz="2400" dirty="0" smtClean="0">
                <a:latin typeface="Arial" pitchFamily="34" charset="0"/>
                <a:cs typeface="Arial" pitchFamily="34" charset="0"/>
              </a:rPr>
              <a:t>Funkcjonuje  na </a:t>
            </a:r>
            <a:r>
              <a:rPr lang="pl-PL" sz="2400" dirty="0">
                <a:latin typeface="Arial" pitchFamily="34" charset="0"/>
                <a:cs typeface="Arial" pitchFamily="34" charset="0"/>
              </a:rPr>
              <a:t>podstawie Regulaminu UTW-UR</a:t>
            </a:r>
          </a:p>
          <a:p>
            <a:pPr algn="ctr">
              <a:buNone/>
            </a:pPr>
            <a:r>
              <a:rPr lang="pl-PL" sz="2400" dirty="0">
                <a:latin typeface="Arial" pitchFamily="34" charset="0"/>
                <a:cs typeface="Arial" pitchFamily="34" charset="0"/>
              </a:rPr>
              <a:t>zatwierdzonego przez Rektora UR 18 czerwca 2021r.</a:t>
            </a:r>
          </a:p>
          <a:p>
            <a:pPr algn="ctr">
              <a:buNone/>
            </a:pPr>
            <a:r>
              <a:rPr lang="pl-PL" sz="2400" dirty="0">
                <a:latin typeface="Arial" pitchFamily="34" charset="0"/>
                <a:cs typeface="Arial" pitchFamily="34" charset="0"/>
              </a:rPr>
              <a:t>Nadzór na działalnością UTW-UR sprawuje Prorektor ds.</a:t>
            </a:r>
          </a:p>
          <a:p>
            <a:pPr algn="ctr">
              <a:buNone/>
            </a:pPr>
            <a:r>
              <a:rPr lang="pl-PL" sz="2400" dirty="0">
                <a:latin typeface="Arial" pitchFamily="34" charset="0"/>
                <a:cs typeface="Arial" pitchFamily="34" charset="0"/>
              </a:rPr>
              <a:t>Studenckich i Kształcenia.</a:t>
            </a:r>
          </a:p>
          <a:p>
            <a:pPr algn="ctr">
              <a:buNone/>
            </a:pPr>
            <a:r>
              <a:rPr lang="pl-PL" sz="2400" dirty="0">
                <a:latin typeface="Arial" pitchFamily="34" charset="0"/>
                <a:cs typeface="Arial" pitchFamily="34" charset="0"/>
              </a:rPr>
              <a:t>Pełnomocnikiem ds. UTW-UR powołanym przez Rektora UR</a:t>
            </a:r>
          </a:p>
          <a:p>
            <a:pPr algn="ctr">
              <a:buNone/>
            </a:pPr>
            <a:r>
              <a:rPr lang="pl-PL" sz="2400" dirty="0">
                <a:latin typeface="Arial" pitchFamily="34" charset="0"/>
                <a:cs typeface="Arial" pitchFamily="34" charset="0"/>
              </a:rPr>
              <a:t>na kadencję 2024-2029 jest dr Dominik Szczepański.</a:t>
            </a:r>
          </a:p>
          <a:p>
            <a:pPr algn="ctr">
              <a:buNone/>
            </a:pPr>
            <a:r>
              <a:rPr lang="pl-PL" sz="2400" dirty="0">
                <a:latin typeface="Arial" pitchFamily="34" charset="0"/>
                <a:cs typeface="Arial" pitchFamily="34" charset="0"/>
              </a:rPr>
              <a:t>Kierunki dydaktyczne UTW-UR wyznacza Rada Programowa</a:t>
            </a:r>
          </a:p>
          <a:p>
            <a:pPr algn="ctr">
              <a:buNone/>
            </a:pPr>
            <a:r>
              <a:rPr lang="pl-PL" sz="2400" dirty="0">
                <a:latin typeface="Arial" pitchFamily="34" charset="0"/>
                <a:cs typeface="Arial" pitchFamily="34" charset="0"/>
              </a:rPr>
              <a:t>powoływana </a:t>
            </a:r>
            <a:r>
              <a:rPr lang="pl-PL" sz="2400" dirty="0" smtClean="0">
                <a:latin typeface="Arial" pitchFamily="34" charset="0"/>
                <a:cs typeface="Arial" pitchFamily="34" charset="0"/>
              </a:rPr>
              <a:t>przez </a:t>
            </a:r>
            <a:r>
              <a:rPr lang="pl-PL" sz="2400" dirty="0">
                <a:latin typeface="Arial" pitchFamily="34" charset="0"/>
                <a:cs typeface="Arial" pitchFamily="34" charset="0"/>
              </a:rPr>
              <a:t>Rektora UR.</a:t>
            </a:r>
          </a:p>
          <a:p>
            <a:pPr algn="ctr">
              <a:buNone/>
            </a:pPr>
            <a:r>
              <a:rPr lang="pl-PL" sz="2400" dirty="0">
                <a:latin typeface="Arial" pitchFamily="34" charset="0"/>
                <a:cs typeface="Arial" pitchFamily="34" charset="0"/>
              </a:rPr>
              <a:t>UTW-UR </a:t>
            </a:r>
            <a:r>
              <a:rPr lang="pl-PL" sz="2400" dirty="0" smtClean="0">
                <a:latin typeface="Arial" pitchFamily="34" charset="0"/>
                <a:cs typeface="Arial" pitchFamily="34" charset="0"/>
              </a:rPr>
              <a:t>ma obecnie 480 słuchaczy i opiera </a:t>
            </a:r>
            <a:r>
              <a:rPr lang="pl-PL" sz="2400" dirty="0">
                <a:latin typeface="Arial" pitchFamily="34" charset="0"/>
                <a:cs typeface="Arial" pitchFamily="34" charset="0"/>
              </a:rPr>
              <a:t>swą działalność na pracy </a:t>
            </a:r>
            <a:r>
              <a:rPr lang="pl-PL" sz="2400" dirty="0" smtClean="0">
                <a:latin typeface="Arial" pitchFamily="34" charset="0"/>
                <a:cs typeface="Arial" pitchFamily="34" charset="0"/>
              </a:rPr>
              <a:t>społecznej członków Zarządu oraz kierowników grup. </a:t>
            </a:r>
            <a:endParaRPr lang="pl-PL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928694"/>
          </a:xfrm>
        </p:spPr>
        <p:txBody>
          <a:bodyPr>
            <a:noAutofit/>
          </a:bodyPr>
          <a:lstStyle/>
          <a:p>
            <a:r>
              <a:rPr lang="pl-PL" sz="2800" dirty="0"/>
              <a:t>Zarząd UTW-UR w r. ak. 2024 – </a:t>
            </a:r>
            <a:r>
              <a:rPr lang="pl-PL" sz="2800" dirty="0" smtClean="0"/>
              <a:t>2025</a:t>
            </a:r>
            <a:br>
              <a:rPr lang="pl-PL" sz="2800" dirty="0" smtClean="0"/>
            </a:br>
            <a:r>
              <a:rPr lang="pl-PL" sz="2800" dirty="0" smtClean="0"/>
              <a:t>Prezes Zarządu Danuta Kamieniecka - Przywara</a:t>
            </a:r>
            <a:endParaRPr lang="pl-PL" sz="2800" dirty="0"/>
          </a:p>
        </p:txBody>
      </p:sp>
      <p:pic>
        <p:nvPicPr>
          <p:cNvPr id="8" name="Picture 2" descr="C:\Users\user\Downloads\Niemczak_Paweł_UTW-UR wrzesień 2024 (9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1142984"/>
            <a:ext cx="8349917" cy="556661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928694"/>
          </a:xfrm>
        </p:spPr>
        <p:txBody>
          <a:bodyPr>
            <a:noAutofit/>
          </a:bodyPr>
          <a:lstStyle/>
          <a:p>
            <a:r>
              <a:rPr lang="pl-PL" sz="2800" dirty="0"/>
              <a:t>Zarząd </a:t>
            </a:r>
            <a:r>
              <a:rPr lang="pl-PL" sz="2800" dirty="0" smtClean="0"/>
              <a:t>Stowarzyszenia Przyjaciół UTW w Rzeszowie</a:t>
            </a:r>
            <a:br>
              <a:rPr lang="pl-PL" sz="2800" dirty="0" smtClean="0"/>
            </a:br>
            <a:r>
              <a:rPr lang="pl-PL" sz="2800" dirty="0" smtClean="0"/>
              <a:t>Prezes Stowarzyszenia Maria Suchy</a:t>
            </a:r>
            <a:endParaRPr lang="pl-PL" sz="2800" dirty="0"/>
          </a:p>
        </p:txBody>
      </p:sp>
      <p:pic>
        <p:nvPicPr>
          <p:cNvPr id="5" name="Picture 2" descr="C:\Users\user\Downloads\Niemczak_Paweł Zarząd SPUTW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7" y="1148537"/>
            <a:ext cx="8215370" cy="54769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401080" cy="441306"/>
          </a:xfrm>
        </p:spPr>
        <p:txBody>
          <a:bodyPr>
            <a:normAutofit fontScale="90000"/>
          </a:bodyPr>
          <a:lstStyle/>
          <a:p>
            <a:pPr algn="ctr" eaLnBrk="1" hangingPunct="1">
              <a:buNone/>
            </a:pPr>
            <a:r>
              <a:rPr altLang="pl-PL" sz="2400" b="0" smtClean="0">
                <a:latin typeface="Arial" pitchFamily="34" charset="0"/>
                <a:cs typeface="Arial" pitchFamily="34" charset="0"/>
              </a:rPr>
              <a:t>Propozycje dla słuchaczy w r. ak. 2024/2025  </a:t>
            </a:r>
            <a:r>
              <a:rPr lang="pl-PL" altLang="pl-PL" sz="2400" b="0" dirty="0" smtClean="0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2051" name="Podtytuł 2"/>
          <p:cNvSpPr>
            <a:spLocks noGrp="1"/>
          </p:cNvSpPr>
          <p:nvPr>
            <p:ph idx="1"/>
          </p:nvPr>
        </p:nvSpPr>
        <p:spPr>
          <a:xfrm>
            <a:off x="4714876" y="1643050"/>
            <a:ext cx="3971924" cy="4483113"/>
          </a:xfrm>
        </p:spPr>
        <p:txBody>
          <a:bodyPr/>
          <a:lstStyle/>
          <a:p>
            <a:pPr eaLnBrk="1" hangingPunct="1">
              <a:buNone/>
            </a:pPr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sz="18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12" name="Symbol zastępczy tekstu 11"/>
          <p:cNvSpPr>
            <a:spLocks noGrp="1"/>
          </p:cNvSpPr>
          <p:nvPr>
            <p:ph type="body" idx="2"/>
          </p:nvPr>
        </p:nvSpPr>
        <p:spPr>
          <a:xfrm>
            <a:off x="357158" y="2643182"/>
            <a:ext cx="8329642" cy="3482981"/>
          </a:xfrm>
        </p:spPr>
        <p:txBody>
          <a:bodyPr/>
          <a:lstStyle/>
          <a:p>
            <a:endParaRPr lang="pl-PL" sz="3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pl-PL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pole tekstowe 13"/>
          <p:cNvSpPr txBox="1"/>
          <p:nvPr/>
        </p:nvSpPr>
        <p:spPr>
          <a:xfrm>
            <a:off x="4786314" y="1428736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15" name="pole tekstowe 14"/>
          <p:cNvSpPr txBox="1"/>
          <p:nvPr/>
        </p:nvSpPr>
        <p:spPr>
          <a:xfrm>
            <a:off x="4938714" y="1142985"/>
            <a:ext cx="3919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2400" dirty="0" smtClean="0"/>
          </a:p>
        </p:txBody>
      </p:sp>
      <p:sp>
        <p:nvSpPr>
          <p:cNvPr id="9" name="Prostokąt 8"/>
          <p:cNvSpPr/>
          <p:nvPr/>
        </p:nvSpPr>
        <p:spPr>
          <a:xfrm>
            <a:off x="214282" y="714356"/>
            <a:ext cx="8929718" cy="11145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dirty="0" smtClean="0">
              <a:solidFill>
                <a:schemeClr val="bg1"/>
              </a:solidFill>
              <a:cs typeface="Arial" charset="0"/>
            </a:endParaRP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r>
              <a:rPr lang="pl-PL" altLang="pl-PL" sz="2400" dirty="0" smtClean="0">
                <a:cs typeface="Arial" charset="0"/>
              </a:rPr>
              <a:t>Otwarte wykłady tematyczne w Auli Głównej UR – wtorki 17:00 prowadzone przez pracowników naukowych UR.</a:t>
            </a: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r>
              <a:rPr lang="pl-PL" altLang="pl-PL" sz="2400" dirty="0" smtClean="0">
                <a:cs typeface="Arial" charset="0"/>
              </a:rPr>
              <a:t>W planie warsztaty i konwersatoria tematyczne.</a:t>
            </a: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dirty="0" smtClean="0">
              <a:cs typeface="Arial" charset="0"/>
            </a:endParaRPr>
          </a:p>
          <a:p>
            <a:pPr marL="333375" indent="-333375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r>
              <a:rPr lang="pl-PL" altLang="pl-PL" sz="2400" dirty="0" smtClean="0">
                <a:cs typeface="Arial" charset="0"/>
              </a:rPr>
              <a:t>Zajęcia dodatkowe -  w sumie 53 różnych grup i klubów: </a:t>
            </a: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r>
              <a:rPr lang="pl-PL" altLang="pl-PL" sz="2400" dirty="0" smtClean="0">
                <a:cs typeface="Arial" charset="0"/>
              </a:rPr>
              <a:t>Sekcja komputerowa na różnych poziomach, grafika komputerowa,</a:t>
            </a: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r>
              <a:rPr lang="pl-PL" altLang="pl-PL" sz="2400" dirty="0" smtClean="0">
                <a:cs typeface="Arial" charset="0"/>
              </a:rPr>
              <a:t>Lektoraty języka angielskiego na różnych poziomach,</a:t>
            </a: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r>
              <a:rPr lang="pl-PL" altLang="pl-PL" sz="2400" dirty="0" smtClean="0">
                <a:cs typeface="Arial" charset="0"/>
              </a:rPr>
              <a:t>Lektoraty pozostałych języków: niemiecki, francuski, włoski, hiszpański,</a:t>
            </a: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r>
              <a:rPr lang="pl-PL" altLang="pl-PL" sz="2400" dirty="0" smtClean="0">
                <a:cs typeface="Arial" charset="0"/>
              </a:rPr>
              <a:t>Gimnastyka w wodzie, gimnastyka rehabilitacyjna,</a:t>
            </a: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r>
              <a:rPr lang="pl-PL" altLang="pl-PL" sz="2400" dirty="0" smtClean="0">
                <a:cs typeface="Arial" charset="0"/>
              </a:rPr>
              <a:t>joga na krzesłach, ćwiczenia równowagi ciała i dna miednicy,</a:t>
            </a: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r>
              <a:rPr lang="pl-PL" altLang="pl-PL" sz="2400" dirty="0" smtClean="0">
                <a:cs typeface="Arial" charset="0"/>
              </a:rPr>
              <a:t>neurofitness, gimnastyka senior, tenis stołowy, nordic walking,</a:t>
            </a: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r>
              <a:rPr lang="pl-PL" altLang="pl-PL" sz="2400" dirty="0" smtClean="0">
                <a:cs typeface="Arial" charset="0"/>
              </a:rPr>
              <a:t>Sekcja Turystyczna – wycieczki,</a:t>
            </a: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r>
              <a:rPr lang="pl-PL" altLang="pl-PL" sz="2400" dirty="0" smtClean="0">
                <a:cs typeface="Arial" charset="0"/>
              </a:rPr>
              <a:t>Udział słuchaczy sportowców w zawodach letnich i zimowych. </a:t>
            </a: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dirty="0" smtClean="0">
              <a:solidFill>
                <a:schemeClr val="bg1"/>
              </a:solidFill>
              <a:cs typeface="Arial" charset="0"/>
            </a:endParaRP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dirty="0" smtClean="0">
              <a:solidFill>
                <a:schemeClr val="bg1"/>
              </a:solidFill>
              <a:cs typeface="Arial" charset="0"/>
            </a:endParaRP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dirty="0" smtClean="0">
              <a:solidFill>
                <a:schemeClr val="bg1"/>
              </a:solidFill>
              <a:cs typeface="Arial" charset="0"/>
            </a:endParaRP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dirty="0" smtClean="0">
              <a:solidFill>
                <a:schemeClr val="bg1"/>
              </a:solidFill>
              <a:cs typeface="Arial" charset="0"/>
            </a:endParaRP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dirty="0" smtClean="0">
              <a:solidFill>
                <a:schemeClr val="bg1"/>
              </a:solidFill>
              <a:cs typeface="Arial" charset="0"/>
            </a:endParaRP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dirty="0" smtClean="0">
              <a:solidFill>
                <a:schemeClr val="bg1"/>
              </a:solidFill>
              <a:cs typeface="Arial" charset="0"/>
            </a:endParaRP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dirty="0" smtClean="0">
              <a:solidFill>
                <a:schemeClr val="bg1"/>
              </a:solidFill>
              <a:cs typeface="Arial" charset="0"/>
            </a:endParaRP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r>
              <a:rPr lang="pl-PL" altLang="pl-PL" sz="2400" dirty="0" smtClean="0">
                <a:solidFill>
                  <a:schemeClr val="bg1"/>
                </a:solidFill>
                <a:cs typeface="Arial" charset="0"/>
              </a:rPr>
              <a:t>  </a:t>
            </a: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dirty="0" smtClean="0">
              <a:solidFill>
                <a:schemeClr val="bg1"/>
              </a:solidFill>
              <a:cs typeface="Arial" charset="0"/>
            </a:endParaRP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dirty="0" smtClean="0">
              <a:solidFill>
                <a:schemeClr val="bg1"/>
              </a:solidFill>
              <a:cs typeface="Arial" charset="0"/>
            </a:endParaRP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r>
              <a:rPr lang="pl-PL" altLang="pl-PL" sz="2400" dirty="0" smtClean="0">
                <a:solidFill>
                  <a:schemeClr val="bg1"/>
                </a:solidFill>
                <a:cs typeface="Arial" charset="0"/>
              </a:rPr>
              <a:t> </a:t>
            </a: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dirty="0" smtClean="0">
              <a:solidFill>
                <a:schemeClr val="bg1"/>
              </a:solidFill>
              <a:cs typeface="Arial" charset="0"/>
            </a:endParaRP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dirty="0" smtClean="0">
              <a:solidFill>
                <a:schemeClr val="bg1"/>
              </a:solidFill>
              <a:cs typeface="Arial" charset="0"/>
            </a:endParaRPr>
          </a:p>
        </p:txBody>
      </p:sp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401080" cy="441306"/>
          </a:xfrm>
        </p:spPr>
        <p:txBody>
          <a:bodyPr>
            <a:normAutofit fontScale="90000"/>
          </a:bodyPr>
          <a:lstStyle/>
          <a:p>
            <a:pPr algn="ctr" eaLnBrk="1" hangingPunct="1">
              <a:buNone/>
            </a:pPr>
            <a:r>
              <a:rPr altLang="pl-PL" sz="2400" b="0" smtClean="0">
                <a:latin typeface="Arial" pitchFamily="34" charset="0"/>
                <a:cs typeface="Arial" pitchFamily="34" charset="0"/>
              </a:rPr>
              <a:t>Propozycje kulturalne w r. ak. 2024/2025  </a:t>
            </a:r>
            <a:r>
              <a:rPr lang="pl-PL" altLang="pl-PL" sz="2400" b="0" dirty="0" smtClean="0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2051" name="Podtytuł 2"/>
          <p:cNvSpPr>
            <a:spLocks noGrp="1"/>
          </p:cNvSpPr>
          <p:nvPr>
            <p:ph idx="1"/>
          </p:nvPr>
        </p:nvSpPr>
        <p:spPr>
          <a:xfrm>
            <a:off x="4714876" y="1643050"/>
            <a:ext cx="3971924" cy="4483113"/>
          </a:xfrm>
        </p:spPr>
        <p:txBody>
          <a:bodyPr/>
          <a:lstStyle/>
          <a:p>
            <a:pPr eaLnBrk="1" hangingPunct="1">
              <a:buNone/>
            </a:pPr>
            <a:endParaRPr lang="pl-PL" altLang="pl-P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sz="18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endParaRPr lang="pl-PL" altLang="pl-PL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12" name="Symbol zastępczy tekstu 11"/>
          <p:cNvSpPr>
            <a:spLocks noGrp="1"/>
          </p:cNvSpPr>
          <p:nvPr>
            <p:ph type="body" idx="2"/>
          </p:nvPr>
        </p:nvSpPr>
        <p:spPr>
          <a:xfrm>
            <a:off x="357158" y="2714620"/>
            <a:ext cx="8329642" cy="3482981"/>
          </a:xfrm>
        </p:spPr>
        <p:txBody>
          <a:bodyPr/>
          <a:lstStyle/>
          <a:p>
            <a:endParaRPr lang="pl-PL" sz="3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pl-PL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pole tekstowe 13"/>
          <p:cNvSpPr txBox="1"/>
          <p:nvPr/>
        </p:nvSpPr>
        <p:spPr>
          <a:xfrm>
            <a:off x="4786314" y="1428736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15" name="pole tekstowe 14"/>
          <p:cNvSpPr txBox="1"/>
          <p:nvPr/>
        </p:nvSpPr>
        <p:spPr>
          <a:xfrm>
            <a:off x="4938714" y="1142985"/>
            <a:ext cx="3919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2400" dirty="0" smtClean="0"/>
          </a:p>
        </p:txBody>
      </p:sp>
      <p:sp>
        <p:nvSpPr>
          <p:cNvPr id="9" name="Prostokąt 8"/>
          <p:cNvSpPr/>
          <p:nvPr/>
        </p:nvSpPr>
        <p:spPr>
          <a:xfrm>
            <a:off x="142844" y="928670"/>
            <a:ext cx="9144000" cy="12833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33375" indent="-333375" algn="ctr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r>
              <a:rPr lang="pl-PL" altLang="pl-PL" sz="2400" dirty="0" smtClean="0">
                <a:cs typeface="Arial" charset="0"/>
              </a:rPr>
              <a:t> Sekcja Artystyczno – Kulturalna</a:t>
            </a: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r>
              <a:rPr lang="pl-PL" altLang="pl-PL" sz="2400" dirty="0" smtClean="0">
                <a:cs typeface="Arial" charset="0"/>
              </a:rPr>
              <a:t>Chór „Cantilena” im. Alicji Borowiec  </a:t>
            </a: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r>
              <a:rPr lang="pl-PL" altLang="pl-PL" sz="2400" dirty="0" smtClean="0">
                <a:cs typeface="Arial" charset="0"/>
              </a:rPr>
              <a:t>Dyskusyjny Klub Książki, Klub Pasjonata, </a:t>
            </a: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r>
              <a:rPr lang="pl-PL" altLang="pl-PL" sz="2400" dirty="0" smtClean="0">
                <a:cs typeface="Arial" charset="0"/>
              </a:rPr>
              <a:t>Klub Seniora 80 + oraz honorowi słuchacze 90 +</a:t>
            </a: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r>
              <a:rPr lang="pl-PL" altLang="pl-PL" sz="2400" dirty="0" smtClean="0">
                <a:cs typeface="Arial" charset="0"/>
              </a:rPr>
              <a:t>Klub Fotografii i sekcja fotografii      </a:t>
            </a: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r>
              <a:rPr lang="pl-PL" altLang="pl-PL" sz="2400" dirty="0" smtClean="0">
                <a:cs typeface="Arial" charset="0"/>
              </a:rPr>
              <a:t>Klub Malarstwa – 3 grupy</a:t>
            </a: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r>
              <a:rPr lang="pl-PL" altLang="pl-PL" sz="2400" dirty="0" smtClean="0">
                <a:cs typeface="Arial" charset="0"/>
              </a:rPr>
              <a:t>Klub Rękodzieła – w OSDK Nowe Miasto</a:t>
            </a: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r>
              <a:rPr lang="pl-PL" altLang="pl-PL" sz="2400" dirty="0" smtClean="0">
                <a:cs typeface="Arial" charset="0"/>
              </a:rPr>
              <a:t>Grupa teatralna „Słowo za słowo”, </a:t>
            </a: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r>
              <a:rPr lang="pl-PL" altLang="pl-PL" sz="2400" dirty="0" smtClean="0">
                <a:cs typeface="Arial" charset="0"/>
              </a:rPr>
              <a:t>Klub Filmu, Teatru, Melomana, Książka dla seniora – </a:t>
            </a: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r>
              <a:rPr lang="pl-PL" altLang="pl-PL" sz="2400" dirty="0" smtClean="0">
                <a:cs typeface="Arial" charset="0"/>
              </a:rPr>
              <a:t>dostępne dla wszystkich słuchaczy w ramach zainteresowań,</a:t>
            </a: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r>
              <a:rPr lang="pl-PL" altLang="pl-PL" sz="2400" dirty="0" smtClean="0">
                <a:cs typeface="Arial" charset="0"/>
              </a:rPr>
              <a:t>Propozycje ulgowych biletów do instytucji kulturalnych.</a:t>
            </a: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dirty="0" smtClean="0">
              <a:cs typeface="Arial" charset="0"/>
            </a:endParaRP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r>
              <a:rPr lang="pl-PL" altLang="pl-PL" sz="2400" dirty="0" smtClean="0">
                <a:cs typeface="Arial" charset="0"/>
              </a:rPr>
              <a:t>Informacje szczegółowe są na stronie internetowej UTW-UR </a:t>
            </a:r>
            <a:r>
              <a:rPr lang="pl-PL" altLang="pl-PL" sz="2400" dirty="0" err="1" smtClean="0">
                <a:cs typeface="Arial" charset="0"/>
              </a:rPr>
              <a:t>www.ur.edu.pl</a:t>
            </a:r>
            <a:r>
              <a:rPr lang="pl-PL" altLang="pl-PL" sz="2400" dirty="0" smtClean="0">
                <a:cs typeface="Arial" charset="0"/>
              </a:rPr>
              <a:t>/</a:t>
            </a:r>
            <a:r>
              <a:rPr lang="pl-PL" altLang="pl-PL" sz="2400" dirty="0" err="1" smtClean="0">
                <a:cs typeface="Arial" charset="0"/>
              </a:rPr>
              <a:t>pl</a:t>
            </a:r>
            <a:r>
              <a:rPr lang="pl-PL" altLang="pl-PL" sz="2400" dirty="0" smtClean="0">
                <a:cs typeface="Arial" charset="0"/>
              </a:rPr>
              <a:t>/uniwersytet/</a:t>
            </a:r>
            <a:r>
              <a:rPr lang="pl-PL" altLang="pl-PL" sz="2400" dirty="0" err="1" smtClean="0">
                <a:cs typeface="Arial" charset="0"/>
              </a:rPr>
              <a:t>utw</a:t>
            </a:r>
            <a:r>
              <a:rPr lang="pl-PL" altLang="pl-PL" sz="2400" dirty="0" smtClean="0">
                <a:cs typeface="Arial" charset="0"/>
              </a:rPr>
              <a:t>  </a:t>
            </a: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dirty="0" smtClean="0">
              <a:solidFill>
                <a:schemeClr val="bg1"/>
              </a:solidFill>
              <a:cs typeface="Arial" charset="0"/>
            </a:endParaRP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dirty="0" smtClean="0">
              <a:solidFill>
                <a:schemeClr val="bg1"/>
              </a:solidFill>
              <a:cs typeface="Arial" charset="0"/>
            </a:endParaRP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dirty="0" smtClean="0">
              <a:solidFill>
                <a:schemeClr val="bg1"/>
              </a:solidFill>
              <a:cs typeface="Arial" charset="0"/>
            </a:endParaRP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dirty="0" smtClean="0">
              <a:solidFill>
                <a:schemeClr val="bg1"/>
              </a:solidFill>
              <a:cs typeface="Arial" charset="0"/>
            </a:endParaRP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dirty="0" smtClean="0">
              <a:solidFill>
                <a:schemeClr val="bg1"/>
              </a:solidFill>
              <a:cs typeface="Arial" charset="0"/>
            </a:endParaRP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dirty="0" smtClean="0">
              <a:solidFill>
                <a:schemeClr val="bg1"/>
              </a:solidFill>
              <a:cs typeface="Arial" charset="0"/>
            </a:endParaRP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dirty="0" smtClean="0">
              <a:solidFill>
                <a:schemeClr val="bg1"/>
              </a:solidFill>
              <a:cs typeface="Arial" charset="0"/>
            </a:endParaRP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dirty="0" smtClean="0">
              <a:solidFill>
                <a:schemeClr val="bg1"/>
              </a:solidFill>
              <a:cs typeface="Arial" charset="0"/>
            </a:endParaRP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dirty="0" smtClean="0">
              <a:solidFill>
                <a:schemeClr val="bg1"/>
              </a:solidFill>
              <a:cs typeface="Arial" charset="0"/>
            </a:endParaRP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dirty="0" smtClean="0">
              <a:solidFill>
                <a:schemeClr val="bg1"/>
              </a:solidFill>
              <a:cs typeface="Arial" charset="0"/>
            </a:endParaRP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dirty="0" smtClean="0">
              <a:solidFill>
                <a:schemeClr val="bg1"/>
              </a:solidFill>
              <a:cs typeface="Arial" charset="0"/>
            </a:endParaRP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r>
              <a:rPr lang="pl-PL" altLang="pl-PL" sz="2400" dirty="0" smtClean="0">
                <a:solidFill>
                  <a:schemeClr val="bg1"/>
                </a:solidFill>
                <a:cs typeface="Arial" charset="0"/>
              </a:rPr>
              <a:t>  </a:t>
            </a: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dirty="0" smtClean="0">
              <a:solidFill>
                <a:schemeClr val="bg1"/>
              </a:solidFill>
              <a:cs typeface="Arial" charset="0"/>
            </a:endParaRP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sz="2400" dirty="0" smtClean="0">
              <a:solidFill>
                <a:schemeClr val="bg1"/>
              </a:solidFill>
              <a:cs typeface="Arial" charset="0"/>
            </a:endParaRP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r>
              <a:rPr lang="pl-PL" altLang="pl-PL" sz="2400" dirty="0" smtClean="0">
                <a:solidFill>
                  <a:schemeClr val="bg1"/>
                </a:solidFill>
                <a:cs typeface="Arial" charset="0"/>
              </a:rPr>
              <a:t> </a:t>
            </a: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dirty="0" smtClean="0">
              <a:solidFill>
                <a:schemeClr val="bg1"/>
              </a:solidFill>
              <a:cs typeface="Arial" charset="0"/>
            </a:endParaRPr>
          </a:p>
          <a:p>
            <a:pPr marL="333375" indent="-333375" eaLnBrk="1" hangingPunct="1">
              <a:lnSpc>
                <a:spcPct val="90000"/>
              </a:lnSpc>
              <a:spcBef>
                <a:spcPts val="700"/>
              </a:spcBef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</a:pPr>
            <a:endParaRPr lang="pl-PL" altLang="pl-PL" dirty="0" smtClean="0">
              <a:solidFill>
                <a:schemeClr val="bg1"/>
              </a:solidFill>
              <a:cs typeface="Arial" charset="0"/>
            </a:endParaRPr>
          </a:p>
        </p:txBody>
      </p:sp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0" y="188913"/>
            <a:ext cx="9143999" cy="792162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lIns="0" tIns="46798" rIns="0" bIns="46798" anchorCtr="1" compatLnSpc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200" kern="0" dirty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Uniwersytet Trzeciego Wieku </a:t>
            </a:r>
            <a:r>
              <a:rPr lang="pl-PL" sz="22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UR</a:t>
            </a:r>
            <a:endParaRPr lang="pl-PL" sz="22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sp>
        <p:nvSpPr>
          <p:cNvPr id="3" name="Text Box 2"/>
          <p:cNvSpPr/>
          <p:nvPr/>
        </p:nvSpPr>
        <p:spPr>
          <a:xfrm>
            <a:off x="250825" y="1196975"/>
            <a:ext cx="8713788" cy="5757863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lIns="90004" tIns="46798" rIns="90004" bIns="46798" compatLnSpc="0"/>
          <a:lstStyle/>
          <a:p>
            <a:pPr fontAlgn="auto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fontAlgn="auto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400" kern="0" dirty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		</a:t>
            </a:r>
          </a:p>
          <a:p>
            <a:pPr algn="ctr" fontAlgn="auto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400" kern="0" dirty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		       </a:t>
            </a:r>
            <a:endParaRPr lang="pl-PL" sz="24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fontAlgn="auto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fontAlgn="auto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fontAlgn="auto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fontAlgn="auto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fontAlgn="auto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fontAlgn="auto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 smtClean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algn="ctr" fontAlgn="auto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4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                   </a:t>
            </a:r>
          </a:p>
          <a:p>
            <a:pPr algn="ctr" fontAlgn="auto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4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                    Danuta </a:t>
            </a:r>
            <a:r>
              <a:rPr lang="pl-PL" sz="2400" kern="0" dirty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Kamieniecka-Przywara</a:t>
            </a:r>
          </a:p>
          <a:p>
            <a:pPr algn="ctr" fontAlgn="auto">
              <a:spcBef>
                <a:spcPts val="600"/>
              </a:spcBef>
              <a:spcAft>
                <a:spcPts val="0"/>
              </a:spcAft>
              <a:tabLst>
                <a:tab pos="0" algn="l"/>
                <a:tab pos="447479" algn="l"/>
                <a:tab pos="896761" algn="l"/>
                <a:tab pos="1346042" algn="l"/>
                <a:tab pos="1795323" algn="l"/>
                <a:tab pos="2244595" algn="l"/>
                <a:tab pos="2693877" algn="l"/>
                <a:tab pos="3143158" algn="l"/>
                <a:tab pos="3592439" algn="l"/>
                <a:tab pos="4041721" algn="l"/>
                <a:tab pos="4491002" algn="l"/>
                <a:tab pos="4940283" algn="l"/>
                <a:tab pos="5389555" algn="l"/>
                <a:tab pos="5838480" algn="l"/>
                <a:tab pos="6287761" algn="l"/>
                <a:tab pos="6737043" algn="l"/>
                <a:tab pos="7186315" algn="l"/>
                <a:tab pos="7635596" algn="l"/>
                <a:tab pos="8084877" algn="l"/>
                <a:tab pos="8534159" algn="l"/>
                <a:tab pos="8983440" algn="l"/>
                <a:tab pos="8985241" algn="l"/>
                <a:tab pos="9434157" algn="l"/>
                <a:tab pos="9883438" algn="l"/>
                <a:tab pos="10332720" algn="l"/>
                <a:tab pos="1078200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400" kern="0" dirty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      			</a:t>
            </a:r>
            <a:r>
              <a:rPr lang="pl-PL" sz="24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Prezes Zarządu </a:t>
            </a:r>
            <a:r>
              <a:rPr lang="pl-PL" sz="2400" kern="0" dirty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UTW </a:t>
            </a:r>
            <a:r>
              <a:rPr lang="pl-PL" sz="2400" kern="0" dirty="0" smtClean="0">
                <a:solidFill>
                  <a:srgbClr val="FFFFFF"/>
                </a:solidFill>
                <a:latin typeface="Arial" pitchFamily="34"/>
                <a:ea typeface="Lucida Sans Unicode" pitchFamily="2"/>
                <a:cs typeface="Tahoma" pitchFamily="2"/>
              </a:rPr>
              <a:t>– UR Rzeszów</a:t>
            </a:r>
            <a:endParaRPr lang="pl-PL" sz="24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  <a:p>
            <a:pPr fontAlgn="auto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2400" kern="0" dirty="0">
              <a:solidFill>
                <a:srgbClr val="FFFFFF"/>
              </a:solidFill>
              <a:latin typeface="Arial" pitchFamily="34"/>
              <a:ea typeface="Lucida Sans Unicode" pitchFamily="2"/>
              <a:cs typeface="Tahoma" pitchFamily="2"/>
            </a:endParaRPr>
          </a:p>
        </p:txBody>
      </p:sp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428596" y="2403738"/>
            <a:ext cx="828680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l-PL" sz="3600" dirty="0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Bardzo dziękuję Państwu za uwagę </a:t>
            </a:r>
            <a:endParaRPr kumimoji="0" lang="pl-PL" sz="3600" b="0" i="0" u="none" strike="noStrike" cap="none" normalizeH="0" baseline="0" dirty="0" smtClean="0">
              <a:ln>
                <a:noFill/>
              </a:ln>
              <a:solidFill>
                <a:schemeClr val="tx1">
                  <a:lumMod val="95000"/>
                </a:schemeClr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463</TotalTime>
  <Words>1004</Words>
  <Application>Microsoft Office PowerPoint</Application>
  <PresentationFormat>Pokaz na ekranie (4:3)</PresentationFormat>
  <Paragraphs>226</Paragraphs>
  <Slides>38</Slides>
  <Notes>1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38</vt:i4>
      </vt:variant>
    </vt:vector>
  </HeadingPairs>
  <TitlesOfParts>
    <vt:vector size="39" baseType="lpstr">
      <vt:lpstr>Motyw pakietu Office</vt:lpstr>
      <vt:lpstr>Uniwersytet Trzeciego Wieku Uniwersytetu Rzeszowskiego</vt:lpstr>
      <vt:lpstr>Jak powstało Porozumienie Podkarpackich UTW. </vt:lpstr>
      <vt:lpstr>. </vt:lpstr>
      <vt:lpstr> </vt:lpstr>
      <vt:lpstr> </vt:lpstr>
      <vt:lpstr> </vt:lpstr>
      <vt:lpstr> </vt:lpstr>
      <vt:lpstr>Szkolenie uczestników i dyskusja nad Statutem  </vt:lpstr>
      <vt:lpstr>Delegacje UTW z Regionu, które podpisały Porozumienie Podkarpackich UTW </vt:lpstr>
      <vt:lpstr>  </vt:lpstr>
      <vt:lpstr>  </vt:lpstr>
      <vt:lpstr> 25.11.2015 r.- Kabaret „ENTUZJAŚCI” z  UTW  Krosno  na Pasowaniu nowych słuchaczy UTW - UR  </vt:lpstr>
      <vt:lpstr> 25.11.2015 r.- Zabawa integracyjna słuchaczy UTW-UR   oraz gości z Krosna w LUKR-sze   </vt:lpstr>
      <vt:lpstr> W dniu 23.06. 2016 na zaproszenie UTW Tarnobrzeg, odbył się wspólny piknik nad Jeziorem Tarnobrzeskim.    </vt:lpstr>
      <vt:lpstr>    </vt:lpstr>
      <vt:lpstr>22.10.2016 r.- Zebranie Plenarne 13 delegacji Porozumienia Podkarpackich UTW w biurze UTW-UR  </vt:lpstr>
      <vt:lpstr>    </vt:lpstr>
      <vt:lpstr>    </vt:lpstr>
      <vt:lpstr>  </vt:lpstr>
      <vt:lpstr>  </vt:lpstr>
      <vt:lpstr>  </vt:lpstr>
      <vt:lpstr>22.11. 2017 r. – spotkanie naukowo – szkoleniowe Liderów Podkarpackich UTW  w Wydziale Muzyki UR – podsumowanie projektu „Wsparcie UTW” MNiSW                   </vt:lpstr>
      <vt:lpstr>  </vt:lpstr>
      <vt:lpstr>Jubileusz 10 lecia UTW w Przemyślu</vt:lpstr>
      <vt:lpstr>Jubileusz 10 lecia UTW w Tarnobrzegu</vt:lpstr>
      <vt:lpstr>  </vt:lpstr>
      <vt:lpstr>Konferencja Porozumienia Podkarpackich UTW 14.12.2018 w Urzędzie Marszałkowskim z udziałem Waldemara Szumnego. </vt:lpstr>
      <vt:lpstr>21 maja 2019 r. przy okazji 35 lecia UTW UR odbyło się Forum Porozumienia Podkarpackich UTW, na którym nastąpił wybór na Przewodniczącą Porozumienia - Danutę Wojnar -Płazę</vt:lpstr>
      <vt:lpstr>Przy okazji obchodów 10 lecia Akademii 50+ Wyższej Szkoły Informatyki i Zarządzania w Rzeszowie 24.11.2021r. odbyło się Spotkanie Podkarpackich UTW zorganizowane przez Małgorzatę Cisek – Kozieł w celu:  1. Omówienia działania Podkarpackich UTW w czasie pandemii COVID 19, podzielenie się informacjami jakie działania były podejmowane w poszczególnych UTW  w tym trudnym dla seniorów czasie,  2. Wspólne zastanowienie się, co zrobić aby zapobiec marginalizacji seniorów i aby nie stracić słuchaczy .  Uczestniczyło 6 delegacji z UTW Podkarpacia.  </vt:lpstr>
      <vt:lpstr>        </vt:lpstr>
      <vt:lpstr>G      DDddd</vt:lpstr>
      <vt:lpstr>     </vt:lpstr>
      <vt:lpstr>Uniwersytet Trzeciego Wieku UR jest dydaktycznym Studium Otwartym Uniwersytetu Rzeszowskiego. </vt:lpstr>
      <vt:lpstr>Zarząd UTW-UR w r. ak. 2024 – 2025 Prezes Zarządu Danuta Kamieniecka - Przywara</vt:lpstr>
      <vt:lpstr>Zarząd Stowarzyszenia Przyjaciół UTW w Rzeszowie Prezes Stowarzyszenia Maria Suchy</vt:lpstr>
      <vt:lpstr>Propozycje dla słuchaczy w r. ak. 2024/2025   </vt:lpstr>
      <vt:lpstr>Propozycje kulturalne w r. ak. 2024/2025   </vt:lpstr>
      <vt:lpstr>Slajd 38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Uniwersytet Trzeciego Wieku Uniwersytetu Rzeszowskiego</dc:title>
  <dc:creator>user</dc:creator>
  <cp:lastModifiedBy>user</cp:lastModifiedBy>
  <cp:revision>99</cp:revision>
  <dcterms:created xsi:type="dcterms:W3CDTF">2024-11-21T19:59:52Z</dcterms:created>
  <dcterms:modified xsi:type="dcterms:W3CDTF">2024-11-28T18:55:53Z</dcterms:modified>
</cp:coreProperties>
</file>