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72" r:id="rId3"/>
    <p:sldId id="373" r:id="rId4"/>
    <p:sldId id="393" r:id="rId5"/>
    <p:sldId id="394" r:id="rId6"/>
    <p:sldId id="397" r:id="rId7"/>
    <p:sldId id="398" r:id="rId8"/>
    <p:sldId id="399" r:id="rId9"/>
    <p:sldId id="400" r:id="rId10"/>
    <p:sldId id="403" r:id="rId11"/>
    <p:sldId id="405" r:id="rId12"/>
    <p:sldId id="437" r:id="rId13"/>
    <p:sldId id="424" r:id="rId14"/>
    <p:sldId id="425" r:id="rId15"/>
    <p:sldId id="426" r:id="rId16"/>
    <p:sldId id="427" r:id="rId17"/>
    <p:sldId id="406" r:id="rId18"/>
    <p:sldId id="438" r:id="rId19"/>
    <p:sldId id="409" r:id="rId20"/>
    <p:sldId id="401" r:id="rId21"/>
    <p:sldId id="408" r:id="rId22"/>
    <p:sldId id="402" r:id="rId23"/>
    <p:sldId id="390" r:id="rId24"/>
    <p:sldId id="410" r:id="rId25"/>
    <p:sldId id="411" r:id="rId26"/>
    <p:sldId id="412" r:id="rId27"/>
    <p:sldId id="430" r:id="rId28"/>
    <p:sldId id="414" r:id="rId29"/>
    <p:sldId id="431" r:id="rId30"/>
    <p:sldId id="432" r:id="rId31"/>
    <p:sldId id="434" r:id="rId32"/>
    <p:sldId id="416" r:id="rId33"/>
    <p:sldId id="420" r:id="rId34"/>
    <p:sldId id="422" r:id="rId35"/>
    <p:sldId id="421" r:id="rId36"/>
    <p:sldId id="429" r:id="rId37"/>
    <p:sldId id="433" r:id="rId38"/>
    <p:sldId id="423" r:id="rId39"/>
    <p:sldId id="436" r:id="rId40"/>
    <p:sldId id="413" r:id="rId41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2057" autoAdjust="0"/>
    <p:restoredTop sz="94660" autoAdjust="0"/>
  </p:normalViewPr>
  <p:slideViewPr>
    <p:cSldViewPr>
      <p:cViewPr varScale="1">
        <p:scale>
          <a:sx n="86" d="100"/>
          <a:sy n="86" d="100"/>
        </p:scale>
        <p:origin x="-3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nagłówka 1"/>
          <p:cNvSpPr txBox="1">
            <a:spLocks noGrp="1"/>
          </p:cNvSpPr>
          <p:nvPr>
            <p:ph type="hdr" sz="quarter"/>
          </p:nvPr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5" name="Symbol zastępczy daty 2"/>
          <p:cNvSpPr txBox="1">
            <a:spLocks noGrp="1"/>
          </p:cNvSpPr>
          <p:nvPr>
            <p:ph type="dt" sz="quarter" idx="1"/>
          </p:nvPr>
        </p:nvSpPr>
        <p:spPr bwMode="auto">
          <a:xfrm>
            <a:off x="3881438" y="0"/>
            <a:ext cx="297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algn="r"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Symbol zastępczy stopki 3"/>
          <p:cNvSpPr txBox="1">
            <a:spLocks noGrp="1"/>
          </p:cNvSpPr>
          <p:nvPr>
            <p:ph type="ftr" sz="quarter" idx="2"/>
          </p:nvPr>
        </p:nvSpPr>
        <p:spPr bwMode="auto">
          <a:xfrm>
            <a:off x="0" y="868680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b" anchorCtr="0" compatLnSpc="1">
            <a:prstTxWarp prst="textNoShape">
              <a:avLst/>
            </a:prstTxWarp>
          </a:bodyPr>
          <a:lstStyle>
            <a:lvl1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3881438" y="868680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numCol="1" anchor="b" anchorCtr="0" compatLnSpc="1">
            <a:prstTxWarp prst="textNoShape">
              <a:avLst/>
            </a:prstTxWarp>
          </a:bodyPr>
          <a:lstStyle>
            <a:lvl1pPr algn="r"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2CC5CF5-0F21-47D9-A9E4-021167D28BE1}" type="slidenum">
              <a:rPr lang="pl-PL" altLang="pl-PL"/>
              <a:pPr>
                <a:defRPr/>
              </a:pPr>
              <a:t>‹#›</a:t>
            </a:fld>
            <a:endParaRPr lang="pl-PL" altLang="pl-PL">
              <a:solidFill>
                <a:srgbClr val="FFFFFF"/>
              </a:solidFill>
              <a:latin typeface="Candara" pitchFamily="34" charset="0"/>
              <a:cs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lIns="0" tIns="0" rIns="0" bIns="0" anchor="ctr" anchorCtr="1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AutoShape 1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AutoShape 2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AutoShape 3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7654" name="Symbol zastępczy obrazu slajdu 5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-11798300" y="-11796713"/>
            <a:ext cx="11793537" cy="1248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7655" name="Symbol zastępczy notatek 6"/>
          <p:cNvSpPr txBox="1"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50"/>
      </a:spcBef>
      <a:spcAft>
        <a:spcPct val="0"/>
      </a:spcAft>
      <a:buClr>
        <a:srgbClr val="000000"/>
      </a:buClr>
      <a:buSzPct val="100000"/>
      <a:buFont typeface="Times New Roman" pitchFamily="18" charset="0"/>
      <a:buChar char="•"/>
      <a:tabLst>
        <a:tab pos="0" algn="l"/>
        <a:tab pos="447675" algn="l"/>
        <a:tab pos="896938" algn="l"/>
        <a:tab pos="1346200" algn="l"/>
        <a:tab pos="1795463" algn="l"/>
        <a:tab pos="2244725" algn="l"/>
        <a:tab pos="2693988" algn="l"/>
        <a:tab pos="3143250" algn="l"/>
        <a:tab pos="3592513" algn="l"/>
        <a:tab pos="4041775" algn="l"/>
        <a:tab pos="4491038" algn="l"/>
        <a:tab pos="4940300" algn="l"/>
        <a:tab pos="5389563" algn="l"/>
        <a:tab pos="5838825" algn="l"/>
        <a:tab pos="6288088" algn="l"/>
        <a:tab pos="6737350" algn="l"/>
        <a:tab pos="7186613" algn="l"/>
        <a:tab pos="7635875" algn="l"/>
        <a:tab pos="8085138" algn="l"/>
        <a:tab pos="8534400" algn="l"/>
        <a:tab pos="8983663" algn="l"/>
      </a:tabLst>
      <a:defRPr lang="pl-PL" sz="1200">
        <a:solidFill>
          <a:srgbClr val="000000"/>
        </a:solidFill>
        <a:latin typeface="Times New Roman" pitchFamily="18"/>
        <a:cs typeface="Tahoma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867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588" y="0"/>
            <a:ext cx="1587" cy="158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9699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6867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6867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3795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6867" name="Symbol zastępczy notatek 2"/>
          <p:cNvSpPr txBox="1">
            <a:spLocks noGrp="1"/>
          </p:cNvSpPr>
          <p:nvPr>
            <p:ph type="body" sz="quarter" idx="1"/>
          </p:nvPr>
        </p:nvSpPr>
        <p:spPr>
          <a:ln/>
        </p:spPr>
        <p:txBody>
          <a:bodyPr>
            <a:spAutoFit/>
          </a:bodyPr>
          <a:lstStyle/>
          <a:p>
            <a:pPr eaLnBrk="1"/>
            <a:endParaRPr altLang="pl-PL" smtClean="0">
              <a:latin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6D85E-DE14-48BB-AB7E-4D4D12FDC53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CF499-B448-4AFD-8C45-6FE1975DB37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/>
          <a:lstStyle>
            <a:lvl1pPr>
              <a:defRPr sz="4000" b="1" cap="all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7E088-6BBE-47B1-83C8-BE5B1DD1981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454402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5638803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01797-CC37-4365-829B-3FB2E3F0928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98909-53FF-412B-A6EF-FCC507CD3E1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3089A-F859-4F93-ABCA-5D1D51585B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CF536-ED41-4A9A-A3EA-DABA95F7534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AA514-AB17-441B-BF5C-4E7140C0170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3200"/>
            </a:lvl1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8DB14-18BF-4783-8D0A-9839396D34B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B7357-EEB8-4FF3-8F0F-5A237FE221A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 txBox="1">
            <a:spLocks noGrp="1"/>
          </p:cNvSpPr>
          <p:nvPr>
            <p:ph type="title" orient="vert"/>
          </p:nvPr>
        </p:nvSpPr>
        <p:spPr>
          <a:xfrm>
            <a:off x="6021388" y="1547814"/>
            <a:ext cx="1649413" cy="3456464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>
          <a:xfrm>
            <a:off x="1069976" y="1547814"/>
            <a:ext cx="4799008" cy="345646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DE4EF-0479-4539-B558-C71E8469B37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 txBox="1">
            <a:spLocks noGrp="1"/>
          </p:cNvSpPr>
          <p:nvPr>
            <p:ph type="title"/>
          </p:nvPr>
        </p:nvSpPr>
        <p:spPr bwMode="auto">
          <a:xfrm>
            <a:off x="1069975" y="1554163"/>
            <a:ext cx="206692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l-PL" altLang="pl-PL" smtClean="0"/>
          </a:p>
        </p:txBody>
      </p:sp>
      <p:sp>
        <p:nvSpPr>
          <p:cNvPr id="1027" name="Symbol zastępczy tekstu 2"/>
          <p:cNvSpPr txBox="1">
            <a:spLocks noGrp="1"/>
          </p:cNvSpPr>
          <p:nvPr>
            <p:ph type="body" idx="1"/>
          </p:nvPr>
        </p:nvSpPr>
        <p:spPr bwMode="auto">
          <a:xfrm>
            <a:off x="3454400" y="1547813"/>
            <a:ext cx="4216400" cy="3456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2"/>
          </p:nvPr>
        </p:nvSpPr>
        <p:spPr>
          <a:xfrm>
            <a:off x="7162800" y="188913"/>
            <a:ext cx="1822450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l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Candara" pitchFamily="34"/>
                <a:ea typeface="Lucida Sans Unicode" pitchFamily="2"/>
                <a:cs typeface="Lucida Sans Unicode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Text Box 4"/>
          <p:cNvSpPr/>
          <p:nvPr/>
        </p:nvSpPr>
        <p:spPr>
          <a:xfrm>
            <a:off x="1069975" y="6356350"/>
            <a:ext cx="5102225" cy="460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4"/>
          </p:nvPr>
        </p:nvSpPr>
        <p:spPr>
          <a:xfrm>
            <a:off x="7159625" y="6356350"/>
            <a:ext cx="1131888" cy="358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Candara" pitchFamily="34" charset="0"/>
                <a:cs typeface="Arial" charset="0"/>
              </a:defRPr>
            </a:lvl1pPr>
          </a:lstStyle>
          <a:p>
            <a:pPr>
              <a:defRPr/>
            </a:pPr>
            <a:fld id="{28FE090B-87A2-4A70-B57D-447B29CB240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>
          <a:solidFill>
            <a:srgbClr val="FFFFFF"/>
          </a:solidFill>
          <a:latin typeface="Arial Black" pitchFamily="34"/>
          <a:ea typeface="Lucida Sans Unicode" panose="020B0602030504020204" pitchFamily="34" charset="0"/>
          <a:cs typeface="Lucida Sans Unicode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anose="020B0A040201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9pPr>
    </p:titleStyle>
    <p:bodyStyle>
      <a:lvl1pPr marL="341313" indent="-34131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341313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1pPr>
      <a:lvl2pPr marL="741363" lvl="1" indent="-28416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741363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2pPr>
      <a:lvl3pPr marL="1143000" lvl="2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1143000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3pPr>
      <a:lvl4pPr marL="1600200" lvl="3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1600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4pPr>
      <a:lvl5pPr marL="2057400" lvl="4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5pPr>
      <a:lvl6pPr marL="25146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6pPr>
      <a:lvl7pPr marL="29718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7pPr>
      <a:lvl8pPr marL="34290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8pPr>
      <a:lvl9pPr marL="38862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82391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Uniwersytetu Rzeszowskiego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0" y="1268413"/>
            <a:ext cx="9144000" cy="504031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kern="0" dirty="0" smtClean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Zakończenie roku akademickiego</a:t>
            </a:r>
            <a:endParaRPr lang="pl-PL" sz="40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 </a:t>
            </a:r>
            <a:r>
              <a:rPr lang="pl-PL" sz="3200" kern="0" dirty="0" smtClean="0">
                <a:solidFill>
                  <a:srgbClr val="FFFF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2021/2022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>
              <a:solidFill>
                <a:srgbClr val="C0504D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4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Danuta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Kamieniecka-Przywara –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Wiceprezes Zarządu UTW-UR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054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1" y="2636838"/>
            <a:ext cx="385765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8745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0"/>
            <a:ext cx="1116012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 txBox="1">
            <a:spLocks noGrp="1"/>
          </p:cNvSpPr>
          <p:nvPr>
            <p:ph type="subTitle" idx="1"/>
          </p:nvPr>
        </p:nvSpPr>
        <p:spPr>
          <a:xfrm>
            <a:off x="428596" y="1412875"/>
            <a:ext cx="7343804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sp>
        <p:nvSpPr>
          <p:cNvPr id="3078" name="Prostokąt 6"/>
          <p:cNvSpPr>
            <a:spLocks noChangeArrowheads="1"/>
          </p:cNvSpPr>
          <p:nvPr/>
        </p:nvSpPr>
        <p:spPr bwMode="auto">
          <a:xfrm>
            <a:off x="144493" y="142852"/>
            <a:ext cx="8999507" cy="1725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pl-PL" altLang="pl-PL" sz="2400" dirty="0">
                <a:solidFill>
                  <a:srgbClr val="FFFF00"/>
                </a:solidFill>
                <a:cs typeface="Arial" charset="0"/>
              </a:rPr>
              <a:t>Zarząd UTW - UR </a:t>
            </a:r>
            <a:r>
              <a:rPr lang="pl-PL" altLang="pl-PL" sz="2400" dirty="0" smtClean="0">
                <a:solidFill>
                  <a:srgbClr val="FFFF00"/>
                </a:solidFill>
                <a:cs typeface="Arial" charset="0"/>
              </a:rPr>
              <a:t>w r. ak. 2021/2022</a:t>
            </a: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Małgorzata Siuta       -  Prezes Zarządu UTW-UR – urlop </a:t>
            </a:r>
            <a:r>
              <a:rPr lang="pl-PL" altLang="pl-PL" sz="2400" dirty="0" err="1" smtClean="0">
                <a:solidFill>
                  <a:schemeClr val="bg1"/>
                </a:solidFill>
                <a:cs typeface="Arial" charset="0"/>
              </a:rPr>
              <a:t>zdrow</a:t>
            </a: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.</a:t>
            </a: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Danuta Kamieniecka – Przywara -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Wiceprezes ds. Naukowych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Bernadetta Nowicka – Lassota - </a:t>
            </a: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Wiceprezes ds. Organizacyjnych, klub filmowy, książka dla seniora,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Maria Suchy – Prezes SPUTW, rzecznik prasowy, kronikarz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Ewa Bożena Wójcik – strona internetowa, biuletyn, projekty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KOORDYNATORZY: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Paweł Urban       – wykłady otwarte, seminaria</a:t>
            </a: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Irena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Fabiańska  </a:t>
            </a: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– Sekcja komputerowa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Helena Mączka   – lektoraty jęz. Angielskiego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Maria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Sierżęga   </a:t>
            </a: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–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lektoraty jęz. Obcych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Jadwiga Kruk      –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Sekcja Artystyczno – Kulturalna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Dorota Kieś         –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Sekcja Sportowo – Turystyczna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Janusz Obarski   – Klub i Sekcja Fotografii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000" b="1" dirty="0">
              <a:solidFill>
                <a:srgbClr val="00206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000" b="1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412875"/>
            <a:ext cx="8280400" cy="295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rgbClr val="FFFF00"/>
                </a:solidFill>
                <a:cs typeface="Arial" charset="0"/>
              </a:rPr>
              <a:t>Komisja Rewizyjna UTW – UR na lata </a:t>
            </a:r>
            <a:r>
              <a:rPr lang="pl-PL" altLang="pl-PL" sz="2400" dirty="0" smtClean="0">
                <a:solidFill>
                  <a:srgbClr val="FFFF00"/>
                </a:solidFill>
                <a:cs typeface="Arial" charset="0"/>
              </a:rPr>
              <a:t>2021/2022:</a:t>
            </a:r>
            <a:endParaRPr lang="pl-PL" altLang="pl-PL" sz="2400" dirty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Halina Radwańska–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Przewodnicząca Komisji</a:t>
            </a: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Barbara Walas–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Wiceprzewodnicząca </a:t>
            </a: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Kazimiera Rząsa – sekretarz </a:t>
            </a: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Zofia </a:t>
            </a: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Ostrowska-Tor 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– członek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9459" name="Podtytuł 2"/>
          <p:cNvSpPr txBox="1">
            <a:spLocks noGrp="1"/>
          </p:cNvSpPr>
          <p:nvPr>
            <p:ph type="subTitle"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Małgorzata Chlebowska                          Dyskusyjny klub książki UTW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Anna Leśniowska   - Filharmonia, Teatr im. Siemaszkowej, gimnastyka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Jan Ziąbek                                                Pomoc informatyczna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Jan Stachura                                            Fotograf UTW-UR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Andrzej Pondo                                         Pomoc audiowizualna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Maria Nowak                                            Kierowniczka chóru "Cantilena"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Bożena Słowik                                         Dyrygentka chóru „Cantilena”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Adela Wierzbicka                                     Klub 80 +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Kazimiera Rząsa                                      Trening dna miednicy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Henryk Piasecki                                        Klub brydżowy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Zdzisław Świeca                                       Klub Fotografii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Krystyna Jaworska                                   Grupa teatralna "Słowo za słowo"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i="0" smtClean="0">
                <a:solidFill>
                  <a:schemeClr val="bg1"/>
                </a:solidFill>
                <a:latin typeface="Arial" charset="0"/>
                <a:cs typeface="Arial" charset="0"/>
              </a:rPr>
              <a:t>Małgorzata Kuśmierczyk                          Klub 80+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sz="2000" i="0" smtClean="0">
                <a:solidFill>
                  <a:srgbClr val="FFFF00"/>
                </a:solidFill>
                <a:latin typeface="Arial" charset="0"/>
                <a:cs typeface="Arial" charset="0"/>
              </a:rPr>
              <a:t>Wszyscy pozostali kierownicy grup i klubów                            </a:t>
            </a:r>
          </a:p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b="1" i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539750" y="549275"/>
            <a:ext cx="8280400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>
                <a:solidFill>
                  <a:srgbClr val="FFFF00"/>
                </a:solidFill>
                <a:cs typeface="Arial" charset="0"/>
              </a:rPr>
              <a:t>Osoby współpracujące z Zarządem</a:t>
            </a:r>
            <a:r>
              <a:rPr lang="pl-PL" altLang="pl-PL" sz="2400" dirty="0">
                <a:solidFill>
                  <a:schemeClr val="bg1"/>
                </a:solidFill>
                <a:cs typeface="Arial" charset="0"/>
              </a:rPr>
              <a:t>: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500034" y="1412875"/>
            <a:ext cx="8143932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endParaRPr sz="2400" i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sz="2400" i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Temat: </a:t>
            </a:r>
            <a:r>
              <a:rPr sz="2400" i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„Znacie ? To obejrzyjcie. </a:t>
            </a:r>
          </a:p>
          <a:p>
            <a:r>
              <a:rPr sz="2400" i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Rzecz o brytyjskich serialowych adaptacjach 	powieści, mniej lub bardziej klasycznych”.</a:t>
            </a:r>
          </a:p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altLang="pl-PL" sz="2400" i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Wręczono dyplomy laureatom konkursu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altLang="pl-PL" sz="2400" i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„Twórczość w czasie pandemii”.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altLang="pl-PL" sz="2400" i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Część artystyczną stanowiły występy Chóru UTW-UR "Cantilena" oraz Grupy teatralnej „Słowo za słowo” .</a:t>
            </a:r>
          </a:p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699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rgbClr val="FFFF00"/>
                </a:solidFill>
                <a:cs typeface="Arial" charset="0"/>
              </a:rPr>
              <a:t>Inauguracja roku akademickiego UTW-UR 2021/2022 odbyła się 19.10. 2021r. w sali 126 budynku A0.</a:t>
            </a: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rgbClr val="FFFF00"/>
                </a:solidFill>
                <a:cs typeface="Arial" charset="0"/>
              </a:rPr>
              <a:t>Była skromniejsza niż w czasach przed pandemią.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rgbClr val="FFFF00"/>
                </a:solidFill>
                <a:cs typeface="Arial" charset="0"/>
              </a:rPr>
              <a:t>Wykład inauguracyjny wygłosiła Prorektor ds. Studentów i Kształcenia dr hab. prof. UR Elżbieta Rokosz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</a:t>
            </a:r>
            <a:r>
              <a:rPr lang="pl-PL" altLang="pl-PL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–</a:t>
            </a: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UR                              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Inauguracja r.ak. 2021/2022 </a:t>
            </a:r>
            <a:b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7" name="Obraz 6" descr="https://www.ur.edu.pl/storage/image/core_files/2021/11/9/2b9e12055649c48790f18c9bb6a43a66/urz/preview/11-JOb-4049-k%20Gaudemus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28680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Laureaci konkursu "Twórczość w czasie pandemii"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8" name="Obraz 7" descr="https://www.ur.edu.pl/storage/image/core_files/2021/11/9/541d5d907ff2c2712dc457cb9a508cba/urz/preview/16-(JaSta)%20(27)-wyr%20gru%20c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35824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Chór "Cantilena" im. Alicji Borowiec</a:t>
            </a:r>
            <a:b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pieśni z repertuaru "Mazowsza" 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7" name="Obraz 6" descr="https://www.ur.edu.pl/storage/image/core_files/2021/11/9/94855853aa6975c96cb6760824ae9262/urz/preview/18-JOb-4102-Ch%C3%B3r-ca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478634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C:\Users\user\Desktop\INAUGURACJA roku UTW-UR 2021-2022 (3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9091" y="3571876"/>
            <a:ext cx="4679189" cy="31194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Grupa teatralna "Słowo za słowo"</a:t>
            </a:r>
            <a:b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przygotowanie Anna Demczuk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9" name="Obraz 8" descr="C:\Users\user\Documents\UTW UR 2021-2022\DSC000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429000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storage/image/core_files/2021/11/9/3241d159f7f68bb17ebeb36593ece944/urz/preview/25-JOb-4077-k-TEatrz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485778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- UR</a:t>
            </a: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73563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Informacja o </a:t>
            </a: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zapisach słuchaczy w </a:t>
            </a: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r. ak. </a:t>
            </a: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2021/2022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Mamy 599 słuchaczy, ale tylko 359 osób opłaciło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składki za obecny rok akademicki.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Nowi słuchacze to 62 osoby.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Na zebraniach Liderów i Sprawozdawczo – Wyborczym zastanawiano się jakie podjąć działania,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aby uatrakcyjnić ofertę i rozpropagować  UTW-UR.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Okazją może być organizacja Dnia Drzwi Otwartych, którą planujemy końcem września po uzyskaniu grantu dla Stowarzyszenia Przyjaciół UTW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w konkursie ogłoszonym przez Urząd Miasta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lang="pl-PL" sz="2400" dirty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755650" y="136525"/>
            <a:ext cx="7156450" cy="9429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4997" rIns="90004" bIns="44997" anchorCtr="1" compatLnSpc="0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EDUKACJA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roku akademickim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2021/2022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0" y="1079500"/>
            <a:ext cx="9036050" cy="55022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4997" rIns="90004" bIns="44997" compatLnSpc="0"/>
          <a:lstStyle/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wykładów otwartych w formie bezpośredniej odbyło </a:t>
            </a:r>
            <a:r>
              <a:rPr lang="pl-PL" alt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 </a:t>
            </a:r>
            <a:endParaRPr lang="pl-PL" alt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altLang="pl-PL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auli </a:t>
            </a:r>
            <a:r>
              <a:rPr lang="pl-PL" altLang="pl-PL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 2 bud. A3 </a:t>
            </a:r>
            <a:r>
              <a:rPr lang="pl-PL" altLang="pl-PL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 </a:t>
            </a:r>
            <a:r>
              <a:rPr lang="pl-PL" altLang="pl-PL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pl-PL" altLang="pl-PL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wtorki o godz.17:00</a:t>
            </a: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Natomiast 8 wykładów online odbyło się na platformie MS Teams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alt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Zajęcia dodatkowe PŁATNE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Komputery, lektoraty jęz. angielskiego, hiszpańskiego, włoskiego, fotografia, malarstwo, gimnastyka rehabilitacyjna, trening dna miednicy, grupa taneczna.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Dyskusyjny Klub Książki, Klub Foto, Klub brydżowy,               Chór „Cantilena”, Grupa teatralna „Słowo za słowo”, Klub 80 +,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Klub filmowy, biblioteka dla seniora, tenis stołowy, fitness for live. 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Sprawozdania z działalności sekcji, klubów i grup 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alt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będą na stronie internetowej UTW-UR</a:t>
            </a: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altLang="pl-PL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3375" indent="-333375" algn="ctr" eaLnBrk="1" fontAlgn="auto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altLang="pl-PL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8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8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9143999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Wykład w Auli – „Specyfika akwizycji języka obcego u osób starszych”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prof..dr hab.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Lilliya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Morska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7" name="Obraz 6" descr="D:\Zebrania UTW 21-22r\DSC088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71546"/>
            <a:ext cx="800105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Przykład - wykładu online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9218" name="Picture 2" descr="C:\Users\user\Desktop\26.10.2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803653"/>
            <a:ext cx="8215338" cy="584005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85720" y="142852"/>
            <a:ext cx="8715435" cy="83822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Spotkanie autorskie w Dyskusyjnym Klubie Książki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11266" name="Picture 2" descr="C:\Users\user\Desktop\25.04.2022-spotkanie autorskie _DK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89339"/>
            <a:ext cx="8358214" cy="60543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0"/>
            <a:ext cx="6408738" cy="9810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Wystawa Klubu Fotograficznego w Bibliotece UR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12290" name="Picture 2" descr="C:\Users\user\Desktop\Folder_str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87718"/>
            <a:ext cx="8732488" cy="61734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Jesienny plener Sekcji Malarskiej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10242" name="Picture 2" descr="C:\Users\user\Desktop\2021_jesienny plener grupy mal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3"/>
            <a:ext cx="8572560" cy="57864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42844" y="214290"/>
            <a:ext cx="8858312" cy="4926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Informacja o </a:t>
            </a: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działalności Zarządu</a:t>
            </a: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000" dirty="0" smtClean="0">
                <a:solidFill>
                  <a:schemeClr val="bg1"/>
                </a:solidFill>
              </a:rPr>
              <a:t>W  r.ak.2021/2022 odbyło się 8 Zebrań Zarządu UTW-UR </a:t>
            </a: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000" dirty="0" smtClean="0">
                <a:solidFill>
                  <a:schemeClr val="bg1"/>
                </a:solidFill>
              </a:rPr>
              <a:t>w kontakcie bezpośrednim z zachowaniem środków sanitarnych. </a:t>
            </a: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000" dirty="0" smtClean="0">
                <a:solidFill>
                  <a:schemeClr val="bg1"/>
                </a:solidFill>
              </a:rPr>
              <a:t>Podjęto w sumie 26 Uchwał.</a:t>
            </a: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000" dirty="0" smtClean="0">
                <a:solidFill>
                  <a:schemeClr val="bg1"/>
                </a:solidFill>
              </a:rPr>
              <a:t>W dniu </a:t>
            </a:r>
            <a:r>
              <a:rPr lang="pl-PL" sz="2000" dirty="0" smtClean="0">
                <a:solidFill>
                  <a:srgbClr val="FFFF00"/>
                </a:solidFill>
              </a:rPr>
              <a:t>9.11.2021</a:t>
            </a:r>
            <a:r>
              <a:rPr lang="pl-PL" sz="2000" dirty="0" smtClean="0">
                <a:solidFill>
                  <a:schemeClr val="bg1"/>
                </a:solidFill>
              </a:rPr>
              <a:t>  odbyło się Zebranie Organizacyjne UTW-UR.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lang="pl-PL" sz="2400" dirty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42844" y="2071678"/>
            <a:ext cx="864399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chemeClr val="bg1"/>
                </a:solidFill>
              </a:rPr>
              <a:t>Laureatom konkursu „Twórczość w czasie pandemii” wręczono bony do Empiku. Za pierwszą nagrodę Andrzej Nowożeniuk oraz 5 osób z nagrodami publiczności otrzymało bony w kwocie 200 zł, natomiast 8 osób z wyróżnieniami dostało bony w kwocie 100 zł.</a:t>
            </a:r>
          </a:p>
          <a:p>
            <a:r>
              <a:rPr lang="pl-PL" sz="2000" dirty="0" smtClean="0">
                <a:solidFill>
                  <a:srgbClr val="FFFF00"/>
                </a:solidFill>
              </a:rPr>
              <a:t>3.01. 2022 </a:t>
            </a:r>
            <a:r>
              <a:rPr lang="pl-PL" sz="2000" dirty="0" smtClean="0">
                <a:solidFill>
                  <a:schemeClr val="bg1"/>
                </a:solidFill>
              </a:rPr>
              <a:t>zostało zorganizowane głosowanie w formie zdalnej ze względu na epidemię COVID -19  i pilny termin podpisania umów zlecenia dla sekretarki Haliny Domino i księgowej Teresy Balickiej.</a:t>
            </a:r>
          </a:p>
          <a:p>
            <a:r>
              <a:rPr lang="pl-PL" sz="2000" dirty="0" smtClean="0">
                <a:solidFill>
                  <a:srgbClr val="FFFF00"/>
                </a:solidFill>
              </a:rPr>
              <a:t>11.01.br</a:t>
            </a:r>
            <a:r>
              <a:rPr lang="pl-PL" sz="2000" dirty="0" smtClean="0">
                <a:solidFill>
                  <a:schemeClr val="bg1"/>
                </a:solidFill>
              </a:rPr>
              <a:t>. podjęto uchwałę o przeprowadzenie Zebrania Liderów po Iszym semestrze w formie zdalnej, poprzez umieszczenie na naszej stronie internetowej sprawozdań z działań Zarządu  i poszczególnych sekcji, klubów i grup zajęciowych.</a:t>
            </a:r>
          </a:p>
          <a:p>
            <a:r>
              <a:rPr lang="pl-PL" sz="2000" dirty="0" smtClean="0">
                <a:solidFill>
                  <a:srgbClr val="FFFF00"/>
                </a:solidFill>
              </a:rPr>
              <a:t>1.06.br.</a:t>
            </a:r>
            <a:r>
              <a:rPr lang="pl-PL" sz="2000" dirty="0" smtClean="0">
                <a:solidFill>
                  <a:schemeClr val="bg1"/>
                </a:solidFill>
              </a:rPr>
              <a:t> odbyło się uroczyste Zebranie Liderów po </a:t>
            </a:r>
            <a:r>
              <a:rPr lang="pl-PL" sz="2000" dirty="0" err="1" smtClean="0">
                <a:solidFill>
                  <a:schemeClr val="bg1"/>
                </a:solidFill>
              </a:rPr>
              <a:t>II-gim</a:t>
            </a:r>
            <a:r>
              <a:rPr lang="pl-PL" sz="2000" dirty="0" smtClean="0">
                <a:solidFill>
                  <a:schemeClr val="bg1"/>
                </a:solidFill>
              </a:rPr>
              <a:t> semestrze, na którym wręczono podziękowania za zaangażowanie w pracę społeczną. </a:t>
            </a:r>
          </a:p>
          <a:p>
            <a:r>
              <a:rPr lang="pl-PL" sz="2000" dirty="0" smtClean="0">
                <a:solidFill>
                  <a:srgbClr val="FFFF00"/>
                </a:solidFill>
              </a:rPr>
              <a:t>7.06.br.</a:t>
            </a:r>
            <a:r>
              <a:rPr lang="pl-PL" sz="2000" dirty="0" smtClean="0">
                <a:solidFill>
                  <a:schemeClr val="bg1"/>
                </a:solidFill>
              </a:rPr>
              <a:t> odbyło się Zebranie Sprawozdawczo – Wyborcze UTW-UR na którym wybrano nowy Zarząd i Komisję Rewizyjną.</a:t>
            </a:r>
          </a:p>
          <a:p>
            <a:endParaRPr lang="pl-PL" sz="2000" dirty="0" smtClean="0">
              <a:solidFill>
                <a:schemeClr val="bg1"/>
              </a:solidFill>
            </a:endParaRPr>
          </a:p>
          <a:p>
            <a:endParaRPr lang="pl-PL" sz="2000" dirty="0" smtClean="0">
              <a:solidFill>
                <a:schemeClr val="bg1"/>
              </a:solidFill>
            </a:endParaRPr>
          </a:p>
          <a:p>
            <a:endParaRPr lang="pl-PL" sz="2000" dirty="0" smtClean="0">
              <a:solidFill>
                <a:schemeClr val="bg1"/>
              </a:solidFill>
            </a:endParaRPr>
          </a:p>
          <a:p>
            <a:r>
              <a:rPr lang="pl-PL" sz="2000" dirty="0" smtClean="0">
                <a:solidFill>
                  <a:schemeClr val="bg1"/>
                </a:solidFill>
              </a:rPr>
              <a:t> </a:t>
            </a:r>
          </a:p>
          <a:p>
            <a:endParaRPr lang="pl-PL" sz="2000" dirty="0" smtClean="0"/>
          </a:p>
          <a:p>
            <a:r>
              <a:rPr lang="pl-PL" sz="2000" dirty="0" smtClean="0"/>
              <a:t> </a:t>
            </a:r>
            <a:endParaRPr lang="pl-PL" sz="20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Zebrania Zarządu w biurze UTW-UR 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7" name="Obraz 6" descr="D:\Zebrania UTW 21-22r\20210222_102634-Biu-Zarz k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642918"/>
            <a:ext cx="514353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 descr="D:\Zebrania UTW 21-22r\DSC0747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429000"/>
            <a:ext cx="478634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126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85786" y="1500174"/>
            <a:ext cx="7429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Działalność w czasie pandemii na rzecz najstarszych seniorów z Klubu 80+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Przed świętami Bożego Narodzenia podtrzymując pomysł z ubiegłego roku koledzy i koleżanki liderzy rozwieźli do 30 słuchaczy Klubu 80+ małe paczki z życzeniami i drobnymi upominkami.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Wszyscy obdarowani bardzo dziękowali i cieszyli się, że o nich pamiętamy.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Serdeczne podziękowania dla wszystkich osób zaangażowanych w tą akcję.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/>
            <a:r>
              <a:rPr altLang="pl-PL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00034" y="1000108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Pomoc dla seniorów we Lwowie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chemeClr val="bg1"/>
                </a:solidFill>
              </a:rPr>
              <a:t>Na Zebraniu Zarządu UTW-UR 8 marca podjęto Uchwałę o zbiórce finansowej na te leki. Dzięki wspaniałej pomocy osób zaprzyjaźnionych i Słuchaczy UTW-UR, zebrano środki finansowe w kwocie </a:t>
            </a:r>
            <a:r>
              <a:rPr lang="pl-PL" sz="2400" dirty="0" smtClean="0">
                <a:solidFill>
                  <a:srgbClr val="FFFF00"/>
                </a:solidFill>
              </a:rPr>
              <a:t>3732,61 zł</a:t>
            </a:r>
            <a:r>
              <a:rPr lang="pl-PL" sz="2400" dirty="0" smtClean="0">
                <a:solidFill>
                  <a:schemeClr val="bg1"/>
                </a:solidFill>
              </a:rPr>
              <a:t>, które przeznaczono na zakup leków o jakie prosili seniorzy z Lwowskiego UTW i Katolickiego UTW ze Lwowa. Następnie dzięki całemu łańcuchowi ludzi dobrej woli udało się te leki przekazać do p. Mariana </a:t>
            </a:r>
            <a:r>
              <a:rPr lang="pl-PL" sz="2400" dirty="0" err="1" smtClean="0">
                <a:solidFill>
                  <a:schemeClr val="bg1"/>
                </a:solidFill>
              </a:rPr>
              <a:t>Frużyńskiego</a:t>
            </a:r>
            <a:r>
              <a:rPr lang="pl-PL" sz="2400" dirty="0" smtClean="0">
                <a:solidFill>
                  <a:schemeClr val="bg1"/>
                </a:solidFill>
              </a:rPr>
              <a:t> we Lwowie. O aktywności seniorów z UTW na rzecz ich rówieśników na Ukrainie informowało Polskie Radio Rzeszów w poniedziałek 21 marca 2022 w audycji red. Anny Leśniewskiej: „Słuchacze Uniwersytetu Trzeciego Wieku pomagają”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428596" y="188913"/>
            <a:ext cx="8429683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Pan Marian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Frużyński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we Lwowie z paczkami leków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29818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dirty="0" smtClean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endParaRPr lang="pl-PL" sz="2400" dirty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pl-PL" sz="2400" dirty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</p:txBody>
      </p:sp>
      <p:pic>
        <p:nvPicPr>
          <p:cNvPr id="8" name="Obraz 7" descr="https://www.ur.edu.pl/storage/image/core_files/2022/3/31/17f89cfb3091127adbfed2c83b417da6/urz/870x570/164782765278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85794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s://www.ur.edu.pl/storage/image/core_files/2022/3/31/1a2739921343a0f083f9187bcd5c37ce/urz/870x570/164782793082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214686"/>
            <a:ext cx="492922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843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endParaRPr sz="2400" i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438" name="Prostokąt 6"/>
          <p:cNvSpPr>
            <a:spLocks noChangeArrowheads="1"/>
          </p:cNvSpPr>
          <p:nvPr/>
        </p:nvSpPr>
        <p:spPr bwMode="auto">
          <a:xfrm>
            <a:off x="539750" y="1071547"/>
            <a:ext cx="8280400" cy="253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rgbClr val="FFFF00"/>
              </a:solidFill>
              <a:cs typeface="Arial" charset="0"/>
            </a:endParaRPr>
          </a:p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42844" y="142852"/>
            <a:ext cx="8786874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Wznowienie działalności Klubu 80+</a:t>
            </a:r>
          </a:p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Po niemal 2 latach przerwy spowodowanej pandemią Covid-19, zorganizowaliśmy  w środę</a:t>
            </a:r>
            <a:r>
              <a:rPr lang="pl-PL" sz="2400" b="1" dirty="0" smtClean="0">
                <a:solidFill>
                  <a:schemeClr val="bg1"/>
                </a:solidFill>
              </a:rPr>
              <a:t>, </a:t>
            </a:r>
            <a:r>
              <a:rPr lang="pl-PL" sz="2400" dirty="0" smtClean="0">
                <a:solidFill>
                  <a:schemeClr val="bg1"/>
                </a:solidFill>
              </a:rPr>
              <a:t>25 maja 2022 r. w gościnnych progach Bistro </a:t>
            </a:r>
            <a:r>
              <a:rPr lang="pl-PL" sz="2400" dirty="0" err="1" smtClean="0">
                <a:solidFill>
                  <a:schemeClr val="bg1"/>
                </a:solidFill>
              </a:rPr>
              <a:t>Do-Re-Mi</a:t>
            </a:r>
            <a:r>
              <a:rPr lang="pl-PL" sz="2400" dirty="0" smtClean="0">
                <a:solidFill>
                  <a:schemeClr val="bg1"/>
                </a:solidFill>
              </a:rPr>
              <a:t> spotkanie seniorów Klubu 80+. Obecni byli goście: Prorektor ds. Studenckich i Kształcenia 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dr hab. prof. UR Elżbieta Rokosz, Opiekun UTW-UR dr hab. prof. UR Andrzej Bonusiak oraz Honorowi Słuchacze m.in. Aleksandra i Tadeusz Ferenc. Podziękowano dotychczasowej kierowniczce Klubu Adeli Wierzbickiej i przedstawiono nową kol. Małgorzatę Kuśmierczyk. Wręczono dyplomy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z gratulacjami 80 latkom, którzy mieli urodziny w 2020,2021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i 2022 r. Odśpiewano STO LAT, seniorzy prezentowali swoje pasje,  Jan Ziąbek przygotował piękną wspomnieniową prezentację, a Bożena Słowik z Ryszardem Pilchem tworzyli oprawę muzyczną.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Redaktor Polskiego Radia Rzeszów Anna Leśniewska dokumentowała uroczystość.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 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Spotkanie Klubu 80 +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 hab. prof. UR Andrzej Bonusiak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8" name="Obraz 7" descr="https://www.ur.edu.pl/storage/image/core_files/2022/5/29/ad25031c1208af7a417fd2e29a743468/urz/preview/DSC046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28670"/>
            <a:ext cx="82868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Wręczanie Gratulacji 80 latkom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9" name="Obraz 8" descr="https://www.ur.edu.pl/storage/image/core_files/2022/5/29/e99b5f6bc1a81f15b20875b4d2aeea98/urz/preview/DSC047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356"/>
            <a:ext cx="8286808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8929717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 h.c. Tadeusz Ferenc – były Prezydent Rzeszowa i Aleksandra     						Ferenc 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9" name="Obraz 8" descr="https://www.ur.edu.pl/storage/image/core_files/2022/5/29/0a5fa4a6595a78d4c0ff25285d656d22/urz/preview/DSC047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450059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user\Desktop\DSC0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9282" y="3214686"/>
            <a:ext cx="4687765" cy="3428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Spotkanie Klubu 80 +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9" name="Obraz 8" descr="https://www.ur.edu.pl/storage/image/core_files/2022/5/29/085d4da6e5538d5f2f7189ad5d2ad088/urz/preview/DSC047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14356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s://www.ur.edu.pl/storage/image/core_files/2022/5/29/7d81adcebde5f5661560354df4d848ba/urz/preview/DSC046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857628"/>
            <a:ext cx="4214842" cy="284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storage/image/core_files/2022/5/29/d9437f7444ac91b58affcacba6686650/urz/preview/DSC0469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714356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az 10" descr="https://www.ur.edu.pl/storage/image/core_files/2022/5/29/1e5141e4c9653feccaf02cdbed135ba3/urz/preview/DSC0476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857628"/>
            <a:ext cx="414813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Współpraca z innymi organizacjami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28596" y="642918"/>
            <a:ext cx="8501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solidFill>
                  <a:schemeClr val="bg1"/>
                </a:solidFill>
              </a:rPr>
              <a:t>24 listopada 2021r  delegacja UTW-UR uczestniczyła w spotkaniu członków Porozumienia Podkarpackich UTW i 10 - </a:t>
            </a:r>
            <a:r>
              <a:rPr lang="pl-PL" sz="2000" dirty="0" err="1" smtClean="0">
                <a:solidFill>
                  <a:schemeClr val="bg1"/>
                </a:solidFill>
              </a:rPr>
              <a:t>leciu</a:t>
            </a:r>
            <a:r>
              <a:rPr lang="pl-PL" sz="2000" dirty="0" smtClean="0">
                <a:solidFill>
                  <a:schemeClr val="bg1"/>
                </a:solidFill>
              </a:rPr>
              <a:t> Akademii 50+ Wyższej Szkoły Informatyki i Zarządzania</a:t>
            </a:r>
          </a:p>
          <a:p>
            <a:r>
              <a:rPr lang="pl-PL" sz="2000" dirty="0" smtClean="0">
                <a:solidFill>
                  <a:schemeClr val="bg1"/>
                </a:solidFill>
              </a:rPr>
              <a:t> </a:t>
            </a:r>
            <a:endParaRPr lang="pl-PL" sz="2000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user\Desktop\20211124_172502k-deleg UTW-UR-(DKP i BNL) (m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7143800" cy="50199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57158" y="214291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chemeClr val="bg1"/>
                </a:solidFill>
              </a:rPr>
              <a:t>Spotkanie pokoleń w Ośrodku Kultury w Krzemienicy 19 marca 2022</a:t>
            </a:r>
            <a:endParaRPr lang="pl-PL" sz="2000" dirty="0">
              <a:solidFill>
                <a:schemeClr val="bg1"/>
              </a:solidFill>
            </a:endParaRPr>
          </a:p>
        </p:txBody>
      </p:sp>
      <p:pic>
        <p:nvPicPr>
          <p:cNvPr id="8" name="Obraz 7" descr="https://www.ur.edu.pl/storage/image/core_files/2022/3/31/bb7da6584020ffe0c2809f7f4317abff/urz/870x570/8_DSC0382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421484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https://www.ur.edu.pl/storage/image/core_files/2022/3/31/2cb1c5a5ad8231cf7837d95de61c54ac/urz/870x570/20220319_16440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857232"/>
            <a:ext cx="407196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https://www.ur.edu.pl/storage/image/core_files/2022/3/31/c4c1ae477c33793f9dc8bb0d5a4be66e/urz/870x570/IMG2022031917462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786190"/>
            <a:ext cx="414340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az 10" descr="https://www.ur.edu.pl/storage/image/core_files/2022/3/31/644672928085ba907d882390407bf288/urz/870x570/20220319_162049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3786190"/>
            <a:ext cx="42148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500034" y="188913"/>
            <a:ext cx="8215369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Spotkanie ze słuchaczami UTW z Niepołomic 24.05. 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15362" name="Picture 2" descr="C:\Users\user\Desktop\IMG_6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714356"/>
            <a:ext cx="8215370" cy="593715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Słuchacze UTW z Niepołomic zwiedzali Rzeszów 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14338" name="Picture 2" descr="C:\Users\user\Desktop\IMG_6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619156"/>
            <a:ext cx="8001056" cy="59891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282" y="188913"/>
            <a:ext cx="8786874" cy="6683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Współpraca z innymi organizacjami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Stowarzyszenie Przyjaciół UTW – współfinansowanie działań na rzecz słuchaczy UTW-UR .W br.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akad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. </a:t>
            </a: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kwotą 3500 zł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dofinansowano zajęcia teatralne i koszty obsługi platformy MS Teams. W kadencji 2018-2022 kwota wsparcia </a:t>
            </a: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wyniosła 39 055,41 zł, w tym 12 157,80 zł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z zasobów SPUTW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, a pozostałe środki pochodziły z grantów.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Ogólnopolska Federacja Stowarzyszeń UTW w Nowym Sączu – przesyła ciekawe informacje dotyczące polityki senioralnej, zaprasza na szkolenia liderów: skorzystały dwie osoby z UTW-UR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Rzeszowska Rada Seniorów – dostęp do informacji o działaniach Urzędu Miasta na rzecz seniorów np. o Senioraliach we wrześniu czy o konkursie grantowym, w którym można uzyskać fundusze na Dzień Drzwi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Drzwi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Otwartych UTW-UR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Stowarzyszenie Kreatywny Senior – informacja o aplikacji Senior w Sieci – ważne informacje dotyczące seniorów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Rzecznik Narodowego Funduszu Zdrowia – przesyła informacje dotyczące różnych działań służby zdrowia na rzecz seniorów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Stowarzyszenie „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Manko”z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Krakowa  – czasopismo „Głos Seniora”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28596" y="642918"/>
            <a:ext cx="8501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000" dirty="0" smtClean="0">
              <a:solidFill>
                <a:schemeClr val="bg1"/>
              </a:solidFill>
            </a:endParaRPr>
          </a:p>
          <a:p>
            <a:r>
              <a:rPr lang="pl-PL" sz="2000" dirty="0" smtClean="0">
                <a:solidFill>
                  <a:schemeClr val="bg1"/>
                </a:solidFill>
              </a:rPr>
              <a:t> </a:t>
            </a:r>
            <a:endParaRPr lang="pl-PL" sz="20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Liderów 1.06.2022 w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DoReMi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user\Downloads\Zdjęcia Zebranie Liderów\DSC04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8286808" cy="5762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Liderów 1.06.2022 w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DoReMi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user\Downloads\Zdjęcia Zebranie Liderów\DSC047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2" y="785794"/>
            <a:ext cx="4679159" cy="3119439"/>
          </a:xfrm>
          <a:prstGeom prst="rect">
            <a:avLst/>
          </a:prstGeom>
          <a:noFill/>
        </p:spPr>
      </p:pic>
      <p:pic>
        <p:nvPicPr>
          <p:cNvPr id="7" name="Picture 2" descr="C:\Users\user\Downloads\Zdjęcia Zebranie Liderów\DSC047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3214686"/>
            <a:ext cx="5036380" cy="33575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9143999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Liderów 1.06.2022 w </a:t>
            </a:r>
            <a:r>
              <a:rPr lang="pl-PL" sz="22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DoReMi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- podziękowania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6146" name="Picture 2" descr="C:\Users\user\Downloads\Zdjęcia Zebranie Liderów\DSC048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738169"/>
            <a:ext cx="4679188" cy="3119459"/>
          </a:xfrm>
          <a:prstGeom prst="rect">
            <a:avLst/>
          </a:prstGeom>
          <a:noFill/>
        </p:spPr>
      </p:pic>
      <p:pic>
        <p:nvPicPr>
          <p:cNvPr id="7" name="Picture 3" descr="C:\Users\user\Downloads\Zdjęcia Zebranie Liderów\DSC048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1901" y="3286124"/>
            <a:ext cx="5036379" cy="33575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9144000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Sprawozdawczo – Wyborcze UTW-UR 7.06.2022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Pełnomocnik Rektora dr hab. prof. UR Andrzej Bonusiak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pic>
        <p:nvPicPr>
          <p:cNvPr id="7" name="Obraz 6" descr="C:\Users\user\Desktop\DSC0486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8"/>
            <a:ext cx="728667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85720" y="188913"/>
            <a:ext cx="8429684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Sprawozdawczo – Wyborcze UTW-UR</a:t>
            </a:r>
            <a: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ę</a:t>
            </a:r>
            <a:endParaRPr lang="pl-PL" sz="3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4" name="Obraz 3" descr="C:\Users\user\Desktop\DSC048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356"/>
            <a:ext cx="4857784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 descr="C:\Users\user\Desktop\DSC048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429000"/>
            <a:ext cx="454627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85720" y="188913"/>
            <a:ext cx="8429684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Zebranie Sprawozdawczo – Wyborcze UTW-UR</a:t>
            </a:r>
            <a: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ę</a:t>
            </a:r>
            <a:endParaRPr lang="pl-PL" sz="3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6" name="Obraz 5" descr="C:\Users\user\Desktop\DSC048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642918"/>
            <a:ext cx="5760720" cy="384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C:\Users\user\Desktop\DSC0488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643314"/>
            <a:ext cx="461771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85721" y="188913"/>
            <a:ext cx="8572560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Współpraca z Kolegiami Uniwersytetu Rzeszowskiego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Kolegium Nauk Humanistycznych - Instytut Sztuki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 utworzenie sekcji dla początkujących fotografów oraz pomoc przy organizacji wystaw grupy Malarskiej.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 Instytut Muzyki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 30.11.2021 Danuta Kamieniecka –Przywara przedstawiła wieloletnią i różnorodną współpracę Instytutu z UTW-UR na spotkaniu online z Państwową Komisją Akredytacyjną.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 Kolegium Nauk Medycznych – Katedra Fizjoterapii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 prowadzenie online na platformie MS Teams bardzo profesjonalnie zajęć gimnastyki rehabilitacyjnej dostosowanej do wieku i schorzeń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grupy seniorów. Uczestnicy są z tych zajęć bardzo zadowoleni.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  <a:r>
              <a:rPr lang="pl-PL" sz="2200" kern="0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Instytut Nauk o Kulturze Fizycznej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- Zajęcia sportowe w hali Uniwersyteckiego Centrum Lekkoatletycznego pod kierunkiem trenera Kadry Narodowej w chodzie sportowym. Są to przygotowania naszych słuchaczy do zawodów sportowych i Międzynarodowej Olimpiady UTW w Chorzowie we wrześniu br.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endParaRPr lang="pl-PL" sz="2400" kern="0" dirty="0" smtClean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9144000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Podziękowania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								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079500"/>
            <a:ext cx="8713788" cy="544512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850" y="1171575"/>
            <a:ext cx="84963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pl-PL" sz="2400" kern="0" dirty="0" smtClean="0">
              <a:solidFill>
                <a:srgbClr val="FFFF00"/>
              </a:solidFill>
              <a:latin typeface="Arial" panose="020B0604020202020204" pitchFamily="34" charset="0"/>
              <a:ea typeface="Lucida Sans Unicode" pitchFamily="2"/>
              <a:cs typeface="Arial" pitchFamily="34" charset="0"/>
            </a:endParaRP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00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14282" y="785794"/>
            <a:ext cx="85725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Władzom Uniwersytetu Rzeszowskiego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-  Prorektor ds. Studenckich i Kształcenia dr hab. prof. UR Elżbiecie Rokosz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Pełnomocnikowi Rektora UR dr hab. prof. UR Andrzejowi Bonusiakowi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Kanclerz UR mgr inż. Barbarze Oskroba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Kwestor mgr Marzenie Filipek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Kierowniczce Działu Administracyjnego mgr Barbarze </a:t>
            </a:r>
            <a:r>
              <a:rPr lang="pl-PL" sz="20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Kunysz</a:t>
            </a:r>
            <a:endParaRPr lang="pl-PL" sz="20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Radzie Programowej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Wykładowcom i pracownikom naukowym prowadzącym zajęcia edukacyjne dla słuchaczy UTW-UR.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Koleżankom  i Kolegom Liderom UTW-UR, obsłudze biura oraz wszystkim osobom dobrej woli, którzy pomagali z wielkim zaangażowaniem zrealizować nasze plany i działalność.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0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Wszystkim słuchaczom życzę bardzo udanych wakacji  oraz powrotu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zdrowiu i dobrym nastroju do edukacji oraz kontynuowania swoich pasji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 roku akademickim  2022/2023 w UTW-UR.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- UR</a:t>
            </a:r>
            <a: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b="1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400" b="1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Bardzo </a:t>
            </a:r>
            <a:r>
              <a:rPr lang="pl-PL" sz="3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dziękuję za uwagę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       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 Danuta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Kamieniecka-Przywara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			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Wiceprezes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Zarządu UTW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–UR ds. Naukowych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Rzeszów 14.06.2022</a:t>
            </a:r>
            <a:endParaRPr lang="pl-PL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0"/>
            <a:ext cx="928662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8745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43109</TotalTime>
  <Words>1342</Words>
  <Application>Microsoft Office PowerPoint</Application>
  <PresentationFormat>Pokaz na ekranie (4:3)</PresentationFormat>
  <Paragraphs>414</Paragraphs>
  <Slides>40</Slides>
  <Notes>29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1" baseType="lpstr">
      <vt:lpstr>Domyślnie</vt:lpstr>
      <vt:lpstr>Slajd 1</vt:lpstr>
      <vt:lpstr> </vt:lpstr>
      <vt:lpstr>Uniwersytet Trzeciego Wieku - UR  </vt:lpstr>
      <vt:lpstr>Uniwersytet Trzeciego Wieku - UR  </vt:lpstr>
      <vt:lpstr>Uniwersytet Trzeciego Wieku - UR  </vt:lpstr>
      <vt:lpstr>Uniwersytet Trzeciego Wieku – UR                               Inauguracja r.ak. 2021/2022   </vt:lpstr>
      <vt:lpstr>Laureaci konkursu "Twórczość w czasie pandemii"  </vt:lpstr>
      <vt:lpstr>Chór "Cantilena" im. Alicji Borowiec pieśni z repertuaru "Mazowsza"   </vt:lpstr>
      <vt:lpstr>Grupa teatralna "Słowo za słowo"  przygotowanie Anna Demczuk  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Uniwersytet Trzeciego Wieku - UR  </vt:lpstr>
      <vt:lpstr>Uniwersytet Trzeciego Wieku - UR  </vt:lpstr>
      <vt:lpstr>Slajd 21</vt:lpstr>
      <vt:lpstr>  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SPUTW Rzeszow</dc:creator>
  <cp:lastModifiedBy>user</cp:lastModifiedBy>
  <cp:revision>497</cp:revision>
  <dcterms:created xsi:type="dcterms:W3CDTF">2013-12-11T18:31:08Z</dcterms:created>
  <dcterms:modified xsi:type="dcterms:W3CDTF">2022-06-13T18:17:05Z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ja 1">
    <vt:lpwstr/>
  </property>
  <property fmtid="{D5CDD505-2E9C-101B-9397-08002B2CF9AE}" pid="3" name="Informacja 2">
    <vt:lpwstr/>
  </property>
  <property fmtid="{D5CDD505-2E9C-101B-9397-08002B2CF9AE}" pid="4" name="Informacja 3">
    <vt:lpwstr/>
  </property>
  <property fmtid="{D5CDD505-2E9C-101B-9397-08002B2CF9AE}" pid="5" name="Informacja 4">
    <vt:lpwstr/>
  </property>
</Properties>
</file>