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57" r:id="rId5"/>
    <p:sldId id="258" r:id="rId6"/>
    <p:sldId id="259" r:id="rId7"/>
    <p:sldId id="260" r:id="rId8"/>
    <p:sldId id="261" r:id="rId9"/>
    <p:sldId id="262" r:id="rId10"/>
    <p:sldId id="265" r:id="rId11"/>
    <p:sldId id="266" r:id="rId12"/>
    <p:sldId id="269" r:id="rId13"/>
    <p:sldId id="267" r:id="rId14"/>
    <p:sldId id="268" r:id="rId15"/>
  </p:sldIdLst>
  <p:sldSz cx="12192000" cy="6858000"/>
  <p:notesSz cx="6881813" cy="100028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8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19F74-67DD-49AA-8BBE-CC25FA2CFB46}" type="datetimeFigureOut">
              <a:rPr lang="pl-PL" smtClean="0"/>
              <a:t>2019-02-05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6BE5-91D3-4EE0-89A2-D69691CC48E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01446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19F74-67DD-49AA-8BBE-CC25FA2CFB46}" type="datetimeFigureOut">
              <a:rPr lang="pl-PL" smtClean="0"/>
              <a:t>2019-02-05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6BE5-91D3-4EE0-89A2-D69691CC48E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58440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19F74-67DD-49AA-8BBE-CC25FA2CFB46}" type="datetimeFigureOut">
              <a:rPr lang="pl-PL" smtClean="0"/>
              <a:t>2019-02-05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6BE5-91D3-4EE0-89A2-D69691CC48E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80743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19F74-67DD-49AA-8BBE-CC25FA2CFB46}" type="datetimeFigureOut">
              <a:rPr lang="pl-PL" smtClean="0"/>
              <a:t>2019-02-05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6BE5-91D3-4EE0-89A2-D69691CC48E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20658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19F74-67DD-49AA-8BBE-CC25FA2CFB46}" type="datetimeFigureOut">
              <a:rPr lang="pl-PL" smtClean="0"/>
              <a:t>2019-02-05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6BE5-91D3-4EE0-89A2-D69691CC48E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09819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19F74-67DD-49AA-8BBE-CC25FA2CFB46}" type="datetimeFigureOut">
              <a:rPr lang="pl-PL" smtClean="0"/>
              <a:t>2019-02-05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6BE5-91D3-4EE0-89A2-D69691CC48E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952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19F74-67DD-49AA-8BBE-CC25FA2CFB46}" type="datetimeFigureOut">
              <a:rPr lang="pl-PL" smtClean="0"/>
              <a:t>2019-02-05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6BE5-91D3-4EE0-89A2-D69691CC48E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68382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19F74-67DD-49AA-8BBE-CC25FA2CFB46}" type="datetimeFigureOut">
              <a:rPr lang="pl-PL" smtClean="0"/>
              <a:t>2019-02-05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6BE5-91D3-4EE0-89A2-D69691CC48E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9099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19F74-67DD-49AA-8BBE-CC25FA2CFB46}" type="datetimeFigureOut">
              <a:rPr lang="pl-PL" smtClean="0"/>
              <a:t>2019-02-05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6BE5-91D3-4EE0-89A2-D69691CC48E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95279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19F74-67DD-49AA-8BBE-CC25FA2CFB46}" type="datetimeFigureOut">
              <a:rPr lang="pl-PL" smtClean="0"/>
              <a:t>2019-02-05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6BE5-91D3-4EE0-89A2-D69691CC48E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5248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19F74-67DD-49AA-8BBE-CC25FA2CFB46}" type="datetimeFigureOut">
              <a:rPr lang="pl-PL" smtClean="0"/>
              <a:t>2019-02-05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6BE5-91D3-4EE0-89A2-D69691CC48E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01871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19F74-67DD-49AA-8BBE-CC25FA2CFB46}" type="datetimeFigureOut">
              <a:rPr lang="pl-PL" smtClean="0"/>
              <a:t>2019-02-05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726BE5-91D3-4EE0-89A2-D69691CC48E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55016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473642" y="72791"/>
            <a:ext cx="9144000" cy="2387600"/>
          </a:xfrm>
        </p:spPr>
        <p:txBody>
          <a:bodyPr/>
          <a:lstStyle/>
          <a:p>
            <a:r>
              <a:rPr lang="pl-PL" b="1" dirty="0" smtClean="0"/>
              <a:t>Trzecia Misja Uczelni</a:t>
            </a:r>
            <a:endParaRPr lang="pl-PL" b="1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643269" y="2973884"/>
            <a:ext cx="9409044" cy="3331499"/>
          </a:xfrm>
        </p:spPr>
        <p:txBody>
          <a:bodyPr>
            <a:normAutofit/>
          </a:bodyPr>
          <a:lstStyle/>
          <a:p>
            <a:r>
              <a:rPr lang="pl-PL" sz="3200" dirty="0" smtClean="0"/>
              <a:t>Narodowe Centrum Badań i Rozwoju</a:t>
            </a:r>
          </a:p>
          <a:p>
            <a:r>
              <a:rPr lang="pl-PL" sz="3200" dirty="0" smtClean="0"/>
              <a:t>Europejski Fundusz Społeczny</a:t>
            </a:r>
          </a:p>
          <a:p>
            <a:endParaRPr lang="pl-PL" dirty="0" smtClean="0"/>
          </a:p>
          <a:p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1920972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Tytuł projektu;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74589" y="1690688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4800" b="1" dirty="0" smtClean="0"/>
              <a:t>Systemowa </a:t>
            </a:r>
            <a:r>
              <a:rPr lang="pl-PL" sz="4800" b="1" dirty="0"/>
              <a:t>edukacja nieformalna Uniwersytetu Rzeszowskiego przestrzenią rozwoju słuchaczy    </a:t>
            </a:r>
            <a:endParaRPr lang="pl-PL" sz="4800" b="1" dirty="0" smtClean="0"/>
          </a:p>
          <a:p>
            <a:pPr marL="0" indent="0">
              <a:buNone/>
            </a:pPr>
            <a:r>
              <a:rPr lang="pl-PL" sz="4800" b="1" dirty="0" smtClean="0"/>
              <a:t> </a:t>
            </a:r>
            <a:r>
              <a:rPr lang="pl-PL" sz="4800" b="1" dirty="0"/>
              <a:t>UTW-UR</a:t>
            </a:r>
          </a:p>
          <a:p>
            <a:endParaRPr lang="pl-PL" sz="4800" dirty="0"/>
          </a:p>
        </p:txBody>
      </p:sp>
    </p:spTree>
    <p:extLst>
      <p:ext uri="{BB962C8B-B14F-4D97-AF65-F5344CB8AC3E}">
        <p14:creationId xmlns:p14="http://schemas.microsoft.com/office/powerpoint/2010/main" val="1280772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96008" y="357174"/>
            <a:ext cx="10515600" cy="1325563"/>
          </a:xfrm>
        </p:spPr>
        <p:txBody>
          <a:bodyPr/>
          <a:lstStyle/>
          <a:p>
            <a:r>
              <a:rPr lang="pl-PL" b="1" u="sng" dirty="0" smtClean="0"/>
              <a:t>Cel projektu</a:t>
            </a:r>
            <a:r>
              <a:rPr lang="pl-PL" b="1" dirty="0" smtClean="0"/>
              <a:t>;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06395" y="1785868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4000" dirty="0" smtClean="0"/>
              <a:t>Nabycie kompetencji komunikacyjnych, osobistych , obywatelskich  </a:t>
            </a:r>
          </a:p>
          <a:p>
            <a:pPr marL="0" indent="0">
              <a:buNone/>
            </a:pPr>
            <a:r>
              <a:rPr lang="pl-PL" sz="4000" dirty="0" smtClean="0"/>
              <a:t>/późnienie efektów starzenia , dłuższe bycie samodzielnym i sprawnym fizycznie oraz  intelektualnym/ ,oraz artystycznych /emisja głosu, interpretacja ,znajomość repertuaru/.</a:t>
            </a:r>
            <a:endParaRPr lang="pl-PL" sz="4000" dirty="0"/>
          </a:p>
        </p:txBody>
      </p:sp>
    </p:spTree>
    <p:extLst>
      <p:ext uri="{BB962C8B-B14F-4D97-AF65-F5344CB8AC3E}">
        <p14:creationId xmlns:p14="http://schemas.microsoft.com/office/powerpoint/2010/main" val="319791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Bloki tematyczne</a:t>
            </a:r>
            <a:r>
              <a:rPr lang="pl-PL" dirty="0" smtClean="0"/>
              <a:t>.    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 </a:t>
            </a:r>
            <a:r>
              <a:rPr lang="pl-PL" dirty="0" smtClean="0"/>
              <a:t>        </a:t>
            </a:r>
            <a:r>
              <a:rPr lang="pl-PL" b="1" dirty="0" smtClean="0"/>
              <a:t>Blok ogólny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smtClean="0"/>
              <a:t>-Kurs wokalny </a:t>
            </a:r>
            <a:r>
              <a:rPr lang="pl-PL" smtClean="0"/>
              <a:t>- chór</a:t>
            </a:r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-Kurs artystyczny- fotografia</a:t>
            </a:r>
          </a:p>
          <a:p>
            <a:pPr marL="0" indent="0">
              <a:buNone/>
            </a:pPr>
            <a:r>
              <a:rPr lang="pl-PL" dirty="0" smtClean="0"/>
              <a:t>-Kurs artystyczny - malarstwo</a:t>
            </a:r>
          </a:p>
          <a:p>
            <a:pPr marL="0" indent="0">
              <a:buNone/>
            </a:pPr>
            <a:r>
              <a:rPr lang="pl-PL" dirty="0" smtClean="0"/>
              <a:t>-Kurs artystyczny –</a:t>
            </a:r>
            <a:r>
              <a:rPr lang="pl-PL" dirty="0" err="1" smtClean="0"/>
              <a:t>muzykoznawstwo</a:t>
            </a:r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-Kurs artystyczny- rękodzieło</a:t>
            </a:r>
            <a:endParaRPr lang="pl-PL" dirty="0"/>
          </a:p>
          <a:p>
            <a:pPr marL="0" indent="0">
              <a:buNone/>
            </a:pPr>
            <a:r>
              <a:rPr lang="pl-PL" dirty="0" smtClean="0"/>
              <a:t>-Kurs artystyczny – taniec</a:t>
            </a:r>
          </a:p>
          <a:p>
            <a:pPr marL="0" indent="0">
              <a:buNone/>
            </a:pPr>
            <a:r>
              <a:rPr lang="pl-PL" dirty="0" smtClean="0"/>
              <a:t>-Kurs teatralny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94827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cd.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smtClean="0"/>
              <a:t>-Kurs aktywizacji społecznej poprzez sport- gimnastyka</a:t>
            </a:r>
          </a:p>
          <a:p>
            <a:pPr marL="0" indent="0">
              <a:buNone/>
            </a:pPr>
            <a:r>
              <a:rPr lang="pl-PL" dirty="0" smtClean="0"/>
              <a:t>-Kurs aktywizacji społecznej poprzez sport-tenis stołowy</a:t>
            </a:r>
          </a:p>
          <a:p>
            <a:pPr marL="0" indent="0">
              <a:buNone/>
            </a:pPr>
            <a:r>
              <a:rPr lang="pl-PL" dirty="0" smtClean="0"/>
              <a:t>-Kurs aktywny lider</a:t>
            </a:r>
          </a:p>
          <a:p>
            <a:pPr marL="0" indent="0">
              <a:buNone/>
            </a:pPr>
            <a:r>
              <a:rPr lang="pl-PL" dirty="0" smtClean="0"/>
              <a:t>-Kurs językowy; język angielski</a:t>
            </a:r>
          </a:p>
          <a:p>
            <a:pPr marL="0" indent="0">
              <a:buNone/>
            </a:pPr>
            <a:r>
              <a:rPr lang="pl-PL" dirty="0" smtClean="0"/>
              <a:t>-Kurs językowy; język niemiecki</a:t>
            </a:r>
          </a:p>
          <a:p>
            <a:pPr marL="0" indent="0">
              <a:buNone/>
            </a:pPr>
            <a:r>
              <a:rPr lang="pl-PL" dirty="0" smtClean="0"/>
              <a:t>-Kurs językowy ;język francuski, hiszpański, włoski</a:t>
            </a:r>
          </a:p>
          <a:p>
            <a:pPr marL="0" indent="0">
              <a:buNone/>
            </a:pPr>
            <a:r>
              <a:rPr lang="pl-PL" dirty="0" smtClean="0"/>
              <a:t>-Kurs komputerowy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257599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Blok medyczno-prawny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u="sng" dirty="0" smtClean="0"/>
              <a:t>-Kurs medyczno- prawny</a:t>
            </a:r>
          </a:p>
          <a:p>
            <a:pPr marL="0" indent="0">
              <a:buNone/>
            </a:pPr>
            <a:r>
              <a:rPr lang="pl-PL" dirty="0" smtClean="0"/>
              <a:t>*prawo medyczne dla seniora</a:t>
            </a:r>
          </a:p>
          <a:p>
            <a:pPr marL="0" indent="0">
              <a:buNone/>
            </a:pPr>
            <a:r>
              <a:rPr lang="pl-PL" dirty="0" smtClean="0"/>
              <a:t>*prawo administracyjne i karne dla seniora</a:t>
            </a:r>
          </a:p>
          <a:p>
            <a:pPr marL="0" indent="0">
              <a:buNone/>
            </a:pPr>
            <a:r>
              <a:rPr lang="pl-PL" dirty="0" smtClean="0"/>
              <a:t>*podstawy prawa farmaceutycznego</a:t>
            </a:r>
          </a:p>
          <a:p>
            <a:pPr marL="0" indent="0">
              <a:buNone/>
            </a:pPr>
            <a:r>
              <a:rPr lang="pl-PL" dirty="0" smtClean="0"/>
              <a:t>*rozpoznawanie pacjentów w stanie zagrożenia życia</a:t>
            </a:r>
          </a:p>
          <a:p>
            <a:pPr marL="0" indent="0">
              <a:buNone/>
            </a:pPr>
            <a:r>
              <a:rPr lang="pl-PL" dirty="0" smtClean="0"/>
              <a:t>*prowadzenie podstawowych czynności resuscytacyjnych </a:t>
            </a:r>
          </a:p>
          <a:p>
            <a:pPr marL="0" indent="0">
              <a:buNone/>
            </a:pPr>
            <a:r>
              <a:rPr lang="pl-PL" dirty="0" smtClean="0"/>
              <a:t>*zastosowanie Automatycznej Defibrylacji Zewnętrznej AED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07262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u="sng" dirty="0" smtClean="0"/>
              <a:t>Kurs zdrowy  styl życia</a:t>
            </a:r>
            <a:endParaRPr lang="pl-PL" b="1" u="sng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smtClean="0"/>
              <a:t>*zajęcia praktyczne grupowe- ćwiczenia usprawniające</a:t>
            </a:r>
          </a:p>
          <a:p>
            <a:pPr marL="0" indent="0">
              <a:buNone/>
            </a:pPr>
            <a:r>
              <a:rPr lang="pl-PL" dirty="0" smtClean="0"/>
              <a:t>*seminaria </a:t>
            </a:r>
          </a:p>
          <a:p>
            <a:pPr marL="0" indent="0">
              <a:buNone/>
            </a:pPr>
            <a:r>
              <a:rPr lang="pl-PL" dirty="0" smtClean="0"/>
              <a:t>* </a:t>
            </a:r>
            <a:r>
              <a:rPr lang="pl-PL" dirty="0"/>
              <a:t>z</a:t>
            </a:r>
            <a:r>
              <a:rPr lang="pl-PL" dirty="0" smtClean="0"/>
              <a:t>ajęcia indywidualne – </a:t>
            </a:r>
            <a:r>
              <a:rPr lang="pl-PL" dirty="0" err="1" smtClean="0"/>
              <a:t>neurotrening</a:t>
            </a:r>
            <a:r>
              <a:rPr lang="pl-PL" dirty="0" smtClean="0"/>
              <a:t> funkcji poznawczych oraz indywidualne doradztwo  dotyczące kształtowania sprawności fizycznej i poznawczej dostosowane do indywidualnych potrzeb i stanu zdrowia osób starszych.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268730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Blok kursów intensywnych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smtClean="0"/>
              <a:t>-Intensywny wyjazdowy- kurs fotografii</a:t>
            </a:r>
          </a:p>
          <a:p>
            <a:pPr>
              <a:buFontTx/>
              <a:buChar char="-"/>
            </a:pPr>
            <a:r>
              <a:rPr lang="pl-PL" dirty="0" smtClean="0"/>
              <a:t>Intensywny wyjazdowy- kurs  przywództwa</a:t>
            </a:r>
          </a:p>
          <a:p>
            <a:pPr marL="0" indent="0">
              <a:buNone/>
            </a:pPr>
            <a:r>
              <a:rPr lang="pl-PL" dirty="0" smtClean="0"/>
              <a:t>-Intensywny wyjazdowy -kurs malarstwa</a:t>
            </a:r>
          </a:p>
          <a:p>
            <a:pPr marL="0" indent="0">
              <a:buNone/>
            </a:pPr>
            <a:r>
              <a:rPr lang="pl-PL" dirty="0" smtClean="0"/>
              <a:t>-Monografia 35 lecie UTW   wydanie   w 2019</a:t>
            </a:r>
          </a:p>
          <a:p>
            <a:pPr marL="0" indent="0">
              <a:buNone/>
            </a:pPr>
            <a:r>
              <a:rPr lang="pl-PL" dirty="0" smtClean="0"/>
              <a:t>-Biuletyn  wydanie w 2020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758404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u="sng" dirty="0" smtClean="0"/>
              <a:t>Rekrutacja</a:t>
            </a:r>
            <a:endParaRPr lang="pl-PL" b="1" u="sng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smtClean="0"/>
              <a:t>-złożenie formularza zgłoszeniowego i oświadczenia </a:t>
            </a:r>
          </a:p>
          <a:p>
            <a:pPr marL="0" indent="0">
              <a:buNone/>
            </a:pPr>
            <a:r>
              <a:rPr lang="pl-PL" dirty="0" smtClean="0"/>
              <a:t>-osoby 55+ -weryfikowane na podstawie oświadczenia </a:t>
            </a:r>
          </a:p>
          <a:p>
            <a:pPr marL="0" indent="0">
              <a:buNone/>
            </a:pPr>
            <a:r>
              <a:rPr lang="pl-PL" dirty="0" smtClean="0"/>
              <a:t>-osoby nie aktywne zawodowo /emeryt/ rencista/ -weryfikowane na podstawie oświadczenia</a:t>
            </a:r>
          </a:p>
          <a:p>
            <a:pPr marL="0" indent="0">
              <a:buNone/>
            </a:pPr>
            <a:r>
              <a:rPr lang="pl-PL" dirty="0" smtClean="0"/>
              <a:t>-do zajęć ruchowych zgoda lekarza</a:t>
            </a:r>
          </a:p>
          <a:p>
            <a:pPr marL="0" indent="0">
              <a:buNone/>
            </a:pPr>
            <a:r>
              <a:rPr lang="pl-PL" u="sng" dirty="0" smtClean="0"/>
              <a:t>Kryteria dodatkowe</a:t>
            </a:r>
          </a:p>
          <a:p>
            <a:pPr marL="0" indent="0">
              <a:buNone/>
            </a:pPr>
            <a:r>
              <a:rPr lang="pl-PL" dirty="0" smtClean="0"/>
              <a:t>-posiadanie orzeczenia o niepełnosprawności</a:t>
            </a:r>
          </a:p>
          <a:p>
            <a:pPr marL="0" indent="0">
              <a:buNone/>
            </a:pPr>
            <a:r>
              <a:rPr lang="pl-PL" dirty="0" smtClean="0"/>
              <a:t>-dotychczasowe członkostwo w UTW oraz aktywność w zajęciach dodatkowych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407281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u="sng" dirty="0" smtClean="0"/>
              <a:t>Za wybór uczestników kursu odpowiada Komisja Rekrutacyjna</a:t>
            </a:r>
            <a:endParaRPr lang="pl-PL" b="1" u="sng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smtClean="0"/>
              <a:t>-Kierownik Projektu</a:t>
            </a:r>
          </a:p>
          <a:p>
            <a:pPr marL="0" indent="0">
              <a:buNone/>
            </a:pPr>
            <a:r>
              <a:rPr lang="pl-PL" dirty="0" smtClean="0"/>
              <a:t>-Administrator projektu</a:t>
            </a:r>
          </a:p>
          <a:p>
            <a:pPr marL="0" indent="0">
              <a:buNone/>
            </a:pPr>
            <a:r>
              <a:rPr lang="pl-PL" dirty="0" smtClean="0"/>
              <a:t>-Specjalista ds. promocji i rekrutacji</a:t>
            </a:r>
          </a:p>
          <a:p>
            <a:pPr marL="0" indent="0">
              <a:buNone/>
            </a:pPr>
            <a:r>
              <a:rPr lang="pl-PL" dirty="0" smtClean="0"/>
              <a:t>Kryteria – ilość punktów </a:t>
            </a:r>
          </a:p>
          <a:p>
            <a:pPr marL="0" indent="0">
              <a:buNone/>
            </a:pPr>
            <a:r>
              <a:rPr lang="pl-PL" dirty="0" smtClean="0"/>
              <a:t>Zawiadomienia </a:t>
            </a:r>
            <a:r>
              <a:rPr lang="pl-PL" dirty="0" err="1" smtClean="0"/>
              <a:t>telef</a:t>
            </a:r>
            <a:r>
              <a:rPr lang="pl-PL" dirty="0" smtClean="0"/>
              <a:t>/e-mail, na stronie projektowej.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784436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Przetargi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b="1" dirty="0" smtClean="0"/>
              <a:t>I</a:t>
            </a:r>
            <a:r>
              <a:rPr lang="pl-PL" dirty="0" smtClean="0"/>
              <a:t> etap wybór programów</a:t>
            </a:r>
          </a:p>
          <a:p>
            <a:pPr marL="0" indent="0">
              <a:buNone/>
            </a:pPr>
            <a:r>
              <a:rPr lang="pl-PL" b="1" dirty="0" smtClean="0"/>
              <a:t>II</a:t>
            </a:r>
            <a:r>
              <a:rPr lang="pl-PL" dirty="0" smtClean="0"/>
              <a:t> wybór trenerów ,którzy poprowadzą kursy wg wybranego projektu.</a:t>
            </a:r>
            <a:endParaRPr lang="pl-PL" dirty="0"/>
          </a:p>
          <a:p>
            <a:pPr marL="0" indent="0">
              <a:buNone/>
            </a:pPr>
            <a:r>
              <a:rPr lang="pl-PL" b="1" dirty="0" smtClean="0"/>
              <a:t>III</a:t>
            </a:r>
            <a:r>
              <a:rPr lang="pl-PL" dirty="0" smtClean="0"/>
              <a:t> zakup materiałów dla poszczególnych  kursów/ rękodzieło,  malarstwo, materiałów biurowych , podręczników itd./oraz zakup przenośnego estradowego zestawu nagłośnieniowego i laptop do obsługi zestawu</a:t>
            </a:r>
          </a:p>
          <a:p>
            <a:pPr marL="0" indent="0">
              <a:buNone/>
            </a:pPr>
            <a:r>
              <a:rPr lang="pl-PL" b="1" dirty="0" smtClean="0"/>
              <a:t>IV</a:t>
            </a:r>
            <a:r>
              <a:rPr lang="pl-PL" dirty="0" smtClean="0"/>
              <a:t> wynajęcie sali dla kursów chór, rękodzieło, taniec</a:t>
            </a:r>
          </a:p>
          <a:p>
            <a:pPr marL="0" indent="0">
              <a:buNone/>
            </a:pPr>
            <a:r>
              <a:rPr lang="pl-PL" b="1" dirty="0" smtClean="0"/>
              <a:t>V</a:t>
            </a:r>
            <a:r>
              <a:rPr lang="pl-PL" dirty="0" smtClean="0"/>
              <a:t> kursy intensywne –malarstwo, foto, kurs przywództwa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363425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u="sng" dirty="0" smtClean="0"/>
              <a:t>Strona internetowa    w przygotowywaniu</a:t>
            </a:r>
            <a:endParaRPr lang="pl-PL" b="1" u="sng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510748" y="2775005"/>
            <a:ext cx="9843052" cy="34019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5400" dirty="0" smtClean="0"/>
              <a:t>https://urutw.wordpress.com</a:t>
            </a:r>
            <a:endParaRPr lang="pl-PL" sz="5400" dirty="0"/>
          </a:p>
        </p:txBody>
      </p:sp>
    </p:spTree>
    <p:extLst>
      <p:ext uri="{BB962C8B-B14F-4D97-AF65-F5344CB8AC3E}">
        <p14:creationId xmlns:p14="http://schemas.microsoft.com/office/powerpoint/2010/main" val="4178373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u="sng" dirty="0" smtClean="0"/>
              <a:t>Finanse na dzień 31.12.2018</a:t>
            </a:r>
            <a:endParaRPr lang="pl-PL" b="1" u="sng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16781" y="1690688"/>
            <a:ext cx="10476506" cy="38342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-</a:t>
            </a:r>
            <a:r>
              <a:rPr lang="pl-PL" sz="3600" dirty="0" smtClean="0"/>
              <a:t>stan środków  na dzień 31.08.2018         35.227,04</a:t>
            </a:r>
          </a:p>
          <a:p>
            <a:pPr marL="0" indent="0">
              <a:buNone/>
            </a:pPr>
            <a:r>
              <a:rPr lang="pl-PL" sz="3600" dirty="0" smtClean="0"/>
              <a:t>-wpłata składek IX -XII 2018                        45.780.-</a:t>
            </a:r>
          </a:p>
          <a:p>
            <a:pPr marL="0" indent="0">
              <a:buNone/>
            </a:pPr>
            <a:r>
              <a:rPr lang="pl-PL" sz="3600" dirty="0"/>
              <a:t> </a:t>
            </a:r>
            <a:r>
              <a:rPr lang="pl-PL" sz="3600" dirty="0" smtClean="0"/>
              <a:t>                                    razem     </a:t>
            </a:r>
            <a:r>
              <a:rPr lang="pl-PL" sz="3600" b="1" dirty="0" smtClean="0"/>
              <a:t>81.007,04</a:t>
            </a:r>
          </a:p>
          <a:p>
            <a:pPr marL="0" indent="0">
              <a:buNone/>
            </a:pPr>
            <a:endParaRPr lang="pl-PL" sz="3600" dirty="0" smtClean="0"/>
          </a:p>
          <a:p>
            <a:pPr marL="0" indent="0">
              <a:buNone/>
            </a:pPr>
            <a:endParaRPr lang="pl-PL" sz="3600" dirty="0"/>
          </a:p>
          <a:p>
            <a:pPr marL="0" indent="0">
              <a:buNone/>
            </a:pPr>
            <a:r>
              <a:rPr lang="pl-PL" sz="3600" dirty="0" smtClean="0"/>
              <a:t>Stan środków na 31.12.20118         </a:t>
            </a:r>
            <a:r>
              <a:rPr lang="pl-PL" sz="3600" b="1" dirty="0" smtClean="0"/>
              <a:t>61.743,24</a:t>
            </a:r>
          </a:p>
          <a:p>
            <a:pPr marL="0" indent="0">
              <a:buNone/>
            </a:pPr>
            <a:endParaRPr lang="pl-PL" sz="3600" dirty="0"/>
          </a:p>
        </p:txBody>
      </p:sp>
    </p:spTree>
    <p:extLst>
      <p:ext uri="{BB962C8B-B14F-4D97-AF65-F5344CB8AC3E}">
        <p14:creationId xmlns:p14="http://schemas.microsoft.com/office/powerpoint/2010/main" val="16710755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u="sng" dirty="0" smtClean="0"/>
              <a:t>Wydatki  UTW-UR</a:t>
            </a:r>
            <a:endParaRPr lang="pl-PL" b="1" u="sng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sz="4000" dirty="0" smtClean="0"/>
              <a:t>Prowadzenie biura </a:t>
            </a:r>
            <a:r>
              <a:rPr lang="pl-PL" sz="4000" dirty="0" smtClean="0"/>
              <a:t>                                       4.721 zł</a:t>
            </a:r>
            <a:endParaRPr lang="pl-PL" sz="4000" dirty="0" smtClean="0"/>
          </a:p>
          <a:p>
            <a:r>
              <a:rPr lang="pl-PL" sz="4000" dirty="0" smtClean="0"/>
              <a:t>Wynagrodzenie </a:t>
            </a:r>
            <a:r>
              <a:rPr lang="pl-PL" sz="4000" dirty="0" smtClean="0"/>
              <a:t>akompaniatora                 3. 828 zł</a:t>
            </a:r>
            <a:endParaRPr lang="pl-PL" sz="4000" dirty="0" smtClean="0"/>
          </a:p>
          <a:p>
            <a:r>
              <a:rPr lang="pl-PL" sz="4000" dirty="0" smtClean="0"/>
              <a:t>Uczestnictwo chóru w przeglądzie chórów w Stalowej </a:t>
            </a:r>
            <a:r>
              <a:rPr lang="pl-PL" sz="4000" dirty="0" smtClean="0"/>
              <a:t>Woli                                                      880 zł</a:t>
            </a:r>
            <a:endParaRPr lang="pl-PL" sz="4000" dirty="0" smtClean="0"/>
          </a:p>
          <a:p>
            <a:r>
              <a:rPr lang="pl-PL" sz="4000" dirty="0" smtClean="0"/>
              <a:t>10 lecie </a:t>
            </a:r>
            <a:r>
              <a:rPr lang="pl-PL" sz="4000" dirty="0" smtClean="0"/>
              <a:t>Foto                                                    1.488 zł</a:t>
            </a:r>
            <a:endParaRPr lang="pl-PL" sz="4000" dirty="0" smtClean="0"/>
          </a:p>
          <a:p>
            <a:r>
              <a:rPr lang="pl-PL" sz="4000" dirty="0" smtClean="0"/>
              <a:t>Klub 80+ </a:t>
            </a:r>
            <a:r>
              <a:rPr lang="pl-PL" sz="4000" dirty="0" smtClean="0"/>
              <a:t>spotkanie                                            734 zł</a:t>
            </a:r>
            <a:endParaRPr lang="pl-PL" sz="4000" dirty="0" smtClean="0"/>
          </a:p>
          <a:p>
            <a:r>
              <a:rPr lang="pl-PL" sz="4000" dirty="0" smtClean="0"/>
              <a:t>Pasowanie </a:t>
            </a:r>
            <a:r>
              <a:rPr lang="pl-PL" sz="4000" dirty="0" smtClean="0"/>
              <a:t>studentów                                     1.092zł</a:t>
            </a:r>
          </a:p>
          <a:p>
            <a:r>
              <a:rPr lang="pl-PL" sz="4000" dirty="0" smtClean="0"/>
              <a:t>Prowadzenie sekretariatu i księgowości     10.000 zł</a:t>
            </a:r>
            <a:endParaRPr lang="pl-PL" sz="4000" dirty="0"/>
          </a:p>
        </p:txBody>
      </p:sp>
    </p:spTree>
    <p:extLst>
      <p:ext uri="{BB962C8B-B14F-4D97-AF65-F5344CB8AC3E}">
        <p14:creationId xmlns:p14="http://schemas.microsoft.com/office/powerpoint/2010/main" val="1123942580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474</Words>
  <Application>Microsoft Office PowerPoint</Application>
  <PresentationFormat>Panoramiczny</PresentationFormat>
  <Paragraphs>80</Paragraphs>
  <Slides>14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Motyw pakietu Office</vt:lpstr>
      <vt:lpstr>Trzecia Misja Uczelni</vt:lpstr>
      <vt:lpstr>Tytuł projektu; </vt:lpstr>
      <vt:lpstr>Cel projektu;</vt:lpstr>
      <vt:lpstr>Bloki tematyczne.              Blok ogólny</vt:lpstr>
      <vt:lpstr>cd.</vt:lpstr>
      <vt:lpstr>Blok medyczno-prawny</vt:lpstr>
      <vt:lpstr>Kurs zdrowy  styl życia</vt:lpstr>
      <vt:lpstr>Blok kursów intensywnych</vt:lpstr>
      <vt:lpstr>Rekrutacja</vt:lpstr>
      <vt:lpstr>Za wybór uczestników kursu odpowiada Komisja Rekrutacyjna</vt:lpstr>
      <vt:lpstr>Przetargi</vt:lpstr>
      <vt:lpstr>Strona internetowa    w przygotowywaniu</vt:lpstr>
      <vt:lpstr>Finanse na dzień 31.12.2018</vt:lpstr>
      <vt:lpstr>Wydatki  UTW-UR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Trzecia Misja Uczelni</dc:title>
  <dc:creator>Małgorzata Siuta</dc:creator>
  <cp:lastModifiedBy>Małgorzata Siuta</cp:lastModifiedBy>
  <cp:revision>19</cp:revision>
  <cp:lastPrinted>2019-02-05T10:13:54Z</cp:lastPrinted>
  <dcterms:created xsi:type="dcterms:W3CDTF">2019-02-02T21:45:24Z</dcterms:created>
  <dcterms:modified xsi:type="dcterms:W3CDTF">2019-02-05T21:52:42Z</dcterms:modified>
</cp:coreProperties>
</file>