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90" r:id="rId3"/>
    <p:sldId id="324" r:id="rId4"/>
    <p:sldId id="325" r:id="rId5"/>
    <p:sldId id="326" r:id="rId6"/>
    <p:sldId id="328" r:id="rId7"/>
    <p:sldId id="327" r:id="rId8"/>
    <p:sldId id="329" r:id="rId9"/>
    <p:sldId id="330" r:id="rId10"/>
    <p:sldId id="333" r:id="rId11"/>
    <p:sldId id="332" r:id="rId12"/>
    <p:sldId id="331" r:id="rId13"/>
    <p:sldId id="295" r:id="rId14"/>
    <p:sldId id="334" r:id="rId15"/>
    <p:sldId id="335" r:id="rId16"/>
    <p:sldId id="336" r:id="rId17"/>
    <p:sldId id="337" r:id="rId18"/>
    <p:sldId id="338" r:id="rId19"/>
    <p:sldId id="297" r:id="rId20"/>
    <p:sldId id="339" r:id="rId21"/>
    <p:sldId id="340" r:id="rId22"/>
    <p:sldId id="341" r:id="rId23"/>
    <p:sldId id="342" r:id="rId24"/>
    <p:sldId id="343" r:id="rId25"/>
    <p:sldId id="350" r:id="rId26"/>
    <p:sldId id="346" r:id="rId27"/>
    <p:sldId id="344" r:id="rId28"/>
    <p:sldId id="348" r:id="rId29"/>
    <p:sldId id="347" r:id="rId30"/>
    <p:sldId id="345" r:id="rId31"/>
    <p:sldId id="349" r:id="rId32"/>
    <p:sldId id="351" r:id="rId33"/>
    <p:sldId id="282" r:id="rId34"/>
    <p:sldId id="353" r:id="rId35"/>
    <p:sldId id="352" r:id="rId36"/>
    <p:sldId id="278" r:id="rId37"/>
    <p:sldId id="287" r:id="rId38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79" autoAdjust="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9FCB5B4-28E4-4DD7-9233-16EB74734049}" type="datetimeFigureOut">
              <a:rPr lang="pl-PL"/>
              <a:pPr>
                <a:defRPr/>
              </a:pPr>
              <a:t>2019-02-05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dirty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8200AC3-19B1-4326-9816-A545BB29A3A7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145279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9CD35-0568-4F0D-87C7-19D72EF77396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95E11-E5F3-47CA-B0C6-8DF60EDCAA43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CFB32-2820-4A48-B4A2-559004DE49F4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79A4B-92FF-4551-A75A-F1682A76EC6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E646A-C2E9-49FE-89E5-4B10A768A2D6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E1501-7223-4733-A4F1-A7AC6BF875A4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9A238-DBD4-4D90-8E27-E10762922104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96E81-33B3-4BF1-B222-0C1D3075FAF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D67ED-D5D4-49F5-A55E-C08F7CEC12A8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D9EFC-4C50-4FAA-8B67-93874D15B4D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B314E-573F-4A38-BB0D-3E12C198CCBB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D3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C9BCB1F-254B-4544-AE4F-095401FEE62A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357563"/>
            <a:ext cx="7772400" cy="242887"/>
          </a:xfrm>
        </p:spPr>
        <p:txBody>
          <a:bodyPr anchor="ctr"/>
          <a:lstStyle/>
          <a:p>
            <a:pPr eaLnBrk="1" hangingPunct="1"/>
            <a:r>
              <a:rPr lang="pl-PL" altLang="pl-PL" sz="4000" b="1" dirty="0" smtClean="0"/>
              <a:t>WITAM PAŃSTWA </a:t>
            </a:r>
            <a:br>
              <a:rPr lang="pl-PL" altLang="pl-PL" sz="4000" b="1" dirty="0" smtClean="0"/>
            </a:br>
            <a:r>
              <a:rPr lang="pl-PL" altLang="pl-PL" sz="4000" b="1" dirty="0" smtClean="0"/>
              <a:t>NA ZEBRANIU LIDERÓW </a:t>
            </a:r>
            <a:br>
              <a:rPr lang="pl-PL" altLang="pl-PL" sz="4000" b="1" dirty="0" smtClean="0"/>
            </a:br>
            <a:r>
              <a:rPr lang="pl-PL" altLang="pl-PL" sz="4000" b="1" dirty="0" smtClean="0"/>
              <a:t>UTW - UR </a:t>
            </a:r>
            <a:r>
              <a:rPr lang="pl-PL" altLang="pl-PL" sz="4400" b="1" dirty="0" smtClean="0"/>
              <a:t/>
            </a:r>
            <a:br>
              <a:rPr lang="pl-PL" altLang="pl-PL" sz="4400" b="1" dirty="0" smtClean="0"/>
            </a:br>
            <a:r>
              <a:rPr lang="pl-PL" altLang="pl-PL" sz="4400" b="1" dirty="0" smtClean="0"/>
              <a:t> </a:t>
            </a:r>
            <a:br>
              <a:rPr lang="pl-PL" altLang="pl-PL" sz="4400" b="1" dirty="0" smtClean="0"/>
            </a:br>
            <a:r>
              <a:rPr lang="pl-PL" altLang="pl-PL" sz="4000" b="1" dirty="0" smtClean="0"/>
              <a:t>podsumowującym </a:t>
            </a:r>
            <a:br>
              <a:rPr lang="pl-PL" altLang="pl-PL" sz="4000" b="1" dirty="0" smtClean="0"/>
            </a:br>
            <a:r>
              <a:rPr lang="pl-PL" altLang="pl-PL" sz="4000" b="1" dirty="0" smtClean="0"/>
              <a:t>I </a:t>
            </a:r>
            <a:r>
              <a:rPr lang="pl-PL" altLang="pl-PL" sz="4000" b="1" dirty="0" err="1" smtClean="0"/>
              <a:t>szy</a:t>
            </a:r>
            <a:r>
              <a:rPr lang="pl-PL" altLang="pl-PL" sz="4000" b="1" dirty="0" smtClean="0"/>
              <a:t> semestr </a:t>
            </a:r>
            <a:br>
              <a:rPr lang="pl-PL" altLang="pl-PL" sz="4000" b="1" dirty="0" smtClean="0"/>
            </a:br>
            <a:r>
              <a:rPr lang="pl-PL" altLang="pl-PL" sz="4000" b="1" dirty="0" smtClean="0"/>
              <a:t>roku akad. 2018/2019</a:t>
            </a:r>
          </a:p>
        </p:txBody>
      </p:sp>
      <p:pic>
        <p:nvPicPr>
          <p:cNvPr id="2051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20" y="-142900"/>
            <a:ext cx="8215370" cy="6572295"/>
          </a:xfrm>
        </p:spPr>
        <p:txBody>
          <a:bodyPr anchor="ctr"/>
          <a:lstStyle/>
          <a:p>
            <a:r>
              <a:rPr lang="pl-PL" altLang="pl-PL" sz="2800" b="1" dirty="0" smtClean="0"/>
              <a:t>                     </a:t>
            </a:r>
            <a:br>
              <a:rPr lang="pl-PL" altLang="pl-PL" sz="2800" b="1" dirty="0" smtClean="0"/>
            </a:br>
            <a:r>
              <a:rPr lang="pl-PL" altLang="pl-PL" sz="2800" b="1" dirty="0" smtClean="0"/>
              <a:t>    </a:t>
            </a:r>
            <a:r>
              <a:rPr lang="pl-PL" altLang="pl-PL" sz="2800" dirty="0" smtClean="0"/>
              <a:t>Działalność Zarządu UTW – UR</a:t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400" dirty="0" smtClean="0"/>
              <a:t>Zapisy słuchaczy na rok akademicki 2018/2019 </a:t>
            </a:r>
            <a:br>
              <a:rPr lang="pl-PL" altLang="pl-PL" sz="2400" dirty="0" smtClean="0"/>
            </a:br>
            <a:r>
              <a:rPr lang="pl-PL" altLang="pl-PL" sz="2400" dirty="0" smtClean="0"/>
              <a:t>rozpoczęły się 17.09.2018 r.  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Do 28.01.2019 r. przyjęto do UTW – UR </a:t>
            </a:r>
            <a:br>
              <a:rPr lang="pl-PL" altLang="pl-PL" sz="2400" dirty="0" smtClean="0"/>
            </a:br>
            <a:r>
              <a:rPr lang="pl-PL" altLang="pl-PL" sz="2400" dirty="0" smtClean="0"/>
              <a:t>113 nowych słuchaczy (w tym 6 osób 80 +). 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Obecnie mamy 879 aktywnych słuchaczy. 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 93 osoby to słuchacze 80 + (</a:t>
            </a:r>
            <a:r>
              <a:rPr lang="pl-PL" altLang="pl-PL" sz="2400" dirty="0" smtClean="0"/>
              <a:t>prawie 11%).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Została wydana legitymacja o numerze 2764. </a:t>
            </a:r>
            <a:endParaRPr lang="pl-PL" altLang="pl-PL" sz="24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169689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1142984"/>
            <a:ext cx="8964488" cy="5286411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            </a:t>
            </a:r>
            <a:br>
              <a:rPr lang="pl-PL" altLang="pl-PL" sz="2800" b="1" dirty="0" smtClean="0"/>
            </a:br>
            <a:r>
              <a:rPr lang="pl-PL" altLang="pl-PL" sz="2800" b="1" dirty="0" smtClean="0"/>
              <a:t>                </a:t>
            </a:r>
            <a:r>
              <a:rPr lang="pl-PL" altLang="pl-PL" sz="2800" dirty="0" smtClean="0"/>
              <a:t>Działalność Zarządu UTW – UR</a:t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r>
              <a:rPr lang="pl-PL" altLang="pl-PL" sz="2400" dirty="0" smtClean="0"/>
              <a:t>03.09.2018 r.- pierwsze posiedzenie Zarządu (5 zebrań)</a:t>
            </a:r>
            <a:br>
              <a:rPr lang="pl-PL" altLang="pl-PL" sz="2400" dirty="0" smtClean="0"/>
            </a:br>
            <a:r>
              <a:rPr lang="pl-PL" altLang="pl-PL" sz="2400" dirty="0" smtClean="0"/>
              <a:t>25.09.2018 r.- Dzień Otwartych Drzwi UTW –UR</a:t>
            </a:r>
            <a:br>
              <a:rPr lang="pl-PL" altLang="pl-PL" sz="2400" dirty="0" smtClean="0"/>
            </a:br>
            <a:r>
              <a:rPr lang="pl-PL" altLang="pl-PL" sz="2400" dirty="0" smtClean="0"/>
              <a:t>09.10.2018 r.- uroczysta Inauguracja r. </a:t>
            </a:r>
            <a:r>
              <a:rPr lang="pl-PL" altLang="pl-PL" sz="2400" dirty="0" err="1" smtClean="0"/>
              <a:t>ak</a:t>
            </a:r>
            <a:r>
              <a:rPr lang="pl-PL" altLang="pl-PL" sz="2400" dirty="0" smtClean="0"/>
              <a:t>. UTW – UR - chór „Cantilena” im. Alicji Borowiec, wykład inauguracyjny:</a:t>
            </a:r>
            <a:r>
              <a:rPr lang="pl-PL" sz="2400" dirty="0" smtClean="0"/>
              <a:t> „Każdy może być odbiorcą sztuki, czyli o tym jak je czytać” dr Anny Steligi – Wydział Sztuki UR, prezentacja spektaklu pt.„Mały Książę” grupy teatralnej UTW - UR „Słowo za słowo”,</a:t>
            </a:r>
            <a:br>
              <a:rPr lang="pl-PL" sz="2400" dirty="0" smtClean="0"/>
            </a:br>
            <a:r>
              <a:rPr lang="pl-PL" sz="2400" dirty="0" smtClean="0"/>
              <a:t>23.10.2018 r. – Zebranie </a:t>
            </a:r>
            <a:r>
              <a:rPr lang="pl-PL" sz="2400" smtClean="0"/>
              <a:t>organizacyjne Liderów,</a:t>
            </a:r>
            <a:r>
              <a:rPr lang="pl-PL" sz="2400" i="1" dirty="0" smtClean="0"/>
              <a:t/>
            </a:r>
            <a:br>
              <a:rPr lang="pl-PL" sz="2400" i="1" dirty="0" smtClean="0"/>
            </a:br>
            <a:r>
              <a:rPr lang="pl-PL" sz="2400" dirty="0" smtClean="0"/>
              <a:t>28.11.2018 r. Zabawa Andrzejkowa i Pasowanie nowych słuchaczy </a:t>
            </a:r>
            <a:r>
              <a:rPr lang="pl-PL" altLang="pl-PL" sz="2400" dirty="0" smtClean="0"/>
              <a:t> w Klubie „Pod Palmą”,</a:t>
            </a:r>
            <a:br>
              <a:rPr lang="pl-PL" altLang="pl-PL" sz="2400" dirty="0" smtClean="0"/>
            </a:br>
            <a:r>
              <a:rPr lang="pl-PL" altLang="pl-PL" sz="2400" dirty="0" smtClean="0"/>
              <a:t>14.12.2018 r. Konferencja Porozumienia Podkarpackich UTW</a:t>
            </a:r>
            <a:br>
              <a:rPr lang="pl-PL" altLang="pl-PL" sz="2400" dirty="0" smtClean="0"/>
            </a:br>
            <a:r>
              <a:rPr lang="pl-PL" altLang="pl-PL" sz="2400" dirty="0" smtClean="0"/>
              <a:t>19.12.2018 r. – Świąteczne spotkanie Zarządu, Komisji Rewizyjnej oraz osób współpracujących z udziałem Prorektora UR dr hab. prof. UR Wojciecha </a:t>
            </a:r>
            <a:r>
              <a:rPr lang="pl-PL" altLang="pl-PL" sz="2400" dirty="0" err="1" smtClean="0"/>
              <a:t>Walata</a:t>
            </a:r>
            <a:r>
              <a:rPr lang="pl-PL" altLang="pl-PL" sz="2400" dirty="0" smtClean="0"/>
              <a:t>.</a:t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7"/>
            <a:ext cx="8964488" cy="2857519"/>
          </a:xfrm>
        </p:spPr>
        <p:txBody>
          <a:bodyPr anchor="ctr"/>
          <a:lstStyle/>
          <a:p>
            <a:pPr algn="l"/>
            <a:r>
              <a:rPr lang="pl-PL" altLang="pl-PL" sz="2800" dirty="0" smtClean="0"/>
              <a:t>                 Dzień Drzwi Otwartych UTW – UR </a:t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az 4" descr="http://www.ur.edu.pl/image/153667/default/DzOtw3639R%28JuJer%29-sal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1071546"/>
            <a:ext cx="792961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7"/>
            <a:ext cx="8964488" cy="2857519"/>
          </a:xfrm>
        </p:spPr>
        <p:txBody>
          <a:bodyPr anchor="ctr"/>
          <a:lstStyle/>
          <a:p>
            <a:pPr algn="l"/>
            <a:r>
              <a:rPr lang="pl-PL" altLang="pl-PL" sz="2800" dirty="0" smtClean="0"/>
              <a:t>            </a:t>
            </a:r>
            <a:r>
              <a:rPr lang="pl-PL" sz="2800" dirty="0" smtClean="0"/>
              <a:t>         ”Przewietrzyć  </a:t>
            </a:r>
            <a:r>
              <a:rPr lang="pl-PL" altLang="pl-PL" sz="2800" dirty="0" smtClean="0"/>
              <a:t> apteczkę” </a:t>
            </a:r>
            <a:br>
              <a:rPr lang="pl-PL" altLang="pl-PL" sz="2800" dirty="0" smtClean="0"/>
            </a:br>
            <a:r>
              <a:rPr lang="pl-PL" altLang="pl-PL" sz="2800" dirty="0" smtClean="0"/>
              <a:t>              dr nauk.</a:t>
            </a:r>
            <a:r>
              <a:rPr lang="pl-PL" sz="2800" dirty="0" smtClean="0"/>
              <a:t> med. Dominik Olejniczak </a:t>
            </a:r>
            <a:br>
              <a:rPr lang="pl-PL" sz="2800" dirty="0" smtClean="0"/>
            </a:br>
            <a:r>
              <a:rPr lang="pl-PL" sz="2800" dirty="0" smtClean="0"/>
              <a:t>             Warszawski Uniwersytet Medyczny</a:t>
            </a:r>
            <a:br>
              <a:rPr lang="pl-PL" sz="2800" dirty="0" smtClean="0"/>
            </a:br>
            <a:r>
              <a:rPr lang="pl-PL" sz="2800" dirty="0" smtClean="0"/>
              <a:t> </a:t>
            </a: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az 5" descr="http://www.ur.edu.pl/image/153661/default/DzOtw%28JuJer%29-wyk%C5%82+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1500174"/>
            <a:ext cx="8072494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714356"/>
            <a:ext cx="8964488" cy="2500330"/>
          </a:xfrm>
        </p:spPr>
        <p:txBody>
          <a:bodyPr anchor="ctr"/>
          <a:lstStyle/>
          <a:p>
            <a:pPr algn="l"/>
            <a:r>
              <a:rPr lang="pl-PL" altLang="pl-PL" sz="2800" dirty="0" smtClean="0"/>
              <a:t>           „</a:t>
            </a:r>
            <a:r>
              <a:rPr lang="pl-PL" sz="2800" dirty="0" smtClean="0"/>
              <a:t>Naukowe sposoby na długowieczność”</a:t>
            </a:r>
            <a:br>
              <a:rPr lang="pl-PL" sz="2800" dirty="0" smtClean="0"/>
            </a:br>
            <a:r>
              <a:rPr lang="pl-PL" sz="2800" dirty="0" smtClean="0"/>
              <a:t>         </a:t>
            </a:r>
            <a:r>
              <a:rPr lang="pl-PL" sz="2800" dirty="0" err="1" smtClean="0"/>
              <a:t>dr</a:t>
            </a:r>
            <a:r>
              <a:rPr lang="pl-PL" sz="2800" dirty="0" smtClean="0"/>
              <a:t>. n. med. Agnieszka </a:t>
            </a:r>
            <a:r>
              <a:rPr lang="pl-PL" sz="2800" dirty="0" err="1" smtClean="0"/>
              <a:t>Ćwirlej</a:t>
            </a:r>
            <a:r>
              <a:rPr lang="pl-PL" sz="2800" dirty="0" smtClean="0"/>
              <a:t> - Sozańska </a:t>
            </a:r>
            <a:br>
              <a:rPr lang="pl-PL" sz="2800" dirty="0" smtClean="0"/>
            </a:br>
            <a:r>
              <a:rPr lang="pl-PL" sz="2800" dirty="0" smtClean="0"/>
              <a:t>                      Wydział Medyczny UR</a:t>
            </a:r>
            <a:br>
              <a:rPr lang="pl-PL" sz="2800" dirty="0" smtClean="0"/>
            </a:b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> </a:t>
            </a: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http://www.ur.edu.pl/image/153662/default/DzOtw%28JuJer%29-wyk%C5%82+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500174"/>
            <a:ext cx="8215370" cy="5100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7"/>
            <a:ext cx="8964488" cy="2857519"/>
          </a:xfrm>
        </p:spPr>
        <p:txBody>
          <a:bodyPr anchor="ctr"/>
          <a:lstStyle/>
          <a:p>
            <a:pPr algn="l"/>
            <a:r>
              <a:rPr lang="pl-PL" altLang="pl-PL" sz="2800" dirty="0" smtClean="0"/>
              <a:t>                 Dzień Drzwi Otwartych UTW – UR </a:t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az 5" descr="http://www.ur.edu.pl/image/153663/default/DzOtw%28JuJer%29-wyst+ch%C3%B3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071546"/>
            <a:ext cx="835824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7"/>
            <a:ext cx="8964488" cy="2857519"/>
          </a:xfrm>
        </p:spPr>
        <p:txBody>
          <a:bodyPr anchor="ctr"/>
          <a:lstStyle/>
          <a:p>
            <a:pPr algn="l"/>
            <a:r>
              <a:rPr lang="pl-PL" altLang="pl-PL" sz="2800" dirty="0" smtClean="0"/>
              <a:t>                 Dzień Drzwi Otwartych UTW – UR </a:t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http://www.ur.edu.pl/image/153665/default/DzOtw3581R%28JuJer%29-rek2-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071546"/>
            <a:ext cx="8429684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7"/>
            <a:ext cx="8964488" cy="2857519"/>
          </a:xfrm>
        </p:spPr>
        <p:txBody>
          <a:bodyPr anchor="ctr"/>
          <a:lstStyle/>
          <a:p>
            <a:pPr algn="l"/>
            <a:r>
              <a:rPr lang="pl-PL" altLang="pl-PL" sz="2800" dirty="0" smtClean="0"/>
              <a:t>                 Dzień Drzwi Otwartych UTW – UR </a:t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az 5" descr="http://www.ur.edu.pl/image/153668/default/DzOtw0823+%28ZdS%29k-hol+obrazy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071546"/>
            <a:ext cx="842968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7"/>
            <a:ext cx="8964488" cy="2857519"/>
          </a:xfrm>
        </p:spPr>
        <p:txBody>
          <a:bodyPr anchor="ctr"/>
          <a:lstStyle/>
          <a:p>
            <a:pPr algn="l"/>
            <a:r>
              <a:rPr lang="pl-PL" altLang="pl-PL" sz="2800" dirty="0" smtClean="0"/>
              <a:t>                 Dzień Drzwi Otwartych UTW – UR </a:t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www.ur.edu.pl/image/153664/default/DzOtw3580R%28JuJer%29-wys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071546"/>
            <a:ext cx="8501122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7"/>
            <a:ext cx="8964488" cy="2857519"/>
          </a:xfrm>
        </p:spPr>
        <p:txBody>
          <a:bodyPr anchor="ctr"/>
          <a:lstStyle/>
          <a:p>
            <a:pPr algn="l"/>
            <a:r>
              <a:rPr lang="pl-PL" altLang="pl-PL" sz="2800" dirty="0" smtClean="0"/>
              <a:t>                 Dzień Drzwi Otwartych UTW – UR </a:t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az 5" descr="http://www.ur.edu.pl/image/153666/default/DzOtw3631R%28JuJer%29-materac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142984"/>
            <a:ext cx="842968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7"/>
            <a:ext cx="8964488" cy="2857519"/>
          </a:xfrm>
        </p:spPr>
        <p:txBody>
          <a:bodyPr anchor="ctr"/>
          <a:lstStyle/>
          <a:p>
            <a:pPr algn="l"/>
            <a:r>
              <a:rPr lang="pl-PL" altLang="pl-PL" sz="2800" dirty="0" smtClean="0"/>
              <a:t>                 Dzień Drzwi Otwartych UTW – UR </a:t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http://www.ur.edu.pl/image/153547/default/DSC00888+%281200x1800%2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071546"/>
            <a:ext cx="857256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0"/>
            <a:ext cx="8964488" cy="2071678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            </a:t>
            </a:r>
            <a:br>
              <a:rPr lang="pl-PL" altLang="pl-PL" sz="2800" b="1" dirty="0" smtClean="0"/>
            </a:br>
            <a:r>
              <a:rPr lang="pl-PL" altLang="pl-PL" sz="2800" b="1" dirty="0" smtClean="0"/>
              <a:t>                </a:t>
            </a:r>
            <a:r>
              <a:rPr lang="pl-PL" altLang="pl-PL" sz="2800" dirty="0" smtClean="0"/>
              <a:t>Działalność Zarządu UTW – UR</a:t>
            </a:r>
            <a:br>
              <a:rPr lang="pl-PL" altLang="pl-PL" sz="2800" dirty="0" smtClean="0"/>
            </a:br>
            <a:r>
              <a:rPr lang="pl-PL" altLang="pl-PL" sz="2800" b="1" dirty="0" smtClean="0"/>
              <a:t>       </a:t>
            </a:r>
            <a:r>
              <a:rPr lang="pl-PL" altLang="pl-PL" sz="2400" dirty="0" smtClean="0"/>
              <a:t>09.10.2018 – Uroczysta Inauguracja r. </a:t>
            </a:r>
            <a:r>
              <a:rPr lang="pl-PL" altLang="pl-PL" sz="2400" dirty="0" err="1" smtClean="0"/>
              <a:t>ak</a:t>
            </a:r>
            <a:r>
              <a:rPr lang="pl-PL" altLang="pl-PL" sz="2400" dirty="0" smtClean="0"/>
              <a:t>. </a:t>
            </a:r>
            <a:r>
              <a:rPr lang="pl-PL" altLang="pl-PL" sz="2400" dirty="0" err="1" smtClean="0"/>
              <a:t>UTW–UR</a:t>
            </a:r>
            <a:r>
              <a:rPr lang="pl-PL" altLang="pl-PL" sz="2400" dirty="0" smtClean="0"/>
              <a:t> </a:t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2" descr="http://www.ur.edu.pl/image/155163/default/AEFP4384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142984"/>
            <a:ext cx="8429624" cy="5500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0"/>
            <a:ext cx="8964488" cy="2071678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            </a:t>
            </a:r>
            <a:br>
              <a:rPr lang="pl-PL" altLang="pl-PL" sz="2800" b="1" dirty="0" smtClean="0"/>
            </a:br>
            <a:r>
              <a:rPr lang="pl-PL" altLang="pl-PL" sz="2800" b="1" dirty="0" smtClean="0"/>
              <a:t>                </a:t>
            </a:r>
            <a:r>
              <a:rPr lang="pl-PL" altLang="pl-PL" sz="2800" dirty="0" smtClean="0"/>
              <a:t>Działalność Zarządu UTW – UR</a:t>
            </a:r>
            <a:br>
              <a:rPr lang="pl-PL" altLang="pl-PL" sz="2800" dirty="0" smtClean="0"/>
            </a:br>
            <a:r>
              <a:rPr lang="pl-PL" altLang="pl-PL" sz="2800" b="1" dirty="0" smtClean="0"/>
              <a:t>       </a:t>
            </a:r>
            <a:r>
              <a:rPr lang="pl-PL" altLang="pl-PL" sz="2400" dirty="0" smtClean="0"/>
              <a:t>09.10.2018 – Uroczysta Inauguracja r. </a:t>
            </a:r>
            <a:r>
              <a:rPr lang="pl-PL" altLang="pl-PL" sz="2400" dirty="0" err="1" smtClean="0"/>
              <a:t>ak</a:t>
            </a:r>
            <a:r>
              <a:rPr lang="pl-PL" altLang="pl-PL" sz="2400" dirty="0" smtClean="0"/>
              <a:t>. </a:t>
            </a:r>
            <a:r>
              <a:rPr lang="pl-PL" altLang="pl-PL" sz="2400" dirty="0" err="1" smtClean="0"/>
              <a:t>UTW–UR</a:t>
            </a:r>
            <a:r>
              <a:rPr lang="pl-PL" altLang="pl-PL" sz="2400" dirty="0" smtClean="0"/>
              <a:t> </a:t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6" name="Picture 2" descr="http://www.ur.edu.pl/image/155164/default/AEFP4392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071546"/>
            <a:ext cx="8286808" cy="55721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0"/>
            <a:ext cx="8964488" cy="2071678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            </a:t>
            </a:r>
            <a:br>
              <a:rPr lang="pl-PL" altLang="pl-PL" sz="2800" b="1" dirty="0" smtClean="0"/>
            </a:br>
            <a:r>
              <a:rPr lang="pl-PL" altLang="pl-PL" sz="2800" b="1" dirty="0" smtClean="0"/>
              <a:t>                </a:t>
            </a:r>
            <a:r>
              <a:rPr lang="pl-PL" altLang="pl-PL" sz="2800" dirty="0" smtClean="0"/>
              <a:t>Działalność Zarządu UTW – UR</a:t>
            </a:r>
            <a:br>
              <a:rPr lang="pl-PL" altLang="pl-PL" sz="2800" dirty="0" smtClean="0"/>
            </a:br>
            <a:r>
              <a:rPr lang="pl-PL" altLang="pl-PL" sz="2800" b="1" dirty="0" smtClean="0"/>
              <a:t>       </a:t>
            </a:r>
            <a:r>
              <a:rPr lang="pl-PL" altLang="pl-PL" sz="2400" dirty="0" smtClean="0"/>
              <a:t>09.10.2018 – Uroczysta Inauguracja r. </a:t>
            </a:r>
            <a:r>
              <a:rPr lang="pl-PL" altLang="pl-PL" sz="2400" dirty="0" err="1" smtClean="0"/>
              <a:t>ak</a:t>
            </a:r>
            <a:r>
              <a:rPr lang="pl-PL" altLang="pl-PL" sz="2400" dirty="0" smtClean="0"/>
              <a:t>. </a:t>
            </a:r>
            <a:r>
              <a:rPr lang="pl-PL" altLang="pl-PL" sz="2400" dirty="0" err="1" smtClean="0"/>
              <a:t>UTW–UR</a:t>
            </a:r>
            <a:r>
              <a:rPr lang="pl-PL" altLang="pl-PL" sz="2400" dirty="0" smtClean="0"/>
              <a:t> </a:t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0" name="Picture 2" descr="http://www.ur.edu.pl/image/155168/default/AEFP4405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071546"/>
            <a:ext cx="8358246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0"/>
            <a:ext cx="8964488" cy="2071678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            </a:t>
            </a:r>
            <a:br>
              <a:rPr lang="pl-PL" altLang="pl-PL" sz="2800" b="1" dirty="0" smtClean="0"/>
            </a:br>
            <a:r>
              <a:rPr lang="pl-PL" altLang="pl-PL" sz="2800" b="1" dirty="0" smtClean="0"/>
              <a:t>                </a:t>
            </a:r>
            <a:r>
              <a:rPr lang="pl-PL" altLang="pl-PL" sz="2800" dirty="0" smtClean="0"/>
              <a:t>Działalność Zarządu UTW – UR</a:t>
            </a:r>
            <a:br>
              <a:rPr lang="pl-PL" altLang="pl-PL" sz="2800" dirty="0" smtClean="0"/>
            </a:br>
            <a:r>
              <a:rPr lang="pl-PL" altLang="pl-PL" sz="2800" b="1" dirty="0" smtClean="0"/>
              <a:t>       </a:t>
            </a:r>
            <a:r>
              <a:rPr lang="pl-PL" altLang="pl-PL" sz="2400" dirty="0" smtClean="0"/>
              <a:t>09.10.2018 – Uroczysta Inauguracja r. </a:t>
            </a:r>
            <a:r>
              <a:rPr lang="pl-PL" altLang="pl-PL" sz="2400" dirty="0" err="1" smtClean="0"/>
              <a:t>ak</a:t>
            </a:r>
            <a:r>
              <a:rPr lang="pl-PL" altLang="pl-PL" sz="2400" dirty="0" smtClean="0"/>
              <a:t>. </a:t>
            </a:r>
            <a:r>
              <a:rPr lang="pl-PL" altLang="pl-PL" sz="2400" dirty="0" err="1" smtClean="0"/>
              <a:t>UTW–UR</a:t>
            </a:r>
            <a:r>
              <a:rPr lang="pl-PL" altLang="pl-PL" sz="2400" dirty="0" smtClean="0"/>
              <a:t> </a:t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4" name="Picture 2" descr="http://www.ur.edu.pl/image/155171/default/AEFP4414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1071546"/>
            <a:ext cx="8215370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0"/>
            <a:ext cx="8964488" cy="2071678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            </a:t>
            </a:r>
            <a:br>
              <a:rPr lang="pl-PL" altLang="pl-PL" sz="2800" b="1" dirty="0" smtClean="0"/>
            </a:br>
            <a:r>
              <a:rPr lang="pl-PL" altLang="pl-PL" sz="2800" b="1" dirty="0" smtClean="0"/>
              <a:t>                </a:t>
            </a:r>
            <a:r>
              <a:rPr lang="pl-PL" altLang="pl-PL" sz="2800" dirty="0" smtClean="0"/>
              <a:t>Działalność Zarządu UTW – UR</a:t>
            </a:r>
            <a:br>
              <a:rPr lang="pl-PL" altLang="pl-PL" sz="2800" dirty="0" smtClean="0"/>
            </a:br>
            <a:r>
              <a:rPr lang="pl-PL" altLang="pl-PL" sz="2800" b="1" dirty="0" smtClean="0"/>
              <a:t>       </a:t>
            </a:r>
            <a:r>
              <a:rPr lang="pl-PL" altLang="pl-PL" sz="2400" dirty="0" smtClean="0"/>
              <a:t>09.10.2018 – Uroczysta Inauguracja r. </a:t>
            </a:r>
            <a:r>
              <a:rPr lang="pl-PL" altLang="pl-PL" sz="2400" dirty="0" err="1" smtClean="0"/>
              <a:t>ak</a:t>
            </a:r>
            <a:r>
              <a:rPr lang="pl-PL" altLang="pl-PL" sz="2400" dirty="0" smtClean="0"/>
              <a:t>. </a:t>
            </a:r>
            <a:r>
              <a:rPr lang="pl-PL" altLang="pl-PL" sz="2400" dirty="0" err="1" smtClean="0"/>
              <a:t>UTW–UR</a:t>
            </a:r>
            <a:r>
              <a:rPr lang="pl-PL" altLang="pl-PL" sz="2400" dirty="0" smtClean="0"/>
              <a:t> </a:t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8" name="Picture 2" descr="http://www.ur.edu.pl/image/155174/default/AEFP4479R-+Wyk%C5%82a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285860"/>
            <a:ext cx="8572500" cy="5372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0"/>
            <a:ext cx="8964488" cy="2071678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            </a:t>
            </a:r>
            <a:br>
              <a:rPr lang="pl-PL" altLang="pl-PL" sz="2800" b="1" dirty="0" smtClean="0"/>
            </a:br>
            <a:r>
              <a:rPr lang="pl-PL" altLang="pl-PL" sz="2800" b="1" dirty="0" smtClean="0"/>
              <a:t>                </a:t>
            </a:r>
            <a:r>
              <a:rPr lang="pl-PL" altLang="pl-PL" sz="2400" dirty="0" smtClean="0"/>
              <a:t> </a:t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76804" name="Picture 4" descr="http://www.ur.edu.pl/image/155178/default/Teat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8572500" cy="642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214290"/>
            <a:ext cx="8964488" cy="928694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</a:t>
            </a:r>
            <a:r>
              <a:rPr lang="pl-PL" altLang="pl-PL" sz="2400" dirty="0" smtClean="0"/>
              <a:t>Pasowanie nowych słuchaczy w Klubie Pod Palmą      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               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>   </a:t>
            </a:r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az 5" descr="D:\Andrzejki i pasowanie 28.11.2018\PB28154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928670"/>
            <a:ext cx="8001056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214290"/>
            <a:ext cx="8964488" cy="928694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</a:t>
            </a:r>
            <a:r>
              <a:rPr lang="pl-PL" altLang="pl-PL" sz="2400" dirty="0" smtClean="0"/>
              <a:t>Pasowanie nowych słuchaczy w Klubie Pod Palmą      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               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>   </a:t>
            </a:r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 descr="D:\Andrzejki i pasowanie 28.11.2018\PB281558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000108"/>
            <a:ext cx="7929618" cy="55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214290"/>
            <a:ext cx="8964488" cy="928694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</a:t>
            </a:r>
            <a:r>
              <a:rPr lang="pl-PL" altLang="pl-PL" sz="2400" dirty="0" smtClean="0"/>
              <a:t>Pasowanie nowych słuchaczy w Klubie Pod Palmą      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               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>   </a:t>
            </a:r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az 5" descr="D:\Andrzejki i pasowanie 28.11.2018\PB281563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142984"/>
            <a:ext cx="3786214" cy="531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D:\Andrzejki i pasowanie 28.11.2018\PB281560b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1142984"/>
            <a:ext cx="4143404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214290"/>
            <a:ext cx="8964488" cy="928694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</a:t>
            </a:r>
            <a:r>
              <a:rPr lang="pl-PL" altLang="pl-PL" sz="2400" dirty="0" smtClean="0"/>
              <a:t>Pasowanie nowych słuchaczy w Klubie Pod Palmą      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               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>   </a:t>
            </a:r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az 5" descr="D:\Andrzejki i pasowanie 28.11.2018\PB281565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928670"/>
            <a:ext cx="7643866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214290"/>
            <a:ext cx="8964488" cy="928694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</a:t>
            </a:r>
            <a:r>
              <a:rPr lang="pl-PL" altLang="pl-PL" sz="2400" dirty="0" smtClean="0"/>
              <a:t>Pasowanie nowych słuchaczy w Klubie Pod Palmą      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               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>   </a:t>
            </a:r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 descr="D:\Andrzejki i pasowanie 28.11.2018\PB281570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1142984"/>
            <a:ext cx="421484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az 8" descr="D:\Andrzejki i pasowanie 28.11.2018\PB281573b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142984"/>
            <a:ext cx="435771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214290"/>
            <a:ext cx="8964488" cy="928694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</a:t>
            </a:r>
            <a:r>
              <a:rPr lang="pl-PL" altLang="pl-PL" sz="2400" b="1" dirty="0" smtClean="0"/>
              <a:t>     </a:t>
            </a:r>
            <a:r>
              <a:rPr lang="pl-PL" altLang="pl-PL" sz="2400" dirty="0" smtClean="0"/>
              <a:t>Zabawa Andrzejkowa  w Klubie Pod Palmą      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               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>   </a:t>
            </a:r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D:\Andrzejki i pasowanie 28.11.2018\PB281584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928670"/>
            <a:ext cx="7643866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6"/>
            <a:ext cx="8964488" cy="2000264"/>
          </a:xfrm>
        </p:spPr>
        <p:txBody>
          <a:bodyPr anchor="ctr"/>
          <a:lstStyle/>
          <a:p>
            <a:r>
              <a:rPr lang="pl-PL" altLang="pl-PL" sz="2400" dirty="0" smtClean="0"/>
              <a:t>Konferencja Porozumienia Podkarpackich  UTW</a:t>
            </a:r>
            <a:br>
              <a:rPr lang="pl-PL" altLang="pl-PL" sz="2400" dirty="0" smtClean="0"/>
            </a:br>
            <a:r>
              <a:rPr lang="pl-PL" altLang="pl-PL" sz="2400" dirty="0" smtClean="0"/>
              <a:t>14.12.2018 r. Urząd Marszałkowski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     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               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>   </a:t>
            </a:r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467544" y="788993"/>
            <a:ext cx="8064896" cy="60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zh-CN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/>
            <a:r>
              <a:rPr lang="pl-PL" altLang="zh-CN" sz="2400" dirty="0" smtClean="0">
                <a:latin typeface="+mn-lt"/>
                <a:ea typeface="SimSun" pitchFamily="2" charset="-122"/>
                <a:cs typeface="Times New Roman" pitchFamily="18" charset="0"/>
              </a:rPr>
              <a:t>W</a:t>
            </a:r>
            <a:r>
              <a:rPr kumimoji="0" lang="pl-PL" altLang="zh-CN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  Sali Audytoryjnej spotkało</a:t>
            </a:r>
            <a:r>
              <a:rPr kumimoji="0" lang="pl-PL" altLang="zh-CN" sz="24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 się 13 delegacji UTW z </a:t>
            </a:r>
            <a:r>
              <a:rPr lang="pl-PL" altLang="zh-CN" sz="2400" dirty="0" smtClean="0">
                <a:latin typeface="+mn-lt"/>
                <a:ea typeface="SimSun" pitchFamily="2" charset="-122"/>
                <a:cs typeface="Times New Roman" pitchFamily="18" charset="0"/>
              </a:rPr>
              <a:t>P</a:t>
            </a:r>
            <a:r>
              <a:rPr kumimoji="0" lang="pl-PL" altLang="zh-CN" sz="24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odkarpacia, </a:t>
            </a:r>
            <a:r>
              <a:rPr lang="pl-PL" sz="2400" dirty="0" smtClean="0"/>
              <a:t>przedstawiciel Marszałka Województwa Podkarpackiego, przewodnicząca Rady Działalności Pożytku Publicznego Województwa Podkarpackiego, przedstawiciele Urzędów Miast: Rzeszowa, Przemyśla i Jarosławia oraz przewodnicząca Rzeszowskiej Rady Seniorów. </a:t>
            </a:r>
            <a:endParaRPr kumimoji="0" lang="pl-PL" altLang="zh-CN" sz="2400" b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zh-CN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Wiodący temat to:</a:t>
            </a:r>
            <a:endParaRPr kumimoji="0" lang="pl-PL" altLang="zh-CN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zh-CN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pl-PL" altLang="zh-CN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„Współpraca UTW z Samorządem Terytorialnym”</a:t>
            </a:r>
            <a:r>
              <a:rPr kumimoji="0" lang="pl-PL" altLang="zh-CN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.</a:t>
            </a:r>
            <a:endParaRPr kumimoji="0" lang="pl-PL" altLang="zh-CN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zh-CN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Zaproszona jako gość specjalny  pani </a:t>
            </a:r>
            <a:r>
              <a:rPr kumimoji="0" lang="pl-PL" altLang="zh-CN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Wiesława Borczyk </a:t>
            </a:r>
            <a:r>
              <a:rPr kumimoji="0" lang="pl-PL" altLang="zh-CN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- Prezes  Ogólnopolskiej Federacji Stowarzyszeń UTW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zh-CN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w Nowym Sączu</a:t>
            </a:r>
            <a:r>
              <a:rPr kumimoji="0" lang="pl-PL" altLang="zh-CN" sz="24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 – była </a:t>
            </a:r>
            <a:r>
              <a:rPr kumimoji="0" lang="pl-PL" altLang="zh-CN" sz="24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nieobecna, odczytano przesłany od niej list do uczestników konferencji.</a:t>
            </a:r>
            <a:endParaRPr kumimoji="0" lang="pl-PL" altLang="zh-CN" sz="2400" b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zh-CN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Konferencję </a:t>
            </a:r>
            <a:r>
              <a:rPr kumimoji="0" lang="pl-PL" altLang="zh-CN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objął patronatem honorowym</a:t>
            </a:r>
            <a:endParaRPr kumimoji="0" lang="pl-PL" altLang="zh-CN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zh-CN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 pitchFamily="2" charset="-122"/>
                <a:cs typeface="Times New Roman" pitchFamily="18" charset="0"/>
              </a:rPr>
              <a:t>Marszałek Województwa  Podkarpackiego</a:t>
            </a:r>
            <a:endParaRPr kumimoji="0" lang="pl-PL" altLang="zh-CN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3" name="Obraz 3" descr="her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352" y="5373216"/>
            <a:ext cx="1057275" cy="1238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6"/>
            <a:ext cx="8964488" cy="2000264"/>
          </a:xfrm>
        </p:spPr>
        <p:txBody>
          <a:bodyPr anchor="ctr"/>
          <a:lstStyle/>
          <a:p>
            <a:r>
              <a:rPr lang="pl-PL" altLang="pl-PL" sz="2400" dirty="0" smtClean="0"/>
              <a:t>Konferencja Porozumienia Podkarpackich  UTW</a:t>
            </a:r>
            <a:br>
              <a:rPr lang="pl-PL" altLang="pl-PL" sz="2400" dirty="0" smtClean="0"/>
            </a:br>
            <a:r>
              <a:rPr lang="pl-PL" altLang="pl-PL" sz="2400" dirty="0" smtClean="0"/>
              <a:t>14.12.21018 r. Urząd Marszałkowski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     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               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>   </a:t>
            </a:r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C:\Users\User\Downloads\PPUTW\Konferencja PPUTW Urz. Marsz.14.12.2018\PC1416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052736"/>
            <a:ext cx="8712968" cy="5544616"/>
          </a:xfrm>
          <a:prstGeom prst="rect">
            <a:avLst/>
          </a:prstGeom>
          <a:noFill/>
        </p:spPr>
      </p:pic>
      <p:sp>
        <p:nvSpPr>
          <p:cNvPr id="9" name="Prostokąt 8"/>
          <p:cNvSpPr/>
          <p:nvPr/>
        </p:nvSpPr>
        <p:spPr>
          <a:xfrm>
            <a:off x="3171616" y="3244334"/>
            <a:ext cx="44247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>
                <a:solidFill>
                  <a:schemeClr val="bg1"/>
                </a:solidFill>
              </a:rPr>
              <a:t>Małgorzata Cisek - Kozieł</a:t>
            </a:r>
            <a:endParaRPr lang="pl-PL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6"/>
            <a:ext cx="8964488" cy="2000264"/>
          </a:xfrm>
        </p:spPr>
        <p:txBody>
          <a:bodyPr anchor="ctr"/>
          <a:lstStyle/>
          <a:p>
            <a:r>
              <a:rPr lang="pl-PL" altLang="pl-PL" sz="2400" dirty="0" smtClean="0"/>
              <a:t>Konferencja Porozumienia Podkarpackich  UTW</a:t>
            </a:r>
            <a:br>
              <a:rPr lang="pl-PL" altLang="pl-PL" sz="2400" dirty="0" smtClean="0"/>
            </a:br>
            <a:r>
              <a:rPr lang="pl-PL" altLang="pl-PL" sz="2400" dirty="0" smtClean="0"/>
              <a:t>14.12.21018 r. Urząd Marszałkowski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     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               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>   </a:t>
            </a:r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ownloads\PPUTW\Konferencja PPUTW Urz. Marsz.14.12.2018\PC1416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052736"/>
            <a:ext cx="8568952" cy="5544616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67544" y="631183"/>
            <a:ext cx="867645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Kinga Bielec</a:t>
            </a: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6"/>
            <a:ext cx="8964488" cy="2000264"/>
          </a:xfrm>
        </p:spPr>
        <p:txBody>
          <a:bodyPr anchor="ctr"/>
          <a:lstStyle/>
          <a:p>
            <a:r>
              <a:rPr lang="pl-PL" altLang="pl-PL" sz="2400" dirty="0" smtClean="0"/>
              <a:t>Konferencja Porozumienia Podkarpackich  UTW</a:t>
            </a:r>
            <a:br>
              <a:rPr lang="pl-PL" altLang="pl-PL" sz="2400" dirty="0" smtClean="0"/>
            </a:br>
            <a:r>
              <a:rPr lang="pl-PL" altLang="pl-PL" sz="2400" dirty="0" smtClean="0"/>
              <a:t>14.12.21018 r. Urząd Marszałkowski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     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               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>   </a:t>
            </a:r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User\Downloads\PPUTW\Konferencja PPUTW Urz. Marsz.14.12.2018\PC1416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052736"/>
            <a:ext cx="8640960" cy="5544616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755576" y="1708847"/>
            <a:ext cx="496855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0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000" dirty="0" smtClean="0">
              <a:solidFill>
                <a:srgbClr val="FFFFFF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0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000" dirty="0" smtClean="0">
              <a:solidFill>
                <a:srgbClr val="FFFFFF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0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000" dirty="0" smtClean="0">
              <a:solidFill>
                <a:srgbClr val="FFFFFF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0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000" dirty="0" smtClean="0">
              <a:solidFill>
                <a:srgbClr val="FFFFFF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0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000" dirty="0" smtClean="0">
              <a:solidFill>
                <a:srgbClr val="FFFFFF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0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000" dirty="0" smtClean="0">
              <a:solidFill>
                <a:srgbClr val="FFFFFF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0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000" dirty="0" smtClean="0">
              <a:solidFill>
                <a:srgbClr val="FFFFFF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    Waldemar Szumny</a:t>
            </a: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6"/>
            <a:ext cx="8964488" cy="2000264"/>
          </a:xfrm>
        </p:spPr>
        <p:txBody>
          <a:bodyPr anchor="ctr"/>
          <a:lstStyle/>
          <a:p>
            <a:r>
              <a:rPr lang="pl-PL" altLang="pl-PL" sz="2400" dirty="0" smtClean="0"/>
              <a:t>Konferencja Porozumienia Podkarpackich  UTW</a:t>
            </a:r>
            <a:br>
              <a:rPr lang="pl-PL" altLang="pl-PL" sz="2400" dirty="0" smtClean="0"/>
            </a:br>
            <a:r>
              <a:rPr lang="pl-PL" altLang="pl-PL" sz="2400" dirty="0" smtClean="0"/>
              <a:t>14.12.21018 r. Urząd Marszałkowski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     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               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>   </a:t>
            </a:r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User\Downloads\PPUTW\Konferencja PPUTW Urz. Marsz.14.12.2018\PC1416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980728"/>
            <a:ext cx="8712968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6"/>
            <a:ext cx="8964488" cy="2000264"/>
          </a:xfrm>
        </p:spPr>
        <p:txBody>
          <a:bodyPr anchor="ctr"/>
          <a:lstStyle/>
          <a:p>
            <a:r>
              <a:rPr lang="pl-PL" altLang="pl-PL" sz="2400" dirty="0" smtClean="0"/>
              <a:t>Konferencja Porozumienia Podkarpackich  UTW</a:t>
            </a:r>
            <a:br>
              <a:rPr lang="pl-PL" altLang="pl-PL" sz="2400" dirty="0" smtClean="0"/>
            </a:br>
            <a:r>
              <a:rPr lang="pl-PL" altLang="pl-PL" sz="2400" dirty="0" smtClean="0"/>
              <a:t>14.12.21018 r. Urząd Marszałkowski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     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               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>   </a:t>
            </a:r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User\Downloads\PPUTW\Konferencja PPUTW Urz. Marsz.14.12.2018\PC1416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980728"/>
            <a:ext cx="8568952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57166"/>
            <a:ext cx="8964488" cy="2000264"/>
          </a:xfrm>
        </p:spPr>
        <p:txBody>
          <a:bodyPr anchor="ctr"/>
          <a:lstStyle/>
          <a:p>
            <a:r>
              <a:rPr lang="pl-PL" altLang="pl-PL" sz="2400" dirty="0" smtClean="0"/>
              <a:t>Konferencja Porozumienia Podkarpackich  UTW</a:t>
            </a:r>
            <a:br>
              <a:rPr lang="pl-PL" altLang="pl-PL" sz="2400" dirty="0" smtClean="0"/>
            </a:br>
            <a:r>
              <a:rPr lang="pl-PL" altLang="pl-PL" sz="2400" dirty="0" smtClean="0"/>
              <a:t>14.12.21018 r. Urząd Marszałkowski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     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               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>   </a:t>
            </a:r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User\Downloads\PPUTW\Konferencja PPUTW Urz. Marsz.14.12.2018\PC1416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7536" y="1052736"/>
            <a:ext cx="4176464" cy="5544616"/>
          </a:xfrm>
          <a:prstGeom prst="rect">
            <a:avLst/>
          </a:prstGeom>
          <a:noFill/>
        </p:spPr>
      </p:pic>
      <p:pic>
        <p:nvPicPr>
          <p:cNvPr id="6147" name="Picture 3" descr="C:\Users\User\Downloads\PPUTW\Konferencja PPUTW Urz. Marsz.14.12.2018\PC1416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052736"/>
            <a:ext cx="4191929" cy="5589239"/>
          </a:xfrm>
          <a:prstGeom prst="rect">
            <a:avLst/>
          </a:prstGeom>
          <a:noFill/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5107836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    Maciej Magnowski</a:t>
            </a: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7164288" y="1772816"/>
            <a:ext cx="19797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>
                <a:solidFill>
                  <a:schemeClr val="bg1"/>
                </a:solidFill>
              </a:rPr>
              <a:t>  Barbara Stafiej</a:t>
            </a:r>
            <a:endParaRPr lang="pl-PL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1196752"/>
            <a:ext cx="8964488" cy="4968552"/>
          </a:xfrm>
        </p:spPr>
        <p:txBody>
          <a:bodyPr anchor="ctr"/>
          <a:lstStyle/>
          <a:p>
            <a:pPr algn="l"/>
            <a:r>
              <a:rPr lang="pl-PL" altLang="pl-PL" sz="2400" dirty="0" smtClean="0"/>
              <a:t>            Konferencja Porozumienia Podkarpackich  UTW</a:t>
            </a:r>
            <a:br>
              <a:rPr lang="pl-PL" altLang="pl-PL" sz="2400" dirty="0" smtClean="0"/>
            </a:br>
            <a:r>
              <a:rPr lang="pl-PL" altLang="pl-PL" sz="2400" dirty="0" smtClean="0"/>
              <a:t>                   14.12.21018 r. Urząd Marszałkowski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u="sng" dirty="0" smtClean="0"/>
              <a:t>Ważniejsze wnioski:</a:t>
            </a: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- </a:t>
            </a:r>
            <a:r>
              <a:rPr lang="pl-PL" sz="2000" dirty="0" smtClean="0"/>
              <a:t>Konferencja Porozumienia Podkarpackich UTW stanowi dobre forum do wymiany doświadczeń pomiędzy poszczególnymi UTW i samorządem terytorialnym i tego rodzaju spotkania powinny być kontynuowane.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- </a:t>
            </a:r>
            <a:r>
              <a:rPr lang="pl-PL" sz="2000" dirty="0" smtClean="0"/>
              <a:t>Postulowano</a:t>
            </a:r>
            <a:r>
              <a:rPr lang="pl-PL" sz="2400" dirty="0" smtClean="0"/>
              <a:t> </a:t>
            </a:r>
            <a:r>
              <a:rPr lang="pl-PL" sz="2000" dirty="0" smtClean="0"/>
              <a:t>stworzenie bazy danych o wykładowcach, którzy mogliby podjąć współpracę z poszczególnymi UTW.</a:t>
            </a:r>
            <a:br>
              <a:rPr lang="pl-PL" sz="2000" dirty="0" smtClean="0"/>
            </a:br>
            <a:r>
              <a:rPr lang="pl-PL" sz="2000" dirty="0" smtClean="0"/>
              <a:t>- Jednostki samorządu terytorialnego powinny mieć prawną możliwość dofinansowywania działalności organizacji senioralnych.</a:t>
            </a:r>
            <a:br>
              <a:rPr lang="pl-PL" sz="2000" dirty="0" smtClean="0"/>
            </a:br>
            <a:r>
              <a:rPr lang="pl-PL" sz="2000" dirty="0" smtClean="0"/>
              <a:t>- Nową misją UTW powinno być zadanie aktywizacji seniorów jako zasobów wolontariuszy – opiekunów chorych czy osób niesamodzielnych.</a:t>
            </a:r>
            <a:br>
              <a:rPr lang="pl-PL" sz="2000" dirty="0" smtClean="0"/>
            </a:br>
            <a:r>
              <a:rPr lang="pl-PL" sz="2000" dirty="0" smtClean="0"/>
              <a:t>- Zorganizowane przez Urząd Miasta w Rzeszowie  wydarzenie „Senior w mieście” i „Dni Seniora” urządzane przez UTW w Mielcu to bardzo udane przedsięwzięcia, które mogą być dla innych miast wzorem do aktywizacji osób starszych.</a:t>
            </a:r>
            <a:br>
              <a:rPr lang="pl-PL" sz="2000" dirty="0" smtClean="0"/>
            </a:br>
            <a:r>
              <a:rPr lang="pl-PL" sz="2000" dirty="0" smtClean="0"/>
              <a:t>- Zebrani członkowie Porozumienia Podkarpackich UTW popierają projekt ustawy w sprawie likwidacji opodatkowania emerytur.</a:t>
            </a:r>
            <a:br>
              <a:rPr lang="pl-PL" sz="2000" dirty="0" smtClean="0"/>
            </a:br>
            <a:r>
              <a:rPr lang="pl-PL" sz="2000" dirty="0" smtClean="0"/>
              <a:t> </a:t>
            </a: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b="1" dirty="0" smtClean="0"/>
              <a:t>                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>   </a:t>
            </a:r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505" y="3789040"/>
            <a:ext cx="8928546" cy="3744416"/>
          </a:xfrm>
        </p:spPr>
        <p:txBody>
          <a:bodyPr anchor="ctr"/>
          <a:lstStyle/>
          <a:p>
            <a:pPr algn="l"/>
            <a:r>
              <a:rPr lang="pl-PL" altLang="pl-PL" sz="2800" dirty="0" smtClean="0"/>
              <a:t>            </a:t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>               </a:t>
            </a:r>
            <a:br>
              <a:rPr lang="pl-PL" altLang="pl-PL" sz="2800" dirty="0" smtClean="0"/>
            </a:br>
            <a:r>
              <a:rPr lang="pl-PL" altLang="pl-PL" sz="2800" dirty="0" smtClean="0"/>
              <a:t>                Współpraca Zarządu UTW – UR </a:t>
            </a:r>
            <a:br>
              <a:rPr lang="pl-PL" altLang="pl-PL" sz="2800" dirty="0" smtClean="0"/>
            </a:br>
            <a:r>
              <a:rPr lang="pl-PL" altLang="pl-PL" sz="2800" dirty="0" smtClean="0"/>
              <a:t>                  z Rzeszowską Radą Seniorów</a:t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400" dirty="0" smtClean="0"/>
              <a:t>25.09.2018 </a:t>
            </a:r>
            <a:r>
              <a:rPr lang="pl-PL" altLang="pl-PL" sz="2400" dirty="0" err="1" smtClean="0"/>
              <a:t>r</a:t>
            </a:r>
            <a:r>
              <a:rPr lang="pl-PL" altLang="pl-PL" sz="2400" dirty="0" smtClean="0"/>
              <a:t> – Dzień Drzwi Otwartych UTW – UR</a:t>
            </a:r>
            <a:br>
              <a:rPr lang="pl-PL" altLang="pl-PL" sz="2400" dirty="0" smtClean="0"/>
            </a:br>
            <a:r>
              <a:rPr lang="pl-PL" altLang="pl-PL" sz="2400" dirty="0" smtClean="0"/>
              <a:t>28.11.2018 </a:t>
            </a:r>
            <a:r>
              <a:rPr lang="pl-PL" altLang="pl-PL" sz="2400" dirty="0" err="1" smtClean="0"/>
              <a:t>r</a:t>
            </a:r>
            <a:r>
              <a:rPr lang="pl-PL" altLang="pl-PL" sz="2400" dirty="0" smtClean="0"/>
              <a:t> – Wybór Przewodniczącej RRS Barbary Stafiej.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23.01.2019 </a:t>
            </a:r>
            <a:r>
              <a:rPr lang="pl-PL" altLang="pl-PL" sz="2400" dirty="0" err="1" smtClean="0"/>
              <a:t>r</a:t>
            </a:r>
            <a:r>
              <a:rPr lang="pl-PL" altLang="pl-PL" sz="2400" dirty="0" smtClean="0"/>
              <a:t> – Przyjęcie Programu działania RRS na 2019 r. Cele: konsultacyjny, doradczy i inicjatywny.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Powołanie Komisji Tematycznych: </a:t>
            </a:r>
            <a:br>
              <a:rPr lang="pl-PL" altLang="pl-PL" sz="2400" dirty="0" smtClean="0"/>
            </a:br>
            <a:r>
              <a:rPr lang="pl-PL" altLang="pl-PL" sz="2400" dirty="0" smtClean="0"/>
              <a:t>- </a:t>
            </a:r>
            <a:r>
              <a:rPr lang="pl-PL" sz="2400" dirty="0" smtClean="0"/>
              <a:t>Komisja ds. współpracy z władzami miasta, samorządami i innymi instytucjami oraz promocji</a:t>
            </a:r>
            <a:br>
              <a:rPr lang="pl-PL" sz="2400" dirty="0" smtClean="0"/>
            </a:br>
            <a:r>
              <a:rPr lang="pl-PL" sz="2400" dirty="0" smtClean="0"/>
              <a:t>- Komisja sportu, kultury i edukacji</a:t>
            </a:r>
            <a:br>
              <a:rPr lang="pl-PL" sz="2400" dirty="0" smtClean="0"/>
            </a:br>
            <a:r>
              <a:rPr lang="pl-PL" sz="2400" dirty="0" smtClean="0"/>
              <a:t>- Komisja ekonomiczna, warunków życia, promocji i ochrony zdrowia, bezpieczeństwa, infrastruktury dla seniorów, zapobieganiu wykluczeniu społecznemu,</a:t>
            </a:r>
            <a:br>
              <a:rPr lang="pl-PL" sz="2400" dirty="0" smtClean="0"/>
            </a:br>
            <a:r>
              <a:rPr lang="pl-PL" sz="2400" dirty="0" smtClean="0"/>
              <a:t> </a:t>
            </a:r>
            <a:r>
              <a:rPr lang="pl-PL" sz="2400" b="1" dirty="0" smtClean="0"/>
              <a:t/>
            </a:r>
            <a:br>
              <a:rPr lang="pl-PL" sz="2400" b="1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endParaRPr lang="pl-PL" altLang="pl-PL" sz="2400" dirty="0" smtClean="0"/>
          </a:p>
        </p:txBody>
      </p:sp>
      <p:pic>
        <p:nvPicPr>
          <p:cNvPr id="4099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505" y="3789040"/>
            <a:ext cx="8928546" cy="3744416"/>
          </a:xfrm>
        </p:spPr>
        <p:txBody>
          <a:bodyPr anchor="ctr"/>
          <a:lstStyle/>
          <a:p>
            <a:pPr algn="l"/>
            <a:r>
              <a:rPr lang="pl-PL" altLang="pl-PL" sz="2800" dirty="0" smtClean="0"/>
              <a:t>            </a:t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>               </a:t>
            </a:r>
            <a:br>
              <a:rPr lang="pl-PL" altLang="pl-PL" sz="2800" dirty="0" smtClean="0"/>
            </a:br>
            <a:r>
              <a:rPr lang="pl-PL" altLang="pl-PL" sz="2800" dirty="0" smtClean="0"/>
              <a:t>                </a:t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>               </a:t>
            </a:r>
            <a:br>
              <a:rPr lang="pl-PL" altLang="pl-PL" sz="2800" dirty="0" smtClean="0"/>
            </a:br>
            <a:r>
              <a:rPr lang="pl-PL" altLang="pl-PL" sz="2800" dirty="0" smtClean="0"/>
              <a:t>                Współpraca Zarządu UTW – UR </a:t>
            </a:r>
            <a:br>
              <a:rPr lang="pl-PL" altLang="pl-PL" sz="2800" dirty="0" smtClean="0"/>
            </a:br>
            <a:r>
              <a:rPr lang="pl-PL" altLang="pl-PL" sz="2800" dirty="0" smtClean="0"/>
              <a:t>                  z Rzeszowską Radą Seniorów</a:t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400" dirty="0" smtClean="0"/>
              <a:t>Ważne wnioski do realizacji </a:t>
            </a:r>
            <a:r>
              <a:rPr lang="pl-PL" altLang="pl-PL" sz="2400" dirty="0" err="1" smtClean="0"/>
              <a:t>np</a:t>
            </a:r>
            <a:r>
              <a:rPr lang="pl-PL" altLang="pl-PL" sz="2400" dirty="0" smtClean="0"/>
              <a:t>:</a:t>
            </a:r>
            <a:br>
              <a:rPr lang="pl-PL" altLang="pl-PL" sz="2400" dirty="0" smtClean="0"/>
            </a:br>
            <a:r>
              <a:rPr lang="pl-PL" altLang="pl-PL" sz="2400" dirty="0" smtClean="0"/>
              <a:t>- roczne bilety MPK dla seniorów 60 +</a:t>
            </a:r>
            <a:br>
              <a:rPr lang="pl-PL" altLang="pl-PL" sz="2400" dirty="0" smtClean="0"/>
            </a:br>
            <a:r>
              <a:rPr lang="pl-PL" altLang="pl-PL" sz="2400" dirty="0" smtClean="0"/>
              <a:t>- karta Seniora w sklepach spożywczych </a:t>
            </a:r>
            <a:br>
              <a:rPr lang="pl-PL" altLang="pl-PL" sz="2400" dirty="0" smtClean="0"/>
            </a:br>
            <a:r>
              <a:rPr lang="pl-PL" altLang="pl-PL" sz="2400" dirty="0" smtClean="0"/>
              <a:t>- wdrożyć cykl badań w ramach tzw. „Bilansu 60 +”</a:t>
            </a:r>
            <a:br>
              <a:rPr lang="pl-PL" altLang="pl-PL" sz="2400" dirty="0" smtClean="0"/>
            </a:br>
            <a:r>
              <a:rPr lang="pl-PL" altLang="pl-PL" sz="2400" dirty="0" smtClean="0"/>
              <a:t>- w</a:t>
            </a:r>
            <a:r>
              <a:rPr lang="pl-PL" sz="2400" dirty="0" smtClean="0"/>
              <a:t>indy zewnętrzne lub inne rozwiązania dotyczące mieszkań     w budynkach bez windy</a:t>
            </a:r>
            <a:br>
              <a:rPr lang="pl-PL" sz="2400" dirty="0" smtClean="0"/>
            </a:br>
            <a:r>
              <a:rPr lang="pl-PL" sz="2400" dirty="0" smtClean="0"/>
              <a:t>- zwiększenie ilości mieszkań na parterze do zamiany</a:t>
            </a:r>
            <a:br>
              <a:rPr lang="pl-PL" sz="2400" dirty="0" smtClean="0"/>
            </a:br>
            <a:r>
              <a:rPr lang="pl-PL" sz="2400" dirty="0" smtClean="0"/>
              <a:t>- zadbać o zwiększenie bezpieczeństwa na pasach dla pieszych    przez np. malowanie zebry w 3D</a:t>
            </a:r>
            <a:br>
              <a:rPr lang="pl-PL" sz="2400" dirty="0" smtClean="0"/>
            </a:br>
            <a:r>
              <a:rPr lang="pl-PL" sz="2400" dirty="0" smtClean="0"/>
              <a:t>- poszerzać rejestr działań, wsparcia dla opiekunów osób niesamodzielnych</a:t>
            </a:r>
            <a:br>
              <a:rPr lang="pl-PL" sz="2400" dirty="0" smtClean="0"/>
            </a:br>
            <a:r>
              <a:rPr lang="pl-PL" sz="2400" dirty="0" smtClean="0"/>
              <a:t>- utworzyć Centrum Aktywizacji i Informacji dla Seniorów</a:t>
            </a:r>
            <a:br>
              <a:rPr lang="pl-PL" sz="2400" dirty="0" smtClean="0"/>
            </a:br>
            <a:r>
              <a:rPr lang="pl-PL" sz="2400" dirty="0" smtClean="0"/>
              <a:t>- poszerzać kanon pełnej dostępności do wszelakich dóbr dla osób z niepełnosprawnością.</a:t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 </a:t>
            </a:r>
            <a:r>
              <a:rPr lang="pl-PL" sz="2400" b="1" dirty="0" smtClean="0"/>
              <a:t/>
            </a:r>
            <a:br>
              <a:rPr lang="pl-PL" sz="2400" b="1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endParaRPr lang="pl-PL" altLang="pl-PL" sz="2400" dirty="0" smtClean="0"/>
          </a:p>
        </p:txBody>
      </p:sp>
      <p:pic>
        <p:nvPicPr>
          <p:cNvPr id="4099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5625" y="260648"/>
            <a:ext cx="8480425" cy="6192540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      </a:t>
            </a:r>
            <a:r>
              <a:rPr lang="pl-PL" altLang="pl-PL" sz="2800" dirty="0" smtClean="0"/>
              <a:t>Działalność Zarządu UTW - UR</a:t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400" u="sng" dirty="0" smtClean="0"/>
              <a:t>Anna Habrat – Wiceprezes ds. Naukowych - </a:t>
            </a:r>
            <a:r>
              <a:rPr lang="pl-PL" altLang="pl-PL" sz="2400" dirty="0" smtClean="0"/>
              <a:t>n</a:t>
            </a:r>
            <a:r>
              <a:rPr lang="pl-PL" sz="2400" dirty="0" smtClean="0"/>
              <a:t>adzór merytoryczny nad organizacją i dokumentacją: wykładów ogólnych, urlop w </a:t>
            </a:r>
            <a:r>
              <a:rPr lang="pl-PL" sz="2400" dirty="0" err="1" smtClean="0"/>
              <a:t>I-szym</a:t>
            </a:r>
            <a:r>
              <a:rPr lang="pl-PL" sz="2400" dirty="0" smtClean="0"/>
              <a:t> semestrze,</a:t>
            </a:r>
            <a:br>
              <a:rPr lang="pl-PL" sz="2400" dirty="0" smtClean="0"/>
            </a:br>
            <a:r>
              <a:rPr lang="pl-PL" sz="2400" u="sng" dirty="0" smtClean="0"/>
              <a:t>Małgorzata Siuta – Wiceprezes ds. Organizacyjnych </a:t>
            </a:r>
            <a:r>
              <a:rPr lang="pl-PL" sz="2400" dirty="0" smtClean="0"/>
              <a:t>– prowadzenie Zebrań </a:t>
            </a:r>
            <a:r>
              <a:rPr lang="pl-PL" sz="2400" dirty="0"/>
              <a:t>O</a:t>
            </a:r>
            <a:r>
              <a:rPr lang="pl-PL" sz="2400" dirty="0" smtClean="0"/>
              <a:t>rganizacyjnych i Zebrań Liderów, nadzór nad działalnością koordynatorów i kierowników, przygotowanie i nadzór nad realizacją Preliminarza Wydatków, koordynacja projektu </a:t>
            </a:r>
            <a:r>
              <a:rPr lang="pl-PL" sz="2400" dirty="0" err="1" smtClean="0"/>
              <a:t>NCBiR</a:t>
            </a:r>
            <a:r>
              <a:rPr lang="pl-PL" sz="2400" dirty="0" smtClean="0"/>
              <a:t> - III Misja Uczelni, </a:t>
            </a: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u="sng" dirty="0" smtClean="0"/>
              <a:t>Bernadetta Nowicka – Lassota </a:t>
            </a:r>
            <a:r>
              <a:rPr lang="pl-PL" altLang="pl-PL" sz="2400" dirty="0" smtClean="0"/>
              <a:t>– Sekretarz – protokołowanie zebrań, o</a:t>
            </a:r>
            <a:r>
              <a:rPr lang="pl-PL" sz="2400" dirty="0" smtClean="0"/>
              <a:t>pracowywanie instrukcji, regulaminów, konsultacja prawna umów i porady dla słuchaczy</a:t>
            </a:r>
            <a:r>
              <a:rPr lang="pl-PL" sz="2400" dirty="0"/>
              <a:t>.</a:t>
            </a: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u="sng" dirty="0" smtClean="0"/>
              <a:t>Ewa Wójcik </a:t>
            </a:r>
            <a:r>
              <a:rPr lang="pl-PL" altLang="pl-PL" sz="2400" dirty="0" smtClean="0"/>
              <a:t>-  strona internetowa, projekt </a:t>
            </a:r>
            <a:r>
              <a:rPr lang="pl-PL" altLang="pl-PL" sz="2400" dirty="0" err="1" smtClean="0"/>
              <a:t>NCBiR</a:t>
            </a:r>
            <a:r>
              <a:rPr lang="pl-PL" altLang="pl-PL" sz="2400" dirty="0" smtClean="0"/>
              <a:t> – redakcja Monografii, udział w konferencjach nt. polityki senioralnej, protokołowanie zebrań.</a:t>
            </a:r>
          </a:p>
        </p:txBody>
      </p:sp>
      <p:pic>
        <p:nvPicPr>
          <p:cNvPr id="4099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4282" y="3286124"/>
            <a:ext cx="8501122" cy="3095626"/>
          </a:xfrm>
        </p:spPr>
        <p:txBody>
          <a:bodyPr anchor="ctr"/>
          <a:lstStyle/>
          <a:p>
            <a:pPr algn="l"/>
            <a:r>
              <a:rPr lang="pl-PL" altLang="pl-PL" sz="2400" dirty="0" smtClean="0"/>
              <a:t>            </a:t>
            </a:r>
            <a:br>
              <a:rPr lang="pl-PL" altLang="pl-PL" sz="2400" dirty="0" smtClean="0"/>
            </a:br>
            <a:r>
              <a:rPr lang="pl-PL" altLang="pl-PL" sz="2400" dirty="0" smtClean="0"/>
              <a:t>            FINANSE UTW - UR w roku akad. 20178/2019 r.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Stan środków pieniężnych na </a:t>
            </a:r>
            <a:r>
              <a:rPr lang="pl-PL" altLang="pl-PL" sz="2400" dirty="0" smtClean="0">
                <a:solidFill>
                  <a:srgbClr val="FF0000"/>
                </a:solidFill>
              </a:rPr>
              <a:t>31.12 2017 r.  -  </a:t>
            </a:r>
            <a:r>
              <a:rPr lang="pl-PL" altLang="pl-PL" sz="2400" u="sng" dirty="0" smtClean="0">
                <a:solidFill>
                  <a:srgbClr val="FF0000"/>
                </a:solidFill>
              </a:rPr>
              <a:t>80.822,47 zł</a:t>
            </a:r>
            <a:br>
              <a:rPr lang="pl-PL" altLang="pl-PL" sz="2400" u="sng" dirty="0" smtClean="0">
                <a:solidFill>
                  <a:srgbClr val="FF0000"/>
                </a:solidFill>
              </a:rPr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Koszty poniesione od I – VIII 2018 r.             -  45.992,96 zł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Stan środków pieniężnych na </a:t>
            </a:r>
            <a:r>
              <a:rPr lang="pl-PL" altLang="pl-PL" sz="2400" dirty="0" smtClean="0">
                <a:solidFill>
                  <a:srgbClr val="FF0000"/>
                </a:solidFill>
              </a:rPr>
              <a:t>31.08.2018 r.  -  35.227,04 zł</a:t>
            </a:r>
            <a:br>
              <a:rPr lang="pl-PL" altLang="pl-PL" sz="2400" dirty="0" smtClean="0">
                <a:solidFill>
                  <a:srgbClr val="FF0000"/>
                </a:solidFill>
              </a:rPr>
            </a:br>
            <a:r>
              <a:rPr lang="pl-PL" altLang="pl-PL" sz="2400" dirty="0" smtClean="0">
                <a:solidFill>
                  <a:srgbClr val="FF0000"/>
                </a:solidFill>
              </a:rPr>
              <a:t/>
            </a:r>
            <a:br>
              <a:rPr lang="pl-PL" altLang="pl-PL" sz="2400" dirty="0" smtClean="0">
                <a:solidFill>
                  <a:srgbClr val="FF0000"/>
                </a:solidFill>
              </a:rPr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Wpłata składek IX – XII 2018 r.                      -  45.780,00 zł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Poniesione koszty IX – XII 2018 r.                 -  20.931,77 zł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Stan środków pieniężnych na </a:t>
            </a:r>
            <a:r>
              <a:rPr lang="pl-PL" altLang="pl-PL" sz="2400" dirty="0" smtClean="0">
                <a:solidFill>
                  <a:srgbClr val="FF0000"/>
                </a:solidFill>
              </a:rPr>
              <a:t>31.12.2018 r.  - </a:t>
            </a:r>
            <a:r>
              <a:rPr lang="pl-PL" altLang="pl-PL" sz="2400" u="sng" dirty="0" smtClean="0">
                <a:solidFill>
                  <a:srgbClr val="FF0000"/>
                </a:solidFill>
              </a:rPr>
              <a:t> 61,743,24 zł</a:t>
            </a:r>
            <a:r>
              <a:rPr lang="pl-PL" altLang="pl-PL" sz="2400" u="sng" dirty="0" smtClean="0"/>
              <a:t/>
            </a:r>
            <a:br>
              <a:rPr lang="pl-PL" altLang="pl-PL" sz="2400" u="sng" dirty="0" smtClean="0"/>
            </a:br>
            <a:r>
              <a:rPr lang="pl-PL" altLang="pl-PL" sz="2400" dirty="0" smtClean="0"/>
              <a:t> </a:t>
            </a:r>
            <a:br>
              <a:rPr lang="pl-PL" alt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r>
              <a:rPr lang="pl-PL" altLang="pl-PL" sz="2400" u="sng" dirty="0" smtClean="0">
                <a:solidFill>
                  <a:srgbClr val="FF0000"/>
                </a:solidFill>
                <a:cs typeface="Arial" charset="0"/>
              </a:rPr>
              <a:t> </a:t>
            </a:r>
            <a:r>
              <a:rPr lang="pl-PL" altLang="pl-PL" sz="2400" dirty="0" smtClean="0">
                <a:solidFill>
                  <a:srgbClr val="FF0000"/>
                </a:solidFill>
                <a:cs typeface="Arial" charset="0"/>
              </a:rPr>
              <a:t>                                    </a:t>
            </a:r>
            <a:r>
              <a:rPr lang="pl-PL" altLang="pl-PL" sz="2400" dirty="0" smtClean="0">
                <a:cs typeface="Arial" charset="0"/>
              </a:rPr>
              <a:t/>
            </a:r>
            <a:br>
              <a:rPr lang="pl-PL" altLang="pl-PL" sz="2400" dirty="0" smtClean="0">
                <a:cs typeface="Arial" charset="0"/>
              </a:rPr>
            </a:br>
            <a:r>
              <a:rPr lang="pl-PL" altLang="pl-PL" sz="2400" dirty="0" smtClean="0">
                <a:cs typeface="Arial" charset="0"/>
              </a:rPr>
              <a:t/>
            </a:r>
            <a:br>
              <a:rPr lang="pl-PL" altLang="pl-PL" sz="2400" dirty="0" smtClean="0">
                <a:cs typeface="Arial" charset="0"/>
              </a:rPr>
            </a:br>
            <a:r>
              <a:rPr lang="pl-PL" altLang="pl-PL" sz="2400" dirty="0" smtClean="0">
                <a:cs typeface="Arial" charset="0"/>
              </a:rPr>
              <a:t/>
            </a:r>
            <a:br>
              <a:rPr lang="pl-PL" altLang="pl-PL" sz="2400" dirty="0" smtClean="0">
                <a:cs typeface="Arial" charset="0"/>
              </a:rPr>
            </a:br>
            <a:r>
              <a:rPr lang="pl-PL" altLang="pl-PL" sz="2400" dirty="0" smtClean="0">
                <a:cs typeface="Arial" charset="0"/>
              </a:rPr>
              <a:t/>
            </a:r>
            <a:br>
              <a:rPr lang="pl-PL" altLang="pl-PL" sz="2400" dirty="0" smtClean="0">
                <a:cs typeface="Arial" charset="0"/>
              </a:rPr>
            </a:br>
            <a:r>
              <a:rPr lang="pl-PL" altLang="pl-PL" sz="2400" dirty="0" smtClean="0">
                <a:cs typeface="Arial" charset="0"/>
              </a:rPr>
              <a:t/>
            </a:r>
            <a:br>
              <a:rPr lang="pl-PL" altLang="pl-PL" sz="2400" dirty="0" smtClean="0">
                <a:cs typeface="Arial" charset="0"/>
              </a:rPr>
            </a:br>
            <a:r>
              <a:rPr lang="pl-PL" altLang="pl-PL" sz="2400" b="1" dirty="0" smtClean="0"/>
              <a:t> </a:t>
            </a:r>
            <a:r>
              <a:rPr lang="pl-PL" altLang="pl-PL" sz="2400" b="1" u="sng" dirty="0" smtClean="0">
                <a:solidFill>
                  <a:srgbClr val="FF0000"/>
                </a:solidFill>
              </a:rPr>
              <a:t/>
            </a:r>
            <a:br>
              <a:rPr lang="pl-PL" altLang="pl-PL" sz="2400" b="1" u="sng" dirty="0" smtClean="0">
                <a:solidFill>
                  <a:srgbClr val="FF0000"/>
                </a:solidFill>
              </a:rPr>
            </a:br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endParaRPr lang="pl-PL" altLang="pl-PL" sz="2400" b="1" dirty="0" smtClean="0"/>
          </a:p>
        </p:txBody>
      </p:sp>
      <p:pic>
        <p:nvPicPr>
          <p:cNvPr id="2355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3068960"/>
            <a:ext cx="8964488" cy="2664296"/>
          </a:xfrm>
        </p:spPr>
        <p:txBody>
          <a:bodyPr anchor="ctr"/>
          <a:lstStyle/>
          <a:p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r>
              <a:rPr lang="pl-PL" altLang="pl-PL" sz="2800" dirty="0" smtClean="0"/>
              <a:t>SZCZEGÓŁOWE  OMÓWIENIE  DZIAŁALNOŚCI PRZEDSTAWIĄ  POZOSTALI  LIDERZY </a:t>
            </a:r>
            <a:br>
              <a:rPr lang="pl-PL" altLang="pl-PL" sz="2800" dirty="0" smtClean="0"/>
            </a:br>
            <a:r>
              <a:rPr lang="pl-PL" altLang="pl-PL" sz="2800" dirty="0" smtClean="0"/>
              <a:t>W  SWOICH WYSTĄPIENIACH  I  PREZENTACJACH</a:t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>                   </a:t>
            </a:r>
            <a:br>
              <a:rPr lang="pl-PL" altLang="pl-PL" sz="2800" dirty="0" smtClean="0"/>
            </a:br>
            <a:r>
              <a:rPr lang="pl-PL" altLang="pl-PL" sz="2800" dirty="0" smtClean="0"/>
              <a:t>DZIĘKUJĘ PAŃSTWU ZA UWAGĘ</a:t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>Prezes Zarządu UTW - UR</a:t>
            </a:r>
            <a:br>
              <a:rPr lang="pl-PL" altLang="pl-PL" sz="2800" dirty="0" smtClean="0"/>
            </a:br>
            <a:r>
              <a:rPr lang="pl-PL" altLang="pl-PL" sz="2400" dirty="0" smtClean="0"/>
              <a:t>DANUTA KAMIENIECKA - PRZYWARA</a:t>
            </a: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r>
              <a:rPr lang="pl-PL" altLang="pl-PL" sz="2800" b="1" dirty="0" smtClean="0"/>
              <a:t> </a:t>
            </a:r>
            <a:br>
              <a:rPr lang="pl-PL" altLang="pl-PL" sz="2800" b="1" dirty="0" smtClean="0"/>
            </a:br>
            <a:r>
              <a:rPr lang="pl-PL" altLang="pl-PL" sz="2800" b="1" dirty="0" smtClean="0"/>
              <a:t> </a:t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307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Obraz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0"/>
            <a:ext cx="111601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2790</TotalTime>
  <Words>235</Words>
  <Application>Microsoft Office PowerPoint</Application>
  <PresentationFormat>Pokaz na ekranie (4:3)</PresentationFormat>
  <Paragraphs>89</Paragraphs>
  <Slides>37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37</vt:i4>
      </vt:variant>
    </vt:vector>
  </HeadingPairs>
  <TitlesOfParts>
    <vt:vector size="38" baseType="lpstr">
      <vt:lpstr>Projekt domyślny</vt:lpstr>
      <vt:lpstr>WITAM PAŃSTWA  NA ZEBRANIU LIDERÓW  UTW - UR    podsumowującym  I szy semestr  roku akad. 2018/2019</vt:lpstr>
      <vt:lpstr>                          Działalność Zarządu UTW – UR   Zapisy słuchaczy na rok akademicki 2018/2019  rozpoczęły się 17.09.2018 r.    Do 28.01.2019 r. przyjęto do UTW – UR  113 nowych słuchaczy (w tym 6 osób 80 +).   Obecnie mamy 879 aktywnych słuchaczy.    93 osoby to słuchacze 80 + (prawie 11%).  Została wydana legitymacja o numerze 2764. </vt:lpstr>
      <vt:lpstr>                                      Działalność Zarządu UTW – UR  03.09.2018 r.- pierwsze posiedzenie Zarządu (5 zebrań) 25.09.2018 r.- Dzień Otwartych Drzwi UTW –UR 09.10.2018 r.- uroczysta Inauguracja r. ak. UTW – UR - chór „Cantilena” im. Alicji Borowiec, wykład inauguracyjny: „Każdy może być odbiorcą sztuki, czyli o tym jak je czytać” dr Anny Steligi – Wydział Sztuki UR, prezentacja spektaklu pt.„Mały Książę” grupy teatralnej UTW - UR „Słowo za słowo”, 23.10.2018 r. – Zebranie organizacyjne Liderów, 28.11.2018 r. Zabawa Andrzejkowa i Pasowanie nowych słuchaczy  w Klubie „Pod Palmą”, 14.12.2018 r. Konferencja Porozumienia Podkarpackich UTW 19.12.2018 r. – Świąteczne spotkanie Zarządu, Komisji Rewizyjnej oraz osób współpracujących z udziałem Prorektora UR dr hab. prof. UR Wojciecha Walata.   </vt:lpstr>
      <vt:lpstr>                 Dzień Drzwi Otwartych UTW – UR      </vt:lpstr>
      <vt:lpstr>                     ”Przewietrzyć   apteczkę”                dr nauk. med. Dominik Olejniczak               Warszawski Uniwersytet Medyczny      </vt:lpstr>
      <vt:lpstr>           „Naukowe sposoby na długowieczność”          dr. n. med. Agnieszka Ćwirlej - Sozańska                        Wydział Medyczny UR       </vt:lpstr>
      <vt:lpstr>                 Dzień Drzwi Otwartych UTW – UR      </vt:lpstr>
      <vt:lpstr>                 Dzień Drzwi Otwartych UTW – UR      </vt:lpstr>
      <vt:lpstr>                 Dzień Drzwi Otwartych UTW – UR      </vt:lpstr>
      <vt:lpstr>                 Dzień Drzwi Otwartych UTW – UR      </vt:lpstr>
      <vt:lpstr>                 Dzień Drzwi Otwartych UTW – UR      </vt:lpstr>
      <vt:lpstr>                 Dzień Drzwi Otwartych UTW – UR      </vt:lpstr>
      <vt:lpstr>                                      Działalność Zarządu UTW – UR        09.10.2018 – Uroczysta Inauguracja r. ak. UTW–UR    </vt:lpstr>
      <vt:lpstr>                                      Działalność Zarządu UTW – UR        09.10.2018 – Uroczysta Inauguracja r. ak. UTW–UR    </vt:lpstr>
      <vt:lpstr>                                      Działalność Zarządu UTW – UR        09.10.2018 – Uroczysta Inauguracja r. ak. UTW–UR    </vt:lpstr>
      <vt:lpstr>                                      Działalność Zarządu UTW – UR        09.10.2018 – Uroczysta Inauguracja r. ak. UTW–UR    </vt:lpstr>
      <vt:lpstr>                                      Działalność Zarządu UTW – UR        09.10.2018 – Uroczysta Inauguracja r. ak. UTW–UR    </vt:lpstr>
      <vt:lpstr>                                          </vt:lpstr>
      <vt:lpstr>         Pasowanie nowych słuchaczy w Klubie Pod Palmą                           </vt:lpstr>
      <vt:lpstr>         Pasowanie nowych słuchaczy w Klubie Pod Palmą                           </vt:lpstr>
      <vt:lpstr>         Pasowanie nowych słuchaczy w Klubie Pod Palmą                           </vt:lpstr>
      <vt:lpstr>         Pasowanie nowych słuchaczy w Klubie Pod Palmą                           </vt:lpstr>
      <vt:lpstr>         Pasowanie nowych słuchaczy w Klubie Pod Palmą                           </vt:lpstr>
      <vt:lpstr>              Zabawa Andrzejkowa  w Klubie Pod Palmą                           </vt:lpstr>
      <vt:lpstr>Konferencja Porozumienia Podkarpackich  UTW 14.12.2018 r. Urząd Marszałkowski                            </vt:lpstr>
      <vt:lpstr>Konferencja Porozumienia Podkarpackich  UTW 14.12.21018 r. Urząd Marszałkowski                            </vt:lpstr>
      <vt:lpstr>Konferencja Porozumienia Podkarpackich  UTW 14.12.21018 r. Urząd Marszałkowski                            </vt:lpstr>
      <vt:lpstr>Konferencja Porozumienia Podkarpackich  UTW 14.12.21018 r. Urząd Marszałkowski                            </vt:lpstr>
      <vt:lpstr>Konferencja Porozumienia Podkarpackich  UTW 14.12.21018 r. Urząd Marszałkowski                            </vt:lpstr>
      <vt:lpstr>Konferencja Porozumienia Podkarpackich  UTW 14.12.21018 r. Urząd Marszałkowski                            </vt:lpstr>
      <vt:lpstr>Konferencja Porozumienia Podkarpackich  UTW 14.12.21018 r. Urząd Marszałkowski                            </vt:lpstr>
      <vt:lpstr>            Konferencja Porozumienia Podkarpackich  UTW                    14.12.21018 r. Urząd Marszałkowski  Ważniejsze wnioski: - Konferencja Porozumienia Podkarpackich UTW stanowi dobre forum do wymiany doświadczeń pomiędzy poszczególnymi UTW i samorządem terytorialnym i tego rodzaju spotkania powinny być kontynuowane. - Postulowano stworzenie bazy danych o wykładowcach, którzy mogliby podjąć współpracę z poszczególnymi UTW. - Jednostki samorządu terytorialnego powinny mieć prawną możliwość dofinansowywania działalności organizacji senioralnych. - Nową misją UTW powinno być zadanie aktywizacji seniorów jako zasobów wolontariuszy – opiekunów chorych czy osób niesamodzielnych. - Zorganizowane przez Urząd Miasta w Rzeszowie  wydarzenie „Senior w mieście” i „Dni Seniora” urządzane przez UTW w Mielcu to bardzo udane przedsięwzięcia, które mogą być dla innych miast wzorem do aktywizacji osób starszych. - Zebrani członkowie Porozumienia Podkarpackich UTW popierają projekt ustawy w sprawie likwidacji opodatkowania emerytur.                       </vt:lpstr>
      <vt:lpstr>                                                Współpraca Zarządu UTW – UR                    z Rzeszowską Radą Seniorów  25.09.2018 r – Dzień Drzwi Otwartych UTW – UR 28.11.2018 r – Wybór Przewodniczącej RRS Barbary Stafiej.  23.01.2019 r – Przyjęcie Programu działania RRS na 2019 r. Cele: konsultacyjny, doradczy i inicjatywny.  Powołanie Komisji Tematycznych:  - Komisja ds. współpracy z władzami miasta, samorządami i innymi instytucjami oraz promocji - Komisja sportu, kultury i edukacji - Komisja ekonomiczna, warunków życia, promocji i ochrony zdrowia, bezpieczeństwa, infrastruktury dla seniorów, zapobieganiu wykluczeniu społecznemu,                  </vt:lpstr>
      <vt:lpstr>                                                                                   Współpraca Zarządu UTW – UR                    z Rzeszowską Radą Seniorów  Ważne wnioski do realizacji np: - roczne bilety MPK dla seniorów 60 + - karta Seniora w sklepach spożywczych  - wdrożyć cykl badań w ramach tzw. „Bilansu 60 +” - windy zewnętrzne lub inne rozwiązania dotyczące mieszkań     w budynkach bez windy - zwiększenie ilości mieszkań na parterze do zamiany - zadbać o zwiększenie bezpieczeństwa na pasach dla pieszych    przez np. malowanie zebry w 3D - poszerzać rejestr działań, wsparcia dla opiekunów osób niesamodzielnych - utworzyć Centrum Aktywizacji i Informacji dla Seniorów - poszerzać kanon pełnej dostępności do wszelakich dóbr dla osób z niepełnosprawnością.                      </vt:lpstr>
      <vt:lpstr>               Działalność Zarządu UTW - UR  Anna Habrat – Wiceprezes ds. Naukowych - nadzór merytoryczny nad organizacją i dokumentacją: wykładów ogólnych, urlop w I-szym semestrze, Małgorzata Siuta – Wiceprezes ds. Organizacyjnych – prowadzenie Zebrań Organizacyjnych i Zebrań Liderów, nadzór nad działalnością koordynatorów i kierowników, przygotowanie i nadzór nad realizacją Preliminarza Wydatków, koordynacja projektu NCBiR - III Misja Uczelni,  Bernadetta Nowicka – Lassota – Sekretarz – protokołowanie zebrań, opracowywanie instrukcji, regulaminów, konsultacja prawna umów i porady dla słuchaczy. Ewa Wójcik -  strona internetowa, projekt NCBiR – redakcja Monografii, udział w konferencjach nt. polityki senioralnej, protokołowanie zebrań.</vt:lpstr>
      <vt:lpstr>                         FINANSE UTW - UR w roku akad. 20178/2019 r.   Stan środków pieniężnych na 31.12 2017 r.  -  80.822,47 zł  Koszty poniesione od I – VIII 2018 r.             -  45.992,96 zł  Stan środków pieniężnych na 31.08.2018 r.  -  35.227,04 zł   Wpłata składek IX – XII 2018 r.                      -  45.780,00 zł  Poniesione koszty IX – XII 2018 r.                 -  20.931,77 zł  Stan środków pieniężnych na 31.12.2018 r.  -  61,743,24 zł                                                  </vt:lpstr>
      <vt:lpstr>  SZCZEGÓŁOWE  OMÓWIENIE  DZIAŁALNOŚCI PRZEDSTAWIĄ  POZOSTALI  LIDERZY  W  SWOICH WYSTĄPIENIACH  I  PREZENTACJACH                      DZIĘKUJĘ PAŃSTWU ZA UWAGĘ   Prezes Zarządu UTW - UR DANUTA KAMIENIECKA - PRZYWARA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MaNiAc!</dc:creator>
  <cp:lastModifiedBy>User</cp:lastModifiedBy>
  <cp:revision>292</cp:revision>
  <dcterms:created xsi:type="dcterms:W3CDTF">2015-02-03T18:54:27Z</dcterms:created>
  <dcterms:modified xsi:type="dcterms:W3CDTF">2019-02-05T12:59:57Z</dcterms:modified>
</cp:coreProperties>
</file>