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6" r:id="rId2"/>
    <p:sldId id="367" r:id="rId3"/>
    <p:sldId id="377" r:id="rId4"/>
    <p:sldId id="368" r:id="rId5"/>
    <p:sldId id="370" r:id="rId6"/>
    <p:sldId id="371" r:id="rId7"/>
    <p:sldId id="376" r:id="rId8"/>
    <p:sldId id="382" r:id="rId9"/>
    <p:sldId id="383" r:id="rId10"/>
    <p:sldId id="372" r:id="rId11"/>
    <p:sldId id="373" r:id="rId12"/>
    <p:sldId id="369" r:id="rId13"/>
    <p:sldId id="348" r:id="rId14"/>
    <p:sldId id="378" r:id="rId15"/>
    <p:sldId id="379" r:id="rId16"/>
    <p:sldId id="381" r:id="rId17"/>
    <p:sldId id="380" r:id="rId1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2057" autoAdjust="0"/>
    <p:restoredTop sz="94660" autoAdjust="0"/>
  </p:normalViewPr>
  <p:slideViewPr>
    <p:cSldViewPr>
      <p:cViewPr varScale="1">
        <p:scale>
          <a:sx n="80" d="100"/>
          <a:sy n="80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agłówka 1"/>
          <p:cNvSpPr txBox="1">
            <a:spLocks noGrp="1"/>
          </p:cNvSpPr>
          <p:nvPr>
            <p:ph type="hdr" sz="quarter"/>
          </p:nvPr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1747" name="Symbol zastępczy daty 2"/>
          <p:cNvSpPr txBox="1">
            <a:spLocks noGrp="1"/>
          </p:cNvSpPr>
          <p:nvPr>
            <p:ph type="dt" sz="quarter" idx="1"/>
          </p:nvPr>
        </p:nvSpPr>
        <p:spPr bwMode="auto">
          <a:xfrm>
            <a:off x="3881438" y="0"/>
            <a:ext cx="297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algn="r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1748" name="Symbol zastępczy stopki 3"/>
          <p:cNvSpPr txBox="1">
            <a:spLocks noGrp="1"/>
          </p:cNvSpPr>
          <p:nvPr>
            <p:ph type="ftr" sz="quarter" idx="2"/>
          </p:nvPr>
        </p:nvSpPr>
        <p:spPr bwMode="auto">
          <a:xfrm>
            <a:off x="0" y="868680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b" anchorCtr="0" compatLnSpc="1">
            <a:prstTxWarp prst="textNoShape">
              <a:avLst/>
            </a:prstTxWarp>
          </a:bodyPr>
          <a:lstStyle>
            <a:lvl1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3881438" y="868680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ker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D852627-40FB-4635-B502-5AE7F49C5CFF}" type="slidenum">
              <a:rPr/>
              <a:pPr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pl-PL">
              <a:solidFill>
                <a:srgbClr val="FFFFFF"/>
              </a:solidFill>
              <a:latin typeface="Candara" pitchFamily="34"/>
              <a:ea typeface="Lucida Sans Unicode" pitchFamily="2"/>
              <a:cs typeface="Lucida Sans Unicode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9232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lIns="0" tIns="0" rIns="0" bIns="0" anchor="ctr" anchorCtr="1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AutoShape 1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AutoShape 2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AutoShape 3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6630" name="Symbol zastępczy obrazu slajdu 5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-11798300" y="-11796713"/>
            <a:ext cx="11793537" cy="1248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6631" name="Symbol zastępczy notatek 6"/>
          <p:cNvSpPr txBox="1"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</p:spTree>
    <p:extLst>
      <p:ext uri="{BB962C8B-B14F-4D97-AF65-F5344CB8AC3E}">
        <p14:creationId xmlns="" xmlns:p14="http://schemas.microsoft.com/office/powerpoint/2010/main" val="977944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50"/>
      </a:spcBef>
      <a:spcAft>
        <a:spcPct val="0"/>
      </a:spcAft>
      <a:buClr>
        <a:srgbClr val="000000"/>
      </a:buClr>
      <a:buSzPct val="100000"/>
      <a:buFont typeface="Times New Roman" pitchFamily="18" charset="0"/>
      <a:buChar char="•"/>
      <a:tabLst>
        <a:tab pos="0" algn="l"/>
        <a:tab pos="447675" algn="l"/>
        <a:tab pos="896938" algn="l"/>
        <a:tab pos="1346200" algn="l"/>
        <a:tab pos="1795463" algn="l"/>
        <a:tab pos="2244725" algn="l"/>
        <a:tab pos="2693988" algn="l"/>
        <a:tab pos="3143250" algn="l"/>
        <a:tab pos="3592513" algn="l"/>
        <a:tab pos="4041775" algn="l"/>
        <a:tab pos="4491038" algn="l"/>
        <a:tab pos="4940300" algn="l"/>
        <a:tab pos="5389563" algn="l"/>
        <a:tab pos="5838825" algn="l"/>
        <a:tab pos="6288088" algn="l"/>
        <a:tab pos="6737350" algn="l"/>
        <a:tab pos="7186613" algn="l"/>
        <a:tab pos="7635875" algn="l"/>
        <a:tab pos="8085138" algn="l"/>
        <a:tab pos="8534400" algn="l"/>
        <a:tab pos="8983663" algn="l"/>
      </a:tabLst>
      <a:defRPr lang="pl-PL" sz="1200">
        <a:solidFill>
          <a:srgbClr val="000000"/>
        </a:solidFill>
        <a:latin typeface="Times New Roman" pitchFamily="18"/>
        <a:cs typeface="Tahoma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7651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6474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5532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025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508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3631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1470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3503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5015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6722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3207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129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2040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4374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8429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8774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502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1747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64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8F404-741F-4BAF-BB13-52EC7B39714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000B9-A4C6-438E-AED9-C93812B0D6D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/>
          <a:lstStyle>
            <a:lvl1pPr>
              <a:defRPr sz="4000" b="1" cap="all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CDB7E-236D-4814-9299-02033E99EA9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454402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5638803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B3647-53B6-451D-94FC-2ECF159CB79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85A9D-07DD-4298-8C92-9C7D6384D1F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AB0C8-88F2-46C9-8138-3A11F7526BF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53321-9338-4672-9595-781F2A9832E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D93CC-C677-4034-B8D1-F0B00E4CEB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3200"/>
            </a:lvl1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AA89E-1857-4E1D-AB5D-6A696468A17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38C6-E1F0-4ABA-8B38-0CDEB530999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 txBox="1">
            <a:spLocks noGrp="1"/>
          </p:cNvSpPr>
          <p:nvPr>
            <p:ph type="title" orient="vert"/>
          </p:nvPr>
        </p:nvSpPr>
        <p:spPr>
          <a:xfrm>
            <a:off x="6021388" y="1547814"/>
            <a:ext cx="1649413" cy="3456464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>
          <a:xfrm>
            <a:off x="1069976" y="1547814"/>
            <a:ext cx="4799008" cy="345646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12C-D89F-460F-AD37-467871691A6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media/image72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r:link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 txBox="1">
            <a:spLocks noGrp="1"/>
          </p:cNvSpPr>
          <p:nvPr>
            <p:ph type="title"/>
          </p:nvPr>
        </p:nvSpPr>
        <p:spPr bwMode="auto">
          <a:xfrm>
            <a:off x="1069975" y="1554163"/>
            <a:ext cx="206692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  <p:sp>
        <p:nvSpPr>
          <p:cNvPr id="1027" name="Symbol zastępczy tekstu 2"/>
          <p:cNvSpPr txBox="1">
            <a:spLocks noGrp="1"/>
          </p:cNvSpPr>
          <p:nvPr>
            <p:ph type="body" idx="1"/>
          </p:nvPr>
        </p:nvSpPr>
        <p:spPr bwMode="auto">
          <a:xfrm>
            <a:off x="3454400" y="1547813"/>
            <a:ext cx="4216400" cy="3456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2"/>
          </p:nvPr>
        </p:nvSpPr>
        <p:spPr>
          <a:xfrm>
            <a:off x="7162800" y="188913"/>
            <a:ext cx="1822450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Candara" pitchFamily="34"/>
                <a:ea typeface="Lucida Sans Unicode" pitchFamily="2"/>
                <a:cs typeface="Lucida Sans Unicode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Text Box 4"/>
          <p:cNvSpPr/>
          <p:nvPr/>
        </p:nvSpPr>
        <p:spPr>
          <a:xfrm>
            <a:off x="1069975" y="6356350"/>
            <a:ext cx="5102225" cy="460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4"/>
          </p:nvPr>
        </p:nvSpPr>
        <p:spPr>
          <a:xfrm>
            <a:off x="7159625" y="6356350"/>
            <a:ext cx="1131888" cy="358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l-PL" sz="1200" b="0" i="0" u="none" strike="noStrike" kern="1200" cap="none" spc="0" baseline="0">
                <a:solidFill>
                  <a:srgbClr val="FFFFFF"/>
                </a:solidFill>
                <a:uFillTx/>
                <a:latin typeface="Candara" pitchFamily="34"/>
                <a:ea typeface="Arial" pitchFamily="34"/>
                <a:cs typeface="Arial" pitchFamily="34"/>
              </a:defRPr>
            </a:lvl1pPr>
          </a:lstStyle>
          <a:p>
            <a:pPr>
              <a:defRPr/>
            </a:pPr>
            <a:fld id="{D8508741-9211-4C29-87B3-3B14356211F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 sz="4400">
          <a:solidFill>
            <a:srgbClr val="FFFFFF"/>
          </a:solidFill>
          <a:latin typeface="Arial Black" pitchFamily="34"/>
          <a:ea typeface="Lucida Sans Unicode" pitchFamily="34" charset="0"/>
          <a:cs typeface="Lucida Sans Unicode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9pPr>
    </p:titleStyle>
    <p:bodyStyle>
      <a:lvl1pPr marL="341313" indent="-34131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341313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 sz="32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1pPr>
      <a:lvl2pPr marL="741363" lvl="1" indent="-28416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741363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</a:tabLst>
        <a:defRPr lang="pl-PL" sz="28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2pPr>
      <a:lvl3pPr marL="1143000" lvl="2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1143000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</a:tabLst>
        <a:defRPr lang="pl-PL" sz="24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3pPr>
      <a:lvl4pPr marL="1600200" lvl="3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1600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</a:tabLst>
        <a:defRPr lang="pl-PL" sz="20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4pPr>
      <a:lvl5pPr marL="2057400" lvl="4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sz="20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5pPr>
      <a:lvl6pPr marL="25146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6pPr>
      <a:lvl7pPr marL="29718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7pPr>
      <a:lvl8pPr marL="34290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8pPr>
      <a:lvl9pPr marL="38862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82391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</a:p>
        </p:txBody>
      </p:sp>
      <p:sp>
        <p:nvSpPr>
          <p:cNvPr id="3" name="Text Box 2"/>
          <p:cNvSpPr/>
          <p:nvPr/>
        </p:nvSpPr>
        <p:spPr>
          <a:xfrm>
            <a:off x="468313" y="1268413"/>
            <a:ext cx="8496300" cy="504031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40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40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kern="0" dirty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INAUGURACJA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roku akademickiego</a:t>
            </a: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>
                <a:solidFill>
                  <a:srgbClr val="C0504D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     </a:t>
            </a:r>
            <a:r>
              <a:rPr lang="pl-PL" sz="3600" kern="0" dirty="0" smtClean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2021/2022</a:t>
            </a:r>
            <a:endParaRPr lang="pl-PL" sz="36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Prezentuje: Danuta Kamieniecka-Przywara – Prezes Zarządu</a:t>
            </a:r>
          </a:p>
        </p:txBody>
      </p:sp>
      <p:pic>
        <p:nvPicPr>
          <p:cNvPr id="205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7175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50" y="188913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2286000"/>
            <a:ext cx="39608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Obraz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5786438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87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214422"/>
            <a:ext cx="8643998" cy="7139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PROGRAM INAUGURACJI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Powitanie gości, wystąpienia, listy gratulacyjne</a:t>
            </a: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Gaudeamus </a:t>
            </a:r>
            <a:r>
              <a:rPr lang="pl-PL" sz="2400" dirty="0" err="1" smtClean="0">
                <a:solidFill>
                  <a:schemeClr val="bg1"/>
                </a:solidFill>
              </a:rPr>
              <a:t>Igitur</a:t>
            </a:r>
            <a:r>
              <a:rPr lang="pl-PL" sz="2400" dirty="0" smtClean="0">
                <a:solidFill>
                  <a:schemeClr val="bg1"/>
                </a:solidFill>
              </a:rPr>
              <a:t> – Chór UTW-UR „Cantilena”</a:t>
            </a: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Rozpoczęcie r. </a:t>
            </a:r>
            <a:r>
              <a:rPr lang="pl-PL" sz="2400" dirty="0" err="1" smtClean="0">
                <a:solidFill>
                  <a:schemeClr val="bg1"/>
                </a:solidFill>
              </a:rPr>
              <a:t>akad</a:t>
            </a:r>
            <a:r>
              <a:rPr lang="pl-PL" sz="2400" dirty="0" smtClean="0">
                <a:solidFill>
                  <a:schemeClr val="bg1"/>
                </a:solidFill>
              </a:rPr>
              <a:t>. 2021/2022 - Prorektor ds. Studenckich i Kształcenia UR – dr hab. </a:t>
            </a:r>
            <a:r>
              <a:rPr lang="pl-PL" sz="2400" dirty="0">
                <a:solidFill>
                  <a:schemeClr val="bg1"/>
                </a:solidFill>
              </a:rPr>
              <a:t>prof. UR </a:t>
            </a:r>
            <a:r>
              <a:rPr lang="pl-PL" sz="2400" dirty="0" smtClean="0">
                <a:solidFill>
                  <a:schemeClr val="bg1"/>
                </a:solidFill>
              </a:rPr>
              <a:t>Elżbieta Rokosz - Wykład inauguracyjny </a:t>
            </a: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Wystąpienie Wiceprezes Zarządu UTW-UR  - Danuty Kamienieckiej - Przywary</a:t>
            </a: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Wyniki konkursu „Twórczość w czasie pandemii” - wręczenie dyplomów laureatom konkursu</a:t>
            </a:r>
          </a:p>
          <a:p>
            <a:pPr marL="342900" indent="-3429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Część artystyczna:</a:t>
            </a:r>
          </a:p>
          <a:p>
            <a:pPr marL="342900" indent="-342900"/>
            <a:r>
              <a:rPr lang="pl-PL" sz="2400" dirty="0" smtClean="0">
                <a:solidFill>
                  <a:schemeClr val="bg1"/>
                </a:solidFill>
              </a:rPr>
              <a:t>     Grupa artystyczna „Słowo za słowo”</a:t>
            </a:r>
          </a:p>
          <a:p>
            <a:pPr marL="342900" indent="-342900"/>
            <a:r>
              <a:rPr lang="pl-PL" sz="2400" dirty="0" smtClean="0">
                <a:solidFill>
                  <a:schemeClr val="bg1"/>
                </a:solidFill>
              </a:rPr>
              <a:t>     Chór „Cantilena” im. Alicji Borowiec</a:t>
            </a: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5536" y="1124744"/>
            <a:ext cx="842493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solidFill>
                  <a:schemeClr val="bg1"/>
                </a:solidFill>
              </a:rPr>
              <a:t>Wykład  Inauguracyjny: 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Temat: </a:t>
            </a:r>
          </a:p>
          <a:p>
            <a:r>
              <a:rPr lang="pl-PL" sz="2800" dirty="0" smtClean="0">
                <a:solidFill>
                  <a:srgbClr val="FFFF00"/>
                </a:solidFill>
              </a:rPr>
              <a:t>	„Znacie ? To obejrzyjcie. </a:t>
            </a:r>
          </a:p>
          <a:p>
            <a:r>
              <a:rPr lang="pl-PL" sz="2800" dirty="0" smtClean="0">
                <a:solidFill>
                  <a:srgbClr val="FFFF00"/>
                </a:solidFill>
              </a:rPr>
              <a:t>	Rzecz o brytyjskich serialowych adaptacjach 	powieści, mniej lub bardziej klasycznych”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chemeClr val="bg1"/>
                </a:solidFill>
              </a:rPr>
              <a:t>Prowadzi: dr hab. prof. UR Elżbieta Rokosz - Prorektor ds. 			Studentów i Kształcenia UR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353321-9338-4672-9595-781F2A9832E0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714356"/>
            <a:ext cx="85725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UTW-UR Studium Otwarte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Obecnie zrzesza 567 słuchaczy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tym 23 Seniorów 80+ .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Nowi słuchacze w roku akademickim 2021/22 to  33 osoby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Zarząd, Komisja Rewizyjna, Kierownicy Sekcji i Grup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pracują całkowicie społecznie.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 składek członkowskich jest finansowana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obsługa sekretariatu i koszty funkcjonowania biura.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Wszystkie wydatki na cele działalności UTW-UR i na rzecz słuchaczy są zatwierdzane na drodze Uchwał Zarządu.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6" name="Obraz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8745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1285860"/>
            <a:ext cx="8572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podziękowanie dla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Władz Uniwersytetu Rzeszowskiego,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szczególnie dla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 hab. prof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. UR Wojciecha Walata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Kierownika projektu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„Systemowa edukacja nieformalna Uniwersytetu Rzeszowskiego przestrzenią rozwoju słuchaczy UTW-UR”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ramach programu Trzecia Misja Uczelni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finansowanego przez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Narodowe Centrum Badań i Rozwoju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Zrealizowano w III blokach tematycznych 16 kursów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na trzech poziomach</a:t>
            </a:r>
          </a:p>
        </p:txBody>
      </p:sp>
      <p:pic>
        <p:nvPicPr>
          <p:cNvPr id="7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42910" y="714356"/>
            <a:ext cx="821537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Działalność UTW-UR w czasie pandemii</a:t>
            </a:r>
          </a:p>
          <a:p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Na platformie MS Teams udostępnionej przez uczelnię dokończono z projektu realizację następujących kursów:</a:t>
            </a:r>
          </a:p>
          <a:p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Aktywny Lider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artystyczny - Fotografia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artystyczny – Malarstwo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muzykoznawstwa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językowy – Język angielski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komputerowy</a:t>
            </a:r>
          </a:p>
          <a:p>
            <a:pPr>
              <a:buFontTx/>
              <a:buChar char="-"/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Kurs „Zdrowy tryb życia”</a:t>
            </a:r>
          </a:p>
          <a:p>
            <a:pPr>
              <a:buFontTx/>
              <a:buChar char="-"/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oraz Wykłady otwarte</a:t>
            </a:r>
          </a:p>
          <a:p>
            <a:pPr>
              <a:buFontTx/>
              <a:buChar char="-"/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6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85720" y="357166"/>
            <a:ext cx="8501122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KONKURS „Twórczość w czasie pandemii”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Trwał od 26 maja do 16 września, zgłosiło się 26 słuchaczy.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Wpłynęło </a:t>
            </a:r>
            <a:r>
              <a:rPr lang="pl-PL" sz="2400" dirty="0" smtClean="0">
                <a:solidFill>
                  <a:srgbClr val="FFFF00"/>
                </a:solidFill>
              </a:rPr>
              <a:t>47 prac </a:t>
            </a:r>
            <a:r>
              <a:rPr lang="pl-PL" sz="2400" dirty="0" smtClean="0">
                <a:solidFill>
                  <a:schemeClr val="bg1"/>
                </a:solidFill>
              </a:rPr>
              <a:t>w II obszarach i 8 kategoriach</a:t>
            </a:r>
          </a:p>
          <a:p>
            <a:r>
              <a:rPr lang="pl-PL" sz="2400" dirty="0" smtClean="0">
                <a:solidFill>
                  <a:srgbClr val="FFFF00"/>
                </a:solidFill>
              </a:rPr>
              <a:t>LITERATURA: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Proza – 2 prace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Wiersz – 4 prace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Recenzja – 2 prace</a:t>
            </a:r>
          </a:p>
          <a:p>
            <a:r>
              <a:rPr lang="pl-PL" sz="2400" dirty="0" smtClean="0">
                <a:solidFill>
                  <a:srgbClr val="FFFF00"/>
                </a:solidFill>
              </a:rPr>
              <a:t>FOTOGRAFIA: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„Życie w pandemii widziane przez obiektyw” – 13 prac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„Modny senior UTW-UR” – 2 prace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„Mój ogródek/balkon” – 10 prac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„Moje rękodzieło” – 5 prac</a:t>
            </a:r>
          </a:p>
          <a:p>
            <a:pPr>
              <a:buFontTx/>
              <a:buChar char="-"/>
            </a:pPr>
            <a:r>
              <a:rPr lang="pl-PL" sz="2400" dirty="0" smtClean="0">
                <a:solidFill>
                  <a:schemeClr val="bg1"/>
                </a:solidFill>
              </a:rPr>
              <a:t>„Moje malowanie” – 9 prac</a:t>
            </a:r>
          </a:p>
          <a:p>
            <a:pPr>
              <a:buFontTx/>
              <a:buChar char="-"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15 uczestników nadesłało prace w 1 kategorii,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pozostali w kilku</a:t>
            </a:r>
          </a:p>
          <a:p>
            <a:pPr>
              <a:buFontTx/>
              <a:buChar char="-"/>
            </a:pPr>
            <a:endParaRPr lang="pl-PL" sz="2400" dirty="0" smtClean="0">
              <a:solidFill>
                <a:schemeClr val="bg1"/>
              </a:solidFill>
            </a:endParaRP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357166"/>
            <a:ext cx="8643998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LAUREACI KONKURSU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 „Twórczość w czasie pandemii”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chemeClr val="bg1"/>
                </a:solidFill>
              </a:rPr>
              <a:t>I nagrodę za cykl 4 zdjęć dotyczących tematu</a:t>
            </a:r>
            <a:r>
              <a:rPr lang="pl-PL" sz="2400" b="1" dirty="0" smtClean="0">
                <a:solidFill>
                  <a:schemeClr val="bg1"/>
                </a:solidFill>
              </a:rPr>
              <a:t> </a:t>
            </a:r>
            <a:r>
              <a:rPr lang="pl-PL" sz="2400" dirty="0" smtClean="0">
                <a:solidFill>
                  <a:schemeClr val="bg1"/>
                </a:solidFill>
              </a:rPr>
              <a:t>„Życie w pandemii widziane przez obiektyw” w obszarze FOTOGRAFIA otrzymuje:  </a:t>
            </a:r>
            <a:r>
              <a:rPr lang="pl-PL" sz="2400" dirty="0" smtClean="0">
                <a:solidFill>
                  <a:srgbClr val="FFFF00"/>
                </a:solidFill>
              </a:rPr>
              <a:t>VIKTOR – Andrzej </a:t>
            </a:r>
            <a:r>
              <a:rPr lang="pl-PL" sz="2400" dirty="0" err="1" smtClean="0">
                <a:solidFill>
                  <a:srgbClr val="FFFF00"/>
                </a:solidFill>
              </a:rPr>
              <a:t>Nowożeniuk</a:t>
            </a:r>
            <a:endParaRPr lang="pl-PL" sz="2400" dirty="0" smtClean="0">
              <a:solidFill>
                <a:srgbClr val="FFFF00"/>
              </a:solidFill>
            </a:endParaRP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NAGRODY PUBLICZNOŚCI: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marL="457200" lvl="0" indent="-457200">
              <a:buAutoNum type="arabicPeriod"/>
            </a:pPr>
            <a:r>
              <a:rPr lang="pl-PL" sz="2400" dirty="0" smtClean="0">
                <a:solidFill>
                  <a:schemeClr val="bg1"/>
                </a:solidFill>
              </a:rPr>
              <a:t>Proza - „ORKA21”  - </a:t>
            </a:r>
            <a:r>
              <a:rPr lang="pl-PL" sz="2400" dirty="0" smtClean="0">
                <a:solidFill>
                  <a:srgbClr val="FFFF00"/>
                </a:solidFill>
              </a:rPr>
              <a:t>Maria Rusin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marL="457200" lvl="0" indent="-457200">
              <a:buAutoNum type="arabicPeriod" startAt="2"/>
            </a:pPr>
            <a:r>
              <a:rPr lang="pl-PL" sz="2400" dirty="0" smtClean="0">
                <a:solidFill>
                  <a:schemeClr val="bg1"/>
                </a:solidFill>
              </a:rPr>
              <a:t>Fotografia ‘Życie w pandemii’ – „PEONIA” – </a:t>
            </a:r>
            <a:r>
              <a:rPr lang="pl-PL" sz="2400" dirty="0" smtClean="0">
                <a:solidFill>
                  <a:srgbClr val="FFFF00"/>
                </a:solidFill>
              </a:rPr>
              <a:t>Zofia Domino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3.   Modny senior -  „EMIRAT” – </a:t>
            </a:r>
            <a:r>
              <a:rPr lang="pl-PL" sz="2400" dirty="0" smtClean="0">
                <a:solidFill>
                  <a:srgbClr val="FFFF00"/>
                </a:solidFill>
              </a:rPr>
              <a:t>Henryk Pelc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4.   Moje rękodzieło – AP33 – </a:t>
            </a:r>
            <a:r>
              <a:rPr lang="pl-PL" sz="2400" dirty="0" smtClean="0">
                <a:solidFill>
                  <a:srgbClr val="FFFF00"/>
                </a:solidFill>
              </a:rPr>
              <a:t>Anna Porada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marL="457200" lvl="0" indent="-457200">
              <a:buAutoNum type="arabicPeriod" startAt="5"/>
            </a:pPr>
            <a:r>
              <a:rPr lang="pl-PL" sz="2400" dirty="0" smtClean="0">
                <a:solidFill>
                  <a:schemeClr val="bg1"/>
                </a:solidFill>
              </a:rPr>
              <a:t>Moje malowanie – NATURA – </a:t>
            </a:r>
            <a:r>
              <a:rPr lang="pl-PL" sz="2400" dirty="0" smtClean="0">
                <a:solidFill>
                  <a:srgbClr val="FFFF00"/>
                </a:solidFill>
              </a:rPr>
              <a:t>Małgorzata Grodecka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/>
            <a:endParaRPr lang="pl-PL" sz="2400" dirty="0" smtClean="0">
              <a:solidFill>
                <a:schemeClr val="bg1"/>
              </a:solidFill>
            </a:endParaRPr>
          </a:p>
          <a:p>
            <a:pPr marL="457200" lvl="0" indent="-457200"/>
            <a:r>
              <a:rPr lang="pl-PL" sz="2400" dirty="0" smtClean="0">
                <a:solidFill>
                  <a:schemeClr val="bg1"/>
                </a:solidFill>
              </a:rPr>
              <a:t> Laureaci otrzymają bony do EMPIKU </a:t>
            </a:r>
            <a:r>
              <a:rPr lang="pl-PL" sz="2400" dirty="0" smtClean="0">
                <a:solidFill>
                  <a:srgbClr val="FFFF00"/>
                </a:solidFill>
              </a:rPr>
              <a:t>na kwotę 200 zł</a:t>
            </a: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28596" y="357166"/>
            <a:ext cx="857256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LAUREACI KONKURSU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 „Twórczość w czasie pandemii”</a:t>
            </a:r>
          </a:p>
          <a:p>
            <a:pPr algn="ctr"/>
            <a:r>
              <a:rPr lang="pl-PL" sz="2400" dirty="0" smtClean="0">
                <a:solidFill>
                  <a:srgbClr val="FFFF00"/>
                </a:solidFill>
              </a:rPr>
              <a:t>WYRÓŻNIENIA: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1.  Wiersz - „ŁABĘDŹ”- </a:t>
            </a:r>
            <a:r>
              <a:rPr lang="pl-PL" sz="2400" dirty="0" smtClean="0">
                <a:solidFill>
                  <a:srgbClr val="FFFF00"/>
                </a:solidFill>
              </a:rPr>
              <a:t>Maria Rudnicka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2.  Recenzja – „IKAR21” – </a:t>
            </a:r>
            <a:r>
              <a:rPr lang="pl-PL" sz="2400" dirty="0" smtClean="0">
                <a:solidFill>
                  <a:srgbClr val="FFFF00"/>
                </a:solidFill>
              </a:rPr>
              <a:t>Henryk Piasecki,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3.  Fotografia ‘Życie w pandemii’ – „KLAUDIUSZ” – </a:t>
            </a:r>
            <a:r>
              <a:rPr lang="pl-PL" sz="2400" dirty="0" smtClean="0">
                <a:solidFill>
                  <a:srgbClr val="FFFF00"/>
                </a:solidFill>
              </a:rPr>
              <a:t>Paweł    	Niemczak,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4.  Mój ogródek/balkon - „ORKA21” – </a:t>
            </a:r>
            <a:r>
              <a:rPr lang="pl-PL" sz="2400" dirty="0" smtClean="0">
                <a:solidFill>
                  <a:srgbClr val="FFFF00"/>
                </a:solidFill>
              </a:rPr>
              <a:t>Maria Rusin,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5.  Mój ogródek/balkon – „PLATAN” – </a:t>
            </a:r>
            <a:r>
              <a:rPr lang="pl-PL" sz="2400" dirty="0" smtClean="0">
                <a:solidFill>
                  <a:srgbClr val="FFFF00"/>
                </a:solidFill>
              </a:rPr>
              <a:t>Janina Tomczyk</a:t>
            </a:r>
            <a:r>
              <a:rPr lang="pl-PL" sz="2400" dirty="0" smtClean="0">
                <a:solidFill>
                  <a:schemeClr val="bg1"/>
                </a:solidFill>
              </a:rPr>
              <a:t>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6.  Moje rękodzieło – „BQH </a:t>
            </a:r>
            <a:r>
              <a:rPr lang="pl-PL" sz="2400" dirty="0" err="1" smtClean="0">
                <a:solidFill>
                  <a:schemeClr val="bg1"/>
                </a:solidFill>
              </a:rPr>
              <a:t>gob</a:t>
            </a:r>
            <a:r>
              <a:rPr lang="pl-PL" sz="2400" dirty="0" smtClean="0">
                <a:solidFill>
                  <a:schemeClr val="bg1"/>
                </a:solidFill>
              </a:rPr>
              <a:t>” – </a:t>
            </a:r>
            <a:r>
              <a:rPr lang="pl-PL" sz="2400" dirty="0" smtClean="0">
                <a:solidFill>
                  <a:srgbClr val="FFFF00"/>
                </a:solidFill>
              </a:rPr>
              <a:t>Barbara Kucha,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7.  Moje rękodzieło - „LILAK7” – </a:t>
            </a:r>
            <a:r>
              <a:rPr lang="pl-PL" sz="2400" dirty="0" smtClean="0">
                <a:solidFill>
                  <a:srgbClr val="FFFF00"/>
                </a:solidFill>
              </a:rPr>
              <a:t>Maria Nowak,</a:t>
            </a: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8.  Moje malowanie – „BQH oil” – </a:t>
            </a:r>
            <a:r>
              <a:rPr lang="pl-PL" sz="2400" dirty="0" smtClean="0">
                <a:solidFill>
                  <a:srgbClr val="FFFF00"/>
                </a:solidFill>
              </a:rPr>
              <a:t>Barbara Kucha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pl-PL" sz="2400" dirty="0" smtClean="0">
              <a:solidFill>
                <a:schemeClr val="bg1"/>
              </a:solidFill>
            </a:endParaRPr>
          </a:p>
          <a:p>
            <a:pPr lvl="0"/>
            <a:r>
              <a:rPr lang="pl-PL" sz="2400" dirty="0" smtClean="0">
                <a:solidFill>
                  <a:schemeClr val="bg1"/>
                </a:solidFill>
              </a:rPr>
              <a:t>Wyróżnieni otrzymają bony do EMPIKU </a:t>
            </a:r>
            <a:r>
              <a:rPr lang="pl-PL" sz="2400" dirty="0" smtClean="0">
                <a:solidFill>
                  <a:srgbClr val="FFFF00"/>
                </a:solidFill>
              </a:rPr>
              <a:t>na kwotę 100 zł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714356"/>
            <a:ext cx="85725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22 września 2021 spotkanie Rady Programowej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 udziałem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Prorektor ds. Studenckich i Kształcenia </a:t>
            </a:r>
          </a:p>
          <a:p>
            <a:pPr algn="ctr"/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 hab. prof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. UR Elżbiety Rokosz,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Pełnomocnik Rektora</a:t>
            </a:r>
          </a:p>
          <a:p>
            <a:pPr algn="ctr"/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 hab. prof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. </a:t>
            </a:r>
            <a:r>
              <a:rPr lang="pl-PL" sz="2400" kern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UR Andrzeja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Bonusiaka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Wytyczenie kierunków tematycznych wykładów otwartych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oraz możliwości współpracy w różnych dziedzinach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np. z Instytutem Nauk o Kulturze Fizycznej w celu poprawy kondycji seniorów w dyscyplinach sportowych,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których startują na ogólnopolskich zawodach UTW.</a:t>
            </a:r>
          </a:p>
          <a:p>
            <a:pPr>
              <a:buFontTx/>
              <a:buChar char="-"/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6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714356"/>
            <a:ext cx="857256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Znakomita współpraca ze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Stowarzyszeniem Przyjaciół UTW w Rzeszowie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Współpraca z innymi organizacjami m.in.: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Rzeszowską Radą Seniorów,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Stowarzyszeniem Kreatywny Senior,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Ogólnopolską Federacją Stowarzyszeń UTW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Nowym Sączu,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Stowarzyszeniem „MANKO” z Krakowa,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Uniwersytetami Trzeciego Wieku z Podkarpacia.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>
              <a:buFontTx/>
              <a:buChar char="-"/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6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785794"/>
            <a:ext cx="8572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wyrazy wdzięczności dla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Władz Uniwersytetu Rzeszowskiego, Rady Programowej, Pełnomocnika Rektora ds. UTW-UR, wszystkich wykładowców i pracowników administracji za stworzenie dla słuchaczy UTW-UR bardzo dobrych warunków do zdobywania dalszej edukacji oraz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rozwijania twórczych pasji i zainteresowań.</a:t>
            </a:r>
          </a:p>
          <a:p>
            <a:pPr algn="ctr"/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Serdeczne podziękowania dla Władz Rządowych,  Samorządowych Województwa Podkarpackiego,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Prezydenta Miasta Rzeszowa i Urzędu Miasta,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Domów Kultury oraz Ośrodków Kultury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za wspieranie działań na rzecz seniorów </a:t>
            </a:r>
          </a:p>
          <a:p>
            <a:pPr algn="ctr"/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oraz okazywaną życzliwość słuchaczom UTW-UR.</a:t>
            </a:r>
            <a:endParaRPr lang="pl-PL" sz="2400" dirty="0"/>
          </a:p>
        </p:txBody>
      </p:sp>
      <p:pic>
        <p:nvPicPr>
          <p:cNvPr id="6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W nowym roku akademickim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Zarząd UTW </a:t>
            </a:r>
            <a:r>
              <a:rPr lang="pl-PL" sz="2800" b="1" i="1" kern="0" dirty="0" smtClean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- </a:t>
            </a: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UR życzy wszystkim Słuchaczom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sukcesów w nauce,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ciekawych doznań intelektualnych i kulturalnych,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rozwoju zdolności artystycznych </a:t>
            </a:r>
            <a:b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</a:b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w wielu dziedzinach,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oraz </a:t>
            </a:r>
            <a:r>
              <a:rPr lang="pl-PL" sz="2800" b="1" i="1" kern="0" dirty="0" smtClean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dużo zdrowia </a:t>
            </a:r>
            <a:r>
              <a:rPr lang="pl-PL" sz="2800" b="1" i="1" kern="0" dirty="0">
                <a:solidFill>
                  <a:srgbClr val="FFFF00"/>
                </a:solidFill>
                <a:latin typeface="Cambria" panose="02040503050406030204" pitchFamily="18" charset="0"/>
                <a:ea typeface="Lucida Sans Unicode" pitchFamily="2"/>
                <a:cs typeface="Tahoma" pitchFamily="2"/>
              </a:rPr>
              <a:t>i dobrej kondycji fizycznej.</a:t>
            </a:r>
            <a:endParaRPr lang="pl-PL" sz="2400" b="1" i="1" kern="0" dirty="0">
              <a:solidFill>
                <a:srgbClr val="FFFF00"/>
              </a:solidFill>
              <a:latin typeface="Cambria" panose="02040503050406030204" pitchFamily="18" charset="0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                Danuta Kamieniecka-Przywara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			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Wiceprezes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Zarządu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UTW-UR 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285728"/>
            <a:ext cx="6572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CZĘŚĆ ARTYSTYCZNA 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5536" y="1124744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i="1" dirty="0" smtClean="0">
                <a:solidFill>
                  <a:schemeClr val="bg1"/>
                </a:solidFill>
              </a:rPr>
              <a:t>Grupa Teatralna </a:t>
            </a:r>
            <a:r>
              <a:rPr lang="pl-PL" sz="2400" i="1" dirty="0" err="1" smtClean="0">
                <a:solidFill>
                  <a:schemeClr val="bg1"/>
                </a:solidFill>
              </a:rPr>
              <a:t>UTW-UR</a:t>
            </a:r>
            <a:endParaRPr lang="pl-PL" sz="2400" i="1" dirty="0" smtClean="0">
              <a:solidFill>
                <a:schemeClr val="bg1"/>
              </a:solidFill>
            </a:endParaRPr>
          </a:p>
          <a:p>
            <a:pPr algn="ctr"/>
            <a:r>
              <a:rPr lang="pl-PL" sz="3600" i="1" dirty="0" smtClean="0">
                <a:solidFill>
                  <a:schemeClr val="bg1"/>
                </a:solidFill>
              </a:rPr>
              <a:t>„Słowo za słowo”</a:t>
            </a:r>
          </a:p>
          <a:p>
            <a:pPr algn="ctr"/>
            <a:r>
              <a:rPr lang="pl-PL" sz="2400" i="1" dirty="0" smtClean="0">
                <a:solidFill>
                  <a:schemeClr val="bg1"/>
                </a:solidFill>
              </a:rPr>
              <a:t>Przedstawia - artystyczne opracowanie </a:t>
            </a:r>
          </a:p>
          <a:p>
            <a:pPr algn="ctr"/>
            <a:r>
              <a:rPr lang="pl-PL" sz="2400" i="1" dirty="0" smtClean="0">
                <a:solidFill>
                  <a:schemeClr val="bg1"/>
                </a:solidFill>
              </a:rPr>
              <a:t>fraszek Jana Izydora Sztaudyngera</a:t>
            </a:r>
          </a:p>
          <a:p>
            <a:r>
              <a:rPr lang="pl-PL" sz="2400" i="1" dirty="0" smtClean="0">
                <a:solidFill>
                  <a:schemeClr val="bg1"/>
                </a:solidFill>
              </a:rPr>
              <a:t>Wykonawcy: </a:t>
            </a:r>
          </a:p>
          <a:p>
            <a:r>
              <a:rPr lang="pl-PL" sz="2400" i="1" dirty="0" smtClean="0">
                <a:solidFill>
                  <a:schemeClr val="bg1"/>
                </a:solidFill>
              </a:rPr>
              <a:t>	- </a:t>
            </a:r>
            <a:r>
              <a:rPr lang="pl-PL" sz="2400" i="1" dirty="0" smtClean="0">
                <a:solidFill>
                  <a:srgbClr val="FFFF00"/>
                </a:solidFill>
              </a:rPr>
              <a:t>Krystyna Jaworska </a:t>
            </a:r>
            <a:r>
              <a:rPr lang="pl-PL" sz="2400" i="1" dirty="0" smtClean="0">
                <a:solidFill>
                  <a:schemeClr val="bg1"/>
                </a:solidFill>
              </a:rPr>
              <a:t>– kier. grupy	</a:t>
            </a:r>
          </a:p>
          <a:p>
            <a:pPr lvl="2">
              <a:buFontTx/>
              <a:buChar char="-"/>
            </a:pPr>
            <a:r>
              <a:rPr lang="pl-PL" sz="2400" i="1" dirty="0" smtClean="0">
                <a:solidFill>
                  <a:schemeClr val="bg1"/>
                </a:solidFill>
              </a:rPr>
              <a:t> </a:t>
            </a:r>
            <a:r>
              <a:rPr lang="pl-PL" sz="2400" i="1" dirty="0" smtClean="0">
                <a:solidFill>
                  <a:srgbClr val="FFFF00"/>
                </a:solidFill>
              </a:rPr>
              <a:t>Adela Wierzbicka</a:t>
            </a:r>
          </a:p>
          <a:p>
            <a:pPr lvl="1"/>
            <a:r>
              <a:rPr lang="pl-PL" sz="2400" i="1" dirty="0" smtClean="0">
                <a:solidFill>
                  <a:schemeClr val="bg1"/>
                </a:solidFill>
              </a:rPr>
              <a:t>	- </a:t>
            </a:r>
            <a:r>
              <a:rPr lang="pl-PL" sz="2400" i="1" dirty="0" smtClean="0">
                <a:solidFill>
                  <a:srgbClr val="FFFF00"/>
                </a:solidFill>
              </a:rPr>
              <a:t>Bogumiła Walicka-Kurek</a:t>
            </a:r>
          </a:p>
          <a:p>
            <a:r>
              <a:rPr lang="pl-PL" sz="2400" i="1" dirty="0" smtClean="0">
                <a:solidFill>
                  <a:schemeClr val="bg1"/>
                </a:solidFill>
              </a:rPr>
              <a:t>	- </a:t>
            </a:r>
            <a:r>
              <a:rPr lang="pl-PL" sz="2400" i="1" dirty="0" smtClean="0">
                <a:solidFill>
                  <a:srgbClr val="FFFF00"/>
                </a:solidFill>
              </a:rPr>
              <a:t>Anna Stec</a:t>
            </a:r>
          </a:p>
          <a:p>
            <a:r>
              <a:rPr lang="pl-PL" sz="2400" i="1" dirty="0" smtClean="0">
                <a:solidFill>
                  <a:schemeClr val="bg1"/>
                </a:solidFill>
              </a:rPr>
              <a:t>	- </a:t>
            </a:r>
            <a:r>
              <a:rPr lang="pl-PL" sz="2400" i="1" dirty="0" smtClean="0">
                <a:solidFill>
                  <a:srgbClr val="FFFF00"/>
                </a:solidFill>
              </a:rPr>
              <a:t>Zofia </a:t>
            </a:r>
            <a:r>
              <a:rPr lang="pl-PL" sz="2400" i="1" dirty="0" err="1" smtClean="0">
                <a:solidFill>
                  <a:srgbClr val="FFFF00"/>
                </a:solidFill>
              </a:rPr>
              <a:t>Ufland</a:t>
            </a:r>
            <a:endParaRPr lang="pl-PL" sz="2400" i="1" dirty="0" smtClean="0">
              <a:solidFill>
                <a:srgbClr val="FFFF00"/>
              </a:solidFill>
            </a:endParaRPr>
          </a:p>
          <a:p>
            <a:r>
              <a:rPr lang="pl-PL" sz="2400" i="1" dirty="0" smtClean="0">
                <a:solidFill>
                  <a:schemeClr val="bg1"/>
                </a:solidFill>
              </a:rPr>
              <a:t>Reżyseria i przygotowanie grupy: </a:t>
            </a:r>
          </a:p>
          <a:p>
            <a:r>
              <a:rPr lang="pl-PL" sz="2400" i="1" dirty="0" smtClean="0">
                <a:solidFill>
                  <a:schemeClr val="bg1"/>
                </a:solidFill>
              </a:rPr>
              <a:t>	- </a:t>
            </a:r>
            <a:r>
              <a:rPr lang="pl-PL" sz="2400" i="1" dirty="0" smtClean="0">
                <a:solidFill>
                  <a:srgbClr val="FFFF00"/>
                </a:solidFill>
              </a:rPr>
              <a:t>Anna Demczuk </a:t>
            </a:r>
            <a:r>
              <a:rPr lang="pl-PL" sz="2400" i="1" dirty="0" smtClean="0">
                <a:solidFill>
                  <a:schemeClr val="bg1"/>
                </a:solidFill>
              </a:rPr>
              <a:t>– aktorka Teatru im. Wandy 				Siemaszkowej w Rzeszowie</a:t>
            </a:r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353321-9338-4672-9595-781F2A9832E0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357166"/>
            <a:ext cx="6408738" cy="92869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00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CZĘŚĆ ARTYSTYCZNA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5536" y="1124744"/>
            <a:ext cx="84249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i="1" dirty="0" smtClean="0">
                <a:solidFill>
                  <a:schemeClr val="bg1"/>
                </a:solidFill>
                <a:latin typeface="Constantia" pitchFamily="18" charset="0"/>
              </a:rPr>
              <a:t>Chór </a:t>
            </a:r>
            <a:r>
              <a:rPr lang="pl-PL" sz="3200" b="1" i="1" dirty="0" err="1" smtClean="0">
                <a:solidFill>
                  <a:schemeClr val="bg1"/>
                </a:solidFill>
                <a:latin typeface="Constantia" pitchFamily="18" charset="0"/>
              </a:rPr>
              <a:t>UTW-UR</a:t>
            </a:r>
            <a:r>
              <a:rPr lang="pl-PL" sz="3200" b="1" i="1" dirty="0" smtClean="0">
                <a:solidFill>
                  <a:schemeClr val="bg1"/>
                </a:solidFill>
                <a:latin typeface="Constantia" pitchFamily="18" charset="0"/>
              </a:rPr>
              <a:t> - </a:t>
            </a:r>
            <a:r>
              <a:rPr lang="pl-PL" sz="3200" b="1" i="1" dirty="0" smtClean="0">
                <a:solidFill>
                  <a:srgbClr val="FFFF00"/>
                </a:solidFill>
                <a:latin typeface="Constantia" pitchFamily="18" charset="0"/>
              </a:rPr>
              <a:t>CANTILENA</a:t>
            </a:r>
            <a:r>
              <a:rPr lang="pl-PL" sz="3200" b="1" i="1" dirty="0" smtClean="0">
                <a:solidFill>
                  <a:schemeClr val="bg1"/>
                </a:solidFill>
                <a:latin typeface="Constantia" pitchFamily="18" charset="0"/>
              </a:rPr>
              <a:t>.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/>
            <a:endParaRPr lang="pl-PL" dirty="0" smtClean="0">
              <a:solidFill>
                <a:schemeClr val="bg1"/>
              </a:solidFill>
            </a:endParaRPr>
          </a:p>
          <a:p>
            <a:pPr marL="342900" indent="-342900"/>
            <a:endParaRPr lang="pl-PL" dirty="0" smtClean="0">
              <a:solidFill>
                <a:schemeClr val="bg1"/>
              </a:solidFill>
            </a:endParaRPr>
          </a:p>
          <a:p>
            <a:pPr marL="342900" indent="-342900"/>
            <a:endParaRPr lang="pl-PL" dirty="0" smtClean="0">
              <a:solidFill>
                <a:schemeClr val="bg1"/>
              </a:solidFill>
            </a:endParaRPr>
          </a:p>
          <a:p>
            <a:pPr marL="342900" indent="-342900" algn="ctr"/>
            <a:r>
              <a:rPr lang="pl-PL" sz="2000" dirty="0" smtClean="0">
                <a:solidFill>
                  <a:schemeClr val="bg1"/>
                </a:solidFill>
              </a:rPr>
              <a:t>Prezentuje wiązankę piosenek zespołu MAZOWSZE</a:t>
            </a: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	Kierownik</a:t>
            </a:r>
            <a:r>
              <a:rPr lang="pl-PL" dirty="0" smtClean="0">
                <a:solidFill>
                  <a:srgbClr val="FFFF00"/>
                </a:solidFill>
              </a:rPr>
              <a:t>: Maria Nowak</a:t>
            </a:r>
            <a:r>
              <a:rPr lang="pl-PL" dirty="0" smtClean="0">
                <a:solidFill>
                  <a:schemeClr val="bg1"/>
                </a:solidFill>
              </a:rPr>
              <a:t>,		Dyryguje - </a:t>
            </a:r>
            <a:r>
              <a:rPr lang="pl-PL" dirty="0" smtClean="0">
                <a:solidFill>
                  <a:srgbClr val="FFFF00"/>
                </a:solidFill>
              </a:rPr>
              <a:t>Bożena Słowik</a:t>
            </a:r>
          </a:p>
          <a:p>
            <a:pPr marL="342900" indent="-342900"/>
            <a:r>
              <a:rPr lang="pl-PL" dirty="0" smtClean="0">
                <a:solidFill>
                  <a:schemeClr val="bg1"/>
                </a:solidFill>
              </a:rPr>
              <a:t>			Akompaniament</a:t>
            </a:r>
            <a:r>
              <a:rPr lang="pl-PL" dirty="0" smtClean="0">
                <a:solidFill>
                  <a:srgbClr val="FFFF00"/>
                </a:solidFill>
              </a:rPr>
              <a:t>: Ryszard </a:t>
            </a:r>
            <a:r>
              <a:rPr lang="pl-PL" dirty="0" err="1" smtClean="0">
                <a:solidFill>
                  <a:srgbClr val="FFFF00"/>
                </a:solidFill>
              </a:rPr>
              <a:t>Pich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7416824" cy="384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85931" y="0"/>
            <a:ext cx="1058069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353321-9338-4672-9595-781F2A9832E0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14282" y="1124744"/>
            <a:ext cx="89297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FFFF00"/>
                </a:solidFill>
              </a:rPr>
              <a:t>Organizacja Roku Akademickiego 2021/2022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Za zgodą Rektora UR rozpoczynają się </a:t>
            </a:r>
            <a:r>
              <a:rPr lang="pl-PL" sz="2400" dirty="0" smtClean="0">
                <a:solidFill>
                  <a:srgbClr val="FFFF00"/>
                </a:solidFill>
              </a:rPr>
              <a:t>zajęcia  stacjonarne </a:t>
            </a:r>
            <a:r>
              <a:rPr lang="pl-PL" sz="2400" dirty="0" smtClean="0">
                <a:solidFill>
                  <a:schemeClr val="bg1"/>
                </a:solidFill>
              </a:rPr>
              <a:t>„kontaktowe” w salach Uczelni. W gotowości mamy wariant zapasowy </a:t>
            </a:r>
            <a:r>
              <a:rPr lang="pl-PL" sz="2400" dirty="0" smtClean="0">
                <a:solidFill>
                  <a:srgbClr val="FFFF00"/>
                </a:solidFill>
              </a:rPr>
              <a:t>zajęć zdalnych</a:t>
            </a:r>
            <a:r>
              <a:rPr lang="pl-PL" sz="2400" dirty="0" smtClean="0">
                <a:solidFill>
                  <a:schemeClr val="bg1"/>
                </a:solidFill>
              </a:rPr>
              <a:t> na platformie MS </a:t>
            </a:r>
            <a:r>
              <a:rPr lang="pl-PL" sz="2400" dirty="0" err="1" smtClean="0">
                <a:solidFill>
                  <a:schemeClr val="bg1"/>
                </a:solidFill>
              </a:rPr>
              <a:t>Teams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pl-PL" sz="2400" dirty="0" smtClean="0">
                <a:solidFill>
                  <a:srgbClr val="FFFF00"/>
                </a:solidFill>
              </a:rPr>
              <a:t>Zapisy</a:t>
            </a:r>
            <a:r>
              <a:rPr lang="pl-PL" sz="2400" dirty="0" smtClean="0">
                <a:solidFill>
                  <a:schemeClr val="bg1"/>
                </a:solidFill>
              </a:rPr>
              <a:t> nowych członków są do </a:t>
            </a:r>
            <a:r>
              <a:rPr lang="pl-PL" sz="2400" dirty="0" smtClean="0">
                <a:solidFill>
                  <a:srgbClr val="FFFF00"/>
                </a:solidFill>
              </a:rPr>
              <a:t>15.10.</a:t>
            </a:r>
            <a:r>
              <a:rPr lang="pl-PL" sz="2400" dirty="0" smtClean="0">
                <a:solidFill>
                  <a:schemeClr val="bg1"/>
                </a:solidFill>
              </a:rPr>
              <a:t>, a zapisy na zajęcia w sekcjach i grupach trwają do końca października  w Biurze UTW-UR.</a:t>
            </a:r>
          </a:p>
          <a:p>
            <a:r>
              <a:rPr lang="pl-PL" sz="2400" dirty="0" smtClean="0">
                <a:solidFill>
                  <a:srgbClr val="FFFF00"/>
                </a:solidFill>
              </a:rPr>
              <a:t>Opłaty</a:t>
            </a:r>
            <a:r>
              <a:rPr lang="pl-PL" sz="2400" dirty="0" smtClean="0">
                <a:solidFill>
                  <a:schemeClr val="bg1"/>
                </a:solidFill>
              </a:rPr>
              <a:t> składek, tylko przelewem bankowym </a:t>
            </a:r>
            <a:r>
              <a:rPr lang="pl-PL" sz="2400" dirty="0" smtClean="0">
                <a:solidFill>
                  <a:srgbClr val="FFFF00"/>
                </a:solidFill>
              </a:rPr>
              <a:t>są do końca października</a:t>
            </a:r>
            <a:r>
              <a:rPr lang="pl-PL" sz="2400" dirty="0" smtClean="0">
                <a:solidFill>
                  <a:schemeClr val="bg1"/>
                </a:solidFill>
              </a:rPr>
              <a:t> - </a:t>
            </a:r>
            <a:r>
              <a:rPr lang="pl-PL" sz="2400" dirty="0" smtClean="0">
                <a:solidFill>
                  <a:srgbClr val="FFFF00"/>
                </a:solidFill>
              </a:rPr>
              <a:t>konieczne</a:t>
            </a:r>
            <a:r>
              <a:rPr lang="pl-PL" sz="2400" dirty="0" smtClean="0">
                <a:solidFill>
                  <a:schemeClr val="bg1"/>
                </a:solidFill>
              </a:rPr>
              <a:t> do aktualizacji legitymacji słuchacza.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Przy zapisach należy potwierdzić uczestnictwo z wybranych grupach zajęciowych. Będą tworzone grupy kontynuacji oraz nowe - gdy zapisze się więcej niż 10 osób na grupę.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Zasady organizacji zajęć i </a:t>
            </a:r>
            <a:r>
              <a:rPr lang="pl-PL" sz="2400" dirty="0" smtClean="0">
                <a:solidFill>
                  <a:srgbClr val="FFFF00"/>
                </a:solidFill>
              </a:rPr>
              <a:t>aktualne ograniczenia epidemiczne</a:t>
            </a:r>
            <a:r>
              <a:rPr lang="pl-PL" sz="2400" dirty="0" smtClean="0">
                <a:solidFill>
                  <a:schemeClr val="bg1"/>
                </a:solidFill>
              </a:rPr>
              <a:t> na Uczelni - są ogłaszane na bieżąco na stronie UR, zakładka Uniwersytet Trzeciego Wieku.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353321-9338-4672-9595-781F2A9832E0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5605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45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1571604" y="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5536" y="980728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i="1" dirty="0" smtClean="0">
                <a:solidFill>
                  <a:srgbClr val="FFFF00"/>
                </a:solidFill>
              </a:rPr>
              <a:t>Najbliższe wykłady wtorkowe:</a:t>
            </a:r>
          </a:p>
          <a:p>
            <a:r>
              <a:rPr lang="pl-PL" sz="2400" dirty="0" smtClean="0">
                <a:solidFill>
                  <a:srgbClr val="FFC000"/>
                </a:solidFill>
              </a:rPr>
              <a:t>26-10-2021</a:t>
            </a:r>
            <a:r>
              <a:rPr lang="pl-PL" sz="2400" dirty="0" smtClean="0">
                <a:solidFill>
                  <a:schemeClr val="bg1"/>
                </a:solidFill>
              </a:rPr>
              <a:t>-Temat: Florystyka – dziedzina na pograniczu 	ogrodnictwa i sztuk pięknych.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Prowadzi: mgr inż. Elżbieta </a:t>
            </a:r>
            <a:r>
              <a:rPr lang="pl-PL" sz="2400" dirty="0" err="1" smtClean="0">
                <a:solidFill>
                  <a:schemeClr val="bg1"/>
                </a:solidFill>
              </a:rPr>
              <a:t>Kosydar</a:t>
            </a:r>
            <a:endParaRPr lang="pl-PL" sz="2400" dirty="0" smtClean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rgbClr val="FFC000"/>
                </a:solidFill>
              </a:rPr>
              <a:t>09-11-2021</a:t>
            </a:r>
            <a:r>
              <a:rPr lang="pl-PL" sz="2400" dirty="0" smtClean="0">
                <a:solidFill>
                  <a:schemeClr val="bg1"/>
                </a:solidFill>
              </a:rPr>
              <a:t>- Temat: Ważniejsze rośliny uprawne – aspekt 	historyczny i prozdrowotny.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Prowadzi: dr hab. inż. Ewa </a:t>
            </a:r>
            <a:r>
              <a:rPr lang="pl-PL" sz="2400" dirty="0" err="1" smtClean="0">
                <a:solidFill>
                  <a:schemeClr val="bg1"/>
                </a:solidFill>
              </a:rPr>
              <a:t>Szpunar-Krok</a:t>
            </a:r>
            <a:endParaRPr lang="pl-PL" sz="2400" dirty="0" smtClean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rgbClr val="FFC000"/>
                </a:solidFill>
              </a:rPr>
              <a:t>16-11-2021</a:t>
            </a:r>
            <a:r>
              <a:rPr lang="pl-PL" sz="2400" dirty="0" smtClean="0">
                <a:solidFill>
                  <a:schemeClr val="bg1"/>
                </a:solidFill>
              </a:rPr>
              <a:t>- Temat: Jak bezpiecznie przekazać majątek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Prowadzi: Notariusz</a:t>
            </a:r>
            <a:r>
              <a:rPr lang="pl-PL" sz="2400" dirty="0">
                <a:solidFill>
                  <a:schemeClr val="bg1"/>
                </a:solidFill>
              </a:rPr>
              <a:t> </a:t>
            </a:r>
            <a:r>
              <a:rPr lang="pl-PL" sz="2400" dirty="0" smtClean="0">
                <a:solidFill>
                  <a:schemeClr val="bg1"/>
                </a:solidFill>
              </a:rPr>
              <a:t>- …</a:t>
            </a:r>
          </a:p>
          <a:p>
            <a:pPr marL="342900" indent="-342900"/>
            <a:r>
              <a:rPr lang="pl-PL" sz="2400" dirty="0" smtClean="0">
                <a:solidFill>
                  <a:srgbClr val="FFC000"/>
                </a:solidFill>
              </a:rPr>
              <a:t>23-11-2021</a:t>
            </a:r>
            <a:r>
              <a:rPr lang="pl-PL" sz="2400" dirty="0" smtClean="0">
                <a:solidFill>
                  <a:schemeClr val="bg1"/>
                </a:solidFill>
              </a:rPr>
              <a:t>- Temat: Bądź aktywny i szczęśliwy - o znaczeniu aktywności fizycznej </a:t>
            </a:r>
          </a:p>
          <a:p>
            <a:pPr marL="342900" indent="-342900"/>
            <a:r>
              <a:rPr lang="pl-PL" sz="2400" dirty="0" smtClean="0">
                <a:solidFill>
                  <a:schemeClr val="bg1"/>
                </a:solidFill>
              </a:rPr>
              <a:t>Prowadzi: dr Justyna </a:t>
            </a:r>
            <a:r>
              <a:rPr lang="pl-PL" sz="2400" dirty="0" err="1" smtClean="0">
                <a:solidFill>
                  <a:schemeClr val="bg1"/>
                </a:solidFill>
              </a:rPr>
              <a:t>Leszczak</a:t>
            </a:r>
            <a:r>
              <a:rPr lang="pl-PL" sz="2400" dirty="0" smtClean="0">
                <a:solidFill>
                  <a:schemeClr val="bg1"/>
                </a:solidFill>
              </a:rPr>
              <a:t> i dr </a:t>
            </a:r>
            <a:r>
              <a:rPr lang="pl-PL" sz="2400" dirty="0" err="1" smtClean="0">
                <a:solidFill>
                  <a:schemeClr val="bg1"/>
                </a:solidFill>
              </a:rPr>
              <a:t>Andżelina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r>
              <a:rPr lang="pl-PL" sz="2400" dirty="0" err="1" smtClean="0">
                <a:solidFill>
                  <a:schemeClr val="bg1"/>
                </a:solidFill>
              </a:rPr>
              <a:t>Wolan-Nieroda</a:t>
            </a:r>
            <a:endParaRPr lang="pl-PL" sz="2400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pl-PL" sz="2400" dirty="0" smtClean="0">
                <a:solidFill>
                  <a:srgbClr val="FFC000"/>
                </a:solidFill>
              </a:rPr>
              <a:t>30-11-2021</a:t>
            </a:r>
            <a:r>
              <a:rPr lang="pl-PL" sz="2400" dirty="0" smtClean="0">
                <a:solidFill>
                  <a:schemeClr val="bg1"/>
                </a:solidFill>
              </a:rPr>
              <a:t> – Temat:  Islandia i Wyspy Owcze z perspektywy fotografa.</a:t>
            </a:r>
          </a:p>
          <a:p>
            <a:pPr marL="342900" indent="-342900"/>
            <a:r>
              <a:rPr lang="pl-PL" sz="2400" dirty="0" smtClean="0">
                <a:solidFill>
                  <a:schemeClr val="bg1"/>
                </a:solidFill>
              </a:rPr>
              <a:t>Prowadzi: dr hab. Elżbieta Rokosz, prof. UR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353321-9338-4672-9595-781F2A9832E0}" type="slidenum">
              <a:rPr lang="pl-PL" smtClean="0"/>
              <a:pPr>
                <a:defRPr/>
              </a:pPr>
              <a:t>17</a:t>
            </a:fld>
            <a:endParaRPr lang="pl-PL" dirty="0"/>
          </a:p>
        </p:txBody>
      </p:sp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41338</TotalTime>
  <Words>905</Words>
  <Application>Microsoft Office PowerPoint</Application>
  <PresentationFormat>Pokaz na ekranie (4:3)</PresentationFormat>
  <Paragraphs>308</Paragraphs>
  <Slides>17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Domyślnie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SPUTW Rzeszow</dc:creator>
  <cp:lastModifiedBy>user</cp:lastModifiedBy>
  <cp:revision>394</cp:revision>
  <dcterms:created xsi:type="dcterms:W3CDTF">2013-12-11T18:31:08Z</dcterms:created>
  <dcterms:modified xsi:type="dcterms:W3CDTF">2021-10-20T18:37:40Z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ja 1">
    <vt:lpwstr/>
  </property>
  <property fmtid="{D5CDD505-2E9C-101B-9397-08002B2CF9AE}" pid="3" name="Informacja 2">
    <vt:lpwstr/>
  </property>
  <property fmtid="{D5CDD505-2E9C-101B-9397-08002B2CF9AE}" pid="4" name="Informacja 3">
    <vt:lpwstr/>
  </property>
  <property fmtid="{D5CDD505-2E9C-101B-9397-08002B2CF9AE}" pid="5" name="Informacja 4">
    <vt:lpwstr/>
  </property>
</Properties>
</file>