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entation.xml" ContentType="application/vnd.openxmlformats-officedocument.presentationml.presentation.main+xml"/>
  <Override PartName="/ppt/slideMasters/slideMaster9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_rels/slideMaster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theme/theme9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3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3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3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20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20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20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20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20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133.xml.rels" ContentType="application/vnd.openxmlformats-package.relationships+xml"/>
  <Override PartName="/ppt/slideLayouts/_rels/slideLayout134.xml.rels" ContentType="application/vnd.openxmlformats-package.relationships+xml"/>
  <Override PartName="/ppt/slideLayouts/_rels/slideLayout135.xml.rels" ContentType="application/vnd.openxmlformats-package.relationships+xml"/>
  <Override PartName="/ppt/slideLayouts/_rels/slideLayout136.xml.rels" ContentType="application/vnd.openxmlformats-package.relationships+xml"/>
  <Override PartName="/ppt/slideLayouts/_rels/slideLayout140.xml.rels" ContentType="application/vnd.openxmlformats-package.relationships+xml"/>
  <Override PartName="/ppt/slideLayouts/_rels/slideLayout141.xml.rels" ContentType="application/vnd.openxmlformats-package.relationships+xml"/>
  <Override PartName="/ppt/slideLayouts/_rels/slideLayout142.xml.rels" ContentType="application/vnd.openxmlformats-package.relationships+xml"/>
  <Override PartName="/ppt/slideLayouts/_rels/slideLayout143.xml.rels" ContentType="application/vnd.openxmlformats-package.relationships+xml"/>
  <Override PartName="/ppt/slideLayouts/_rels/slideLayout144.xml.rels" ContentType="application/vnd.openxmlformats-package.relationships+xml"/>
  <Override PartName="/ppt/slideLayouts/_rels/slideLayout145.xml.rels" ContentType="application/vnd.openxmlformats-package.relationships+xml"/>
  <Override PartName="/ppt/slideLayouts/_rels/slideLayout146.xml.rels" ContentType="application/vnd.openxmlformats-package.relationships+xml"/>
  <Override PartName="/ppt/slideLayouts/_rels/slideLayout147.xml.rels" ContentType="application/vnd.openxmlformats-package.relationships+xml"/>
  <Override PartName="/ppt/slideLayouts/_rels/slideLayout148.xml.rels" ContentType="application/vnd.openxmlformats-package.relationships+xml"/>
  <Override PartName="/ppt/slideLayouts/_rels/slideLayout149.xml.rels" ContentType="application/vnd.openxmlformats-package.relationships+xml"/>
  <Override PartName="/ppt/slideLayouts/_rels/slideLayout150.xml.rels" ContentType="application/vnd.openxmlformats-package.relationships+xml"/>
  <Override PartName="/ppt/slideLayouts/_rels/slideLayout151.xml.rels" ContentType="application/vnd.openxmlformats-package.relationships+xml"/>
  <Override PartName="/ppt/slideLayouts/_rels/slideLayout152.xml.rels" ContentType="application/vnd.openxmlformats-package.relationships+xml"/>
  <Override PartName="/ppt/slideLayouts/_rels/slideLayout153.xml.rels" ContentType="application/vnd.openxmlformats-package.relationships+xml"/>
  <Override PartName="/ppt/slideLayouts/_rels/slideLayout154.xml.rels" ContentType="application/vnd.openxmlformats-package.relationships+xml"/>
  <Override PartName="/ppt/slideLayouts/_rels/slideLayout155.xml.rels" ContentType="application/vnd.openxmlformats-package.relationships+xml"/>
  <Override PartName="/ppt/slideLayouts/_rels/slideLayout156.xml.rels" ContentType="application/vnd.openxmlformats-package.relationships+xml"/>
  <Override PartName="/ppt/slideLayouts/_rels/slideLayout157.xml.rels" ContentType="application/vnd.openxmlformats-package.relationships+xml"/>
  <Override PartName="/ppt/slideLayouts/_rels/slideLayout158.xml.rels" ContentType="application/vnd.openxmlformats-package.relationships+xml"/>
  <Override PartName="/ppt/slideLayouts/_rels/slideLayout159.xml.rels" ContentType="application/vnd.openxmlformats-package.relationships+xml"/>
  <Override PartName="/ppt/slideLayouts/_rels/slideLayout160.xml.rels" ContentType="application/vnd.openxmlformats-package.relationships+xml"/>
  <Override PartName="/ppt/slideLayouts/_rels/slideLayout161.xml.rels" ContentType="application/vnd.openxmlformats-package.relationships+xml"/>
  <Override PartName="/ppt/slideLayouts/_rels/slideLayout162.xml.rels" ContentType="application/vnd.openxmlformats-package.relationships+xml"/>
  <Override PartName="/ppt/slideLayouts/_rels/slideLayout163.xml.rels" ContentType="application/vnd.openxmlformats-package.relationships+xml"/>
  <Override PartName="/ppt/slideLayouts/_rels/slideLayout164.xml.rels" ContentType="application/vnd.openxmlformats-package.relationships+xml"/>
  <Override PartName="/ppt/slideLayouts/_rels/slideLayout165.xml.rels" ContentType="application/vnd.openxmlformats-package.relationships+xml"/>
  <Override PartName="/ppt/slideLayouts/_rels/slideLayout166.xml.rels" ContentType="application/vnd.openxmlformats-package.relationships+xml"/>
  <Override PartName="/ppt/slideLayouts/_rels/slideLayout167.xml.rels" ContentType="application/vnd.openxmlformats-package.relationships+xml"/>
  <Override PartName="/ppt/slideLayouts/_rels/slideLayout168.xml.rels" ContentType="application/vnd.openxmlformats-package.relationships+xml"/>
  <Override PartName="/ppt/slideLayouts/_rels/slideLayout169.xml.rels" ContentType="application/vnd.openxmlformats-package.relationships+xml"/>
  <Override PartName="/ppt/slideLayouts/_rels/slideLayout170.xml.rels" ContentType="application/vnd.openxmlformats-package.relationships+xml"/>
  <Override PartName="/ppt/slideLayouts/_rels/slideLayout171.xml.rels" ContentType="application/vnd.openxmlformats-package.relationships+xml"/>
  <Override PartName="/ppt/slideLayouts/_rels/slideLayout172.xml.rels" ContentType="application/vnd.openxmlformats-package.relationships+xml"/>
  <Override PartName="/ppt/slideLayouts/_rels/slideLayout173.xml.rels" ContentType="application/vnd.openxmlformats-package.relationships+xml"/>
  <Override PartName="/ppt/slideLayouts/_rels/slideLayout174.xml.rels" ContentType="application/vnd.openxmlformats-package.relationships+xml"/>
  <Override PartName="/ppt/slideLayouts/_rels/slideLayout175.xml.rels" ContentType="application/vnd.openxmlformats-package.relationships+xml"/>
  <Override PartName="/ppt/slideLayouts/_rels/slideLayout176.xml.rels" ContentType="application/vnd.openxmlformats-package.relationships+xml"/>
  <Override PartName="/ppt/slideLayouts/_rels/slideLayout177.xml.rels" ContentType="application/vnd.openxmlformats-package.relationships+xml"/>
  <Override PartName="/ppt/slideLayouts/_rels/slideLayout178.xml.rels" ContentType="application/vnd.openxmlformats-package.relationships+xml"/>
  <Override PartName="/ppt/slideLayouts/_rels/slideLayout179.xml.rels" ContentType="application/vnd.openxmlformats-package.relationships+xml"/>
  <Override PartName="/ppt/slideLayouts/_rels/slideLayout180.xml.rels" ContentType="application/vnd.openxmlformats-package.relationships+xml"/>
  <Override PartName="/ppt/slideLayouts/_rels/slideLayout181.xml.rels" ContentType="application/vnd.openxmlformats-package.relationships+xml"/>
  <Override PartName="/ppt/slideLayouts/_rels/slideLayout182.xml.rels" ContentType="application/vnd.openxmlformats-package.relationships+xml"/>
  <Override PartName="/ppt/slideLayouts/_rels/slideLayout183.xml.rels" ContentType="application/vnd.openxmlformats-package.relationships+xml"/>
  <Override PartName="/ppt/slideLayouts/_rels/slideLayout184.xml.rels" ContentType="application/vnd.openxmlformats-package.relationships+xml"/>
  <Override PartName="/ppt/slideLayouts/_rels/slideLayout185.xml.rels" ContentType="application/vnd.openxmlformats-package.relationships+xml"/>
  <Override PartName="/ppt/slideLayouts/_rels/slideLayout186.xml.rels" ContentType="application/vnd.openxmlformats-package.relationships+xml"/>
  <Override PartName="/ppt/slideLayouts/_rels/slideLayout187.xml.rels" ContentType="application/vnd.openxmlformats-package.relationships+xml"/>
  <Override PartName="/ppt/slideLayouts/_rels/slideLayout188.xml.rels" ContentType="application/vnd.openxmlformats-package.relationships+xml"/>
  <Override PartName="/ppt/slideLayouts/_rels/slideLayout189.xml.rels" ContentType="application/vnd.openxmlformats-package.relationships+xml"/>
  <Override PartName="/ppt/slideLayouts/_rels/slideLayout190.xml.rels" ContentType="application/vnd.openxmlformats-package.relationships+xml"/>
  <Override PartName="/ppt/slideLayouts/_rels/slideLayout191.xml.rels" ContentType="application/vnd.openxmlformats-package.relationships+xml"/>
  <Override PartName="/ppt/slideLayouts/_rels/slideLayout192.xml.rels" ContentType="application/vnd.openxmlformats-package.relationships+xml"/>
  <Override PartName="/ppt/slideLayouts/_rels/slideLayout193.xml.rels" ContentType="application/vnd.openxmlformats-package.relationships+xml"/>
  <Override PartName="/ppt/slideLayouts/_rels/slideLayout194.xml.rels" ContentType="application/vnd.openxmlformats-package.relationships+xml"/>
  <Override PartName="/ppt/slideLayouts/_rels/slideLayout195.xml.rels" ContentType="application/vnd.openxmlformats-package.relationships+xml"/>
  <Override PartName="/ppt/slideLayouts/_rels/slideLayout196.xml.rels" ContentType="application/vnd.openxmlformats-package.relationships+xml"/>
  <Override PartName="/ppt/slideLayouts/_rels/slideLayout197.xml.rels" ContentType="application/vnd.openxmlformats-package.relationships+xml"/>
  <Override PartName="/ppt/slideLayouts/_rels/slideLayout198.xml.rels" ContentType="application/vnd.openxmlformats-package.relationships+xml"/>
  <Override PartName="/ppt/slideLayouts/_rels/slideLayout199.xml.rels" ContentType="application/vnd.openxmlformats-package.relationships+xml"/>
  <Override PartName="/ppt/slideLayouts/slideLayout14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7.jpeg" ContentType="image/jpeg"/>
  <Override PartName="/ppt/media/image1.png" ContentType="image/png"/>
  <Override PartName="/ppt/media/image2.jpeg" ContentType="image/jpeg"/>
  <Override PartName="/ppt/media/image9.jpeg" ContentType="image/jpeg"/>
  <Override PartName="/ppt/media/image3.png" ContentType="image/png"/>
  <Override PartName="/ppt/media/image4.png" ContentType="image/png"/>
  <Override PartName="/ppt/media/image5.jpeg" ContentType="image/jpeg"/>
  <Override PartName="/ppt/media/image8.jpeg" ContentType="image/jpeg"/>
  <Override PartName="/ppt/media/image6.png" ContentType="image/pn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png" ContentType="image/png"/>
  <Override PartName="/ppt/media/image15.png" ContentType="image/png"/>
  <Override PartName="/ppt/media/image1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  <p:sldMasterId id="2147483804" r:id="rId14"/>
    <p:sldMasterId id="2147483817" r:id="rId15"/>
    <p:sldMasterId id="2147483830" r:id="rId16"/>
    <p:sldMasterId id="2147483843" r:id="rId17"/>
    <p:sldMasterId id="2147483856" r:id="rId18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</p:sldIdLst>
  <p:sldSz cx="10077450" cy="75628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" Target="slides/slide1.xml"/><Relationship Id="rId20" Type="http://schemas.openxmlformats.org/officeDocument/2006/relationships/slide" Target="slides/slide2.xml"/><Relationship Id="rId21" Type="http://schemas.openxmlformats.org/officeDocument/2006/relationships/slide" Target="slides/slide3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6.xml"/><Relationship Id="rId25" Type="http://schemas.openxmlformats.org/officeDocument/2006/relationships/slide" Target="slides/slide7.xml"/><Relationship Id="rId26" Type="http://schemas.openxmlformats.org/officeDocument/2006/relationships/slide" Target="slides/slide8.xml"/><Relationship Id="rId27" Type="http://schemas.openxmlformats.org/officeDocument/2006/relationships/slide" Target="slides/slide9.xml"/><Relationship Id="rId28" Type="http://schemas.openxmlformats.org/officeDocument/2006/relationships/slide" Target="slides/slide10.xml"/><Relationship Id="rId29" Type="http://schemas.openxmlformats.org/officeDocument/2006/relationships/slide" Target="slides/slide11.xml"/><Relationship Id="rId30" Type="http://schemas.openxmlformats.org/officeDocument/2006/relationships/slide" Target="slides/slide12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0" sz="22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  <a:r>
              <a:rPr b="0" sz="2200" spc="-1" strike="noStrike">
                <a:solidFill>
                  <a:srgbClr val="000000"/>
                </a:solidFill>
                <a:latin typeface="Arial"/>
                <a:ea typeface="DejaVu Sans"/>
              </a:rPr>
              <a:t>liczba uczestników kursu j.angielskiego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0842090771419"/>
          <c:y val="0.220143571894714"/>
          <c:w val="0.710109678307558"/>
          <c:h val="0.6575302733666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Kolumna B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invertIfNegative val="0"/>
          <c:dLbls>
            <c:numFmt formatCode="General" sourceLinked="1"/>
            <c:txPr>
              <a:bodyPr/>
              <a:lstStyle/>
              <a:p>
                <a:pPr>
                  <a:defRPr b="0" sz="24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3"/>
                <c:pt idx="0">
                  <c:v>Ogółem</c:v>
                </c:pt>
                <c:pt idx="1">
                  <c:v>Panie </c:v>
                </c:pt>
                <c:pt idx="2">
                  <c:v>Panowie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148</c:v>
                </c:pt>
                <c:pt idx="1">
                  <c:v>133</c:v>
                </c:pt>
                <c:pt idx="2">
                  <c:v>15</c:v>
                </c:pt>
              </c:numCache>
            </c:numRef>
          </c:val>
        </c:ser>
        <c:gapWidth val="100"/>
        <c:overlap val="0"/>
        <c:axId val="24618459"/>
        <c:axId val="10076545"/>
      </c:barChart>
      <c:catAx>
        <c:axId val="24618459"/>
        <c:scaling>
          <c:orientation val="minMax"/>
        </c:scaling>
        <c:delete val="0"/>
        <c:axPos val="b"/>
        <c:numFmt formatCode="D/MM/YYYY" sourceLinked="1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10076545"/>
        <c:crosses val="autoZero"/>
        <c:auto val="1"/>
        <c:lblAlgn val="ctr"/>
        <c:lblOffset val="100"/>
      </c:catAx>
      <c:valAx>
        <c:axId val="10076545"/>
        <c:scaling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24618459"/>
        <c:crosses val="autoZero"/>
      </c:valAx>
      <c:spPr>
        <a:gradFill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  <a:ln>
          <a:solidFill>
            <a:srgbClr val="b3b3b3"/>
          </a:solidFill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b="0" sz="14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ccf4c6"/>
    </a:solidFill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24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  <a:r>
              <a:rPr b="1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Procentowy udział uczestników kursu języka angielskiego 2019/2020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1835929796884"/>
          <c:y val="0.252732338024145"/>
          <c:w val="0.679994084007099"/>
          <c:h val="0.71219372812343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Panie </c:v>
                </c:pt>
              </c:strCache>
            </c:strRef>
          </c:tx>
          <c:spPr>
            <a:gradFill>
              <a:gsLst>
                <a:gs pos="0">
                  <a:srgbClr val="50938a"/>
                </a:gs>
                <a:gs pos="100000">
                  <a:srgbClr val="5983b0"/>
                </a:gs>
              </a:gsLst>
              <a:lin ang="3600000"/>
            </a:gradFill>
            <a:ln>
              <a:noFill/>
            </a:ln>
          </c:spPr>
          <c:invertIfNegative val="0"/>
          <c:dPt>
            <c:idx val="0"/>
            <c:invertIfNegative val="0"/>
            <c:spPr>
              <a:gradFill>
                <a:gsLst>
                  <a:gs pos="0">
                    <a:srgbClr val="50938a"/>
                  </a:gs>
                  <a:gs pos="100000">
                    <a:srgbClr val="5983b0"/>
                  </a:gs>
                </a:gsLst>
                <a:lin ang="3600000"/>
              </a:gradFill>
              <a:ln>
                <a:noFill/>
              </a:ln>
            </c:spPr>
          </c:dPt>
          <c:dLbls>
            <c:numFmt formatCode="0%" sourceLinked="1"/>
            <c:dLbl>
              <c:idx val="0"/>
              <c:txPr>
                <a:bodyPr/>
                <a:lstStyle/>
                <a:p>
                  <a:pPr>
                    <a:defRPr b="1" sz="18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</c:dLbl>
            <c:txPr>
              <a:bodyPr/>
              <a:lstStyle/>
              <a:p>
                <a:pPr>
                  <a:defRPr b="1" sz="18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LeaderLines val="0"/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"/>
                <c:pt idx="0">
                  <c:v>133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Panowie</c:v>
                </c:pt>
              </c:strCache>
            </c:strRef>
          </c:tx>
          <c:spPr>
            <a:solidFill>
              <a:srgbClr val="ff420e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fc5c00"/>
              </a:solidFill>
              <a:ln>
                <a:noFill/>
              </a:ln>
            </c:spPr>
          </c:dPt>
          <c:dLbls>
            <c:numFmt formatCode="0%" sourceLinked="1"/>
            <c:dLbl>
              <c:idx val="0"/>
              <c:txPr>
                <a:bodyPr/>
                <a:lstStyle/>
                <a:p>
                  <a:pPr>
                    <a:defRPr b="1" sz="24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</c:dLbl>
            <c:txPr>
              <a:bodyPr/>
              <a:lstStyle/>
              <a:p>
                <a:pPr>
                  <a:defRPr b="1" sz="24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LeaderLines val="0"/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</c:ser>
        <c:gapWidth val="100"/>
        <c:overlap val="100"/>
        <c:axId val="27142991"/>
        <c:axId val="61182355"/>
      </c:barChart>
      <c:catAx>
        <c:axId val="27142991"/>
        <c:scaling>
          <c:orientation val="minMax"/>
        </c:scaling>
        <c:delete val="0"/>
        <c:axPos val="b"/>
        <c:numFmt formatCode="D/MM/YYYY" sourceLinked="1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61182355"/>
        <c:crosses val="autoZero"/>
        <c:auto val="1"/>
        <c:lblAlgn val="ctr"/>
        <c:lblOffset val="100"/>
      </c:catAx>
      <c:valAx>
        <c:axId val="61182355"/>
        <c:scaling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27142991"/>
        <c:crosses val="autoZero"/>
      </c:valAx>
      <c:spPr>
        <a:noFill/>
        <a:ln>
          <a:solidFill>
            <a:srgbClr val="b3b3b3"/>
          </a:solidFill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b="0" sz="14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aadcf7"/>
    </a:solidFill>
    <a:ln>
      <a:solidFill>
        <a:srgbClr val="000000"/>
      </a:solidFill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26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  <a:r>
              <a:rPr b="1" sz="2600" spc="-1" strike="noStrike">
                <a:solidFill>
                  <a:srgbClr val="000000"/>
                </a:solidFill>
                <a:latin typeface="Arial"/>
                <a:ea typeface="DejaVu Sans"/>
              </a:rPr>
              <a:t>Ogółem liczba uczestników kursu j.ang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078471567381"/>
          <c:y val="0.158837647865592"/>
          <c:w val="0.680742896970194"/>
          <c:h val="0.7489285102005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Kolumna B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4f81bd"/>
              </a:solidFill>
              <a:ln>
                <a:noFill/>
              </a:ln>
            </c:spPr>
          </c:dPt>
          <c:dPt>
            <c:idx val="1"/>
            <c:invertIfNegative val="0"/>
            <c:spPr>
              <a:solidFill>
                <a:srgbClr val="4f81bd"/>
              </a:solidFill>
              <a:ln>
                <a:noFill/>
              </a:ln>
            </c:spPr>
          </c:dPt>
          <c:dLbls>
            <c:numFmt formatCode="General" sourceLinked="1"/>
            <c:dLbl>
              <c:idx val="0"/>
              <c:txPr>
                <a:bodyPr/>
                <a:lstStyle/>
                <a:p>
                  <a:pPr>
                    <a:defRPr b="1" sz="24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/>
                <a:lstStyle/>
                <a:p>
                  <a:pPr>
                    <a:defRPr b="1" sz="24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</c:dLbl>
            <c:txPr>
              <a:bodyPr/>
              <a:lstStyle/>
              <a:p>
                <a:pPr>
                  <a:defRPr b="1" sz="24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3"/>
                <c:pt idx="0">
                  <c:v>Ogółem</c:v>
                </c:pt>
                <c:pt idx="1">
                  <c:v>Panie</c:v>
                </c:pt>
                <c:pt idx="2">
                  <c:v>Panowie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173</c:v>
                </c:pt>
                <c:pt idx="1">
                  <c:v>156</c:v>
                </c:pt>
                <c:pt idx="2">
                  <c:v>17</c:v>
                </c:pt>
              </c:numCache>
            </c:numRef>
          </c:val>
        </c:ser>
        <c:gapWidth val="100"/>
        <c:overlap val="0"/>
        <c:axId val="99551984"/>
        <c:axId val="22725277"/>
      </c:barChart>
      <c:catAx>
        <c:axId val="99551984"/>
        <c:scaling>
          <c:orientation val="minMax"/>
        </c:scaling>
        <c:delete val="0"/>
        <c:axPos val="b"/>
        <c:numFmt formatCode="D/MM/YYYY" sourceLinked="1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4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22725277"/>
        <c:crosses val="autoZero"/>
        <c:auto val="1"/>
        <c:lblAlgn val="ctr"/>
        <c:lblOffset val="100"/>
      </c:catAx>
      <c:valAx>
        <c:axId val="22725277"/>
        <c:scaling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99551984"/>
        <c:crosses val="autoZero"/>
      </c:valAx>
      <c:spPr>
        <a:gradFill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  <a:ln>
          <a:solidFill>
            <a:srgbClr val="b3b3b3"/>
          </a:solidFill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b="0" sz="16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ccf4c6"/>
    </a:solidFill>
    <a:ln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64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65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7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8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9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03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04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05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06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47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52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53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54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78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82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9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94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98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99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00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01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2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2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25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29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3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1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5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6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7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8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6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72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7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8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87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88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4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91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92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93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94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95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08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1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1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1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19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23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2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27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2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3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33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34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35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3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38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39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40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41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42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5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6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65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66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6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70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7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74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7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77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7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1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2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5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6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7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8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89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0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0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1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1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15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1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19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2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2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2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2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26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2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2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1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3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4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5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6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7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38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5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5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6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6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6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6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6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67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6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7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71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7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74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7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7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78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79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6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82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83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84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85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86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0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0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0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0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1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12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1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1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16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17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20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21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2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24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2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2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28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29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3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32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33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34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35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36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4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</p:spTree>
  </p:cSld>
</p:sldLayout>
</file>

<file path=ppt/slideLayouts/slideLayout1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76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5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59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60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6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63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64" name="PlaceHolder 4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67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68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7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71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2771280" y="176940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2771280" y="4060080"/>
            <a:ext cx="2159280" cy="209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4400" spc="-1" strike="noStrike">
              <a:latin typeface="Arial"/>
            </a:endParaRPr>
          </a:p>
        </p:txBody>
      </p:sp>
      <p:sp>
        <p:nvSpPr>
          <p:cNvPr id="7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79" name="PlaceHolder 3"/>
          <p:cNvSpPr>
            <a:spLocks noGrp="1"/>
          </p:cNvSpPr>
          <p:nvPr>
            <p:ph type="body"/>
          </p:nvPr>
        </p:nvSpPr>
        <p:spPr>
          <a:xfrm>
            <a:off x="199980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80" name="PlaceHolder 4"/>
          <p:cNvSpPr>
            <a:spLocks noGrp="1"/>
          </p:cNvSpPr>
          <p:nvPr>
            <p:ph type="body"/>
          </p:nvPr>
        </p:nvSpPr>
        <p:spPr>
          <a:xfrm>
            <a:off x="3495960" y="176940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81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82" name="PlaceHolder 6"/>
          <p:cNvSpPr>
            <a:spLocks noGrp="1"/>
          </p:cNvSpPr>
          <p:nvPr>
            <p:ph type="body"/>
          </p:nvPr>
        </p:nvSpPr>
        <p:spPr>
          <a:xfrm>
            <a:off x="199980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83" name="PlaceHolder 7"/>
          <p:cNvSpPr>
            <a:spLocks noGrp="1"/>
          </p:cNvSpPr>
          <p:nvPr>
            <p:ph type="body"/>
          </p:nvPr>
        </p:nvSpPr>
        <p:spPr>
          <a:xfrm>
            <a:off x="3495960" y="4060080"/>
            <a:ext cx="1424520" cy="209160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4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2.xml"/><Relationship Id="rId8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68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4.xml"/><Relationship Id="rId8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0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6.xml"/><Relationship Id="rId8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2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98.xml"/><Relationship Id="rId8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0073160" cy="5667120"/>
          </a:xfrm>
          <a:custGeom>
            <a:avLst/>
            <a:gdLst/>
            <a:ahLst/>
            <a:rect l="l" t="t" r="r" b="b"/>
            <a:pathLst>
              <a:path w="27992" h="15753">
                <a:moveTo>
                  <a:pt x="0" y="15752"/>
                </a:moveTo>
                <a:lnTo>
                  <a:pt x="0" y="0"/>
                </a:lnTo>
                <a:lnTo>
                  <a:pt x="27991" y="0"/>
                </a:lnTo>
                <a:lnTo>
                  <a:pt x="27991" y="10417"/>
                </a:lnTo>
                <a:lnTo>
                  <a:pt x="0" y="15752"/>
                </a:lnTo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1096920" y="5853600"/>
            <a:ext cx="8976240" cy="1704600"/>
          </a:xfrm>
          <a:custGeom>
            <a:avLst/>
            <a:gdLst/>
            <a:ahLst/>
            <a:rect l="l" t="t" r="r" b="b"/>
            <a:pathLst>
              <a:path w="24945" h="4746">
                <a:moveTo>
                  <a:pt x="0" y="4745"/>
                </a:moveTo>
                <a:lnTo>
                  <a:pt x="24943" y="4744"/>
                </a:lnTo>
                <a:lnTo>
                  <a:pt x="24944" y="0"/>
                </a:lnTo>
                <a:lnTo>
                  <a:pt x="0" y="4745"/>
                </a:lnTo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2"/>
          <p:cNvSpPr/>
          <p:nvPr/>
        </p:nvSpPr>
        <p:spPr>
          <a:xfrm>
            <a:off x="0" y="0"/>
            <a:ext cx="10073160" cy="2009160"/>
          </a:xfrm>
          <a:custGeom>
            <a:avLst/>
            <a:gdLst/>
            <a:ahLst/>
            <a:rect l="l" t="t" r="r" b="b"/>
            <a:pathLst>
              <a:path w="27992" h="5592">
                <a:moveTo>
                  <a:pt x="0" y="5591"/>
                </a:moveTo>
                <a:lnTo>
                  <a:pt x="0" y="0"/>
                </a:lnTo>
                <a:lnTo>
                  <a:pt x="27991" y="0"/>
                </a:lnTo>
                <a:lnTo>
                  <a:pt x="27991" y="255"/>
                </a:lnTo>
                <a:lnTo>
                  <a:pt x="0" y="5591"/>
                </a:lnTo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1096920" y="5853600"/>
            <a:ext cx="8976240" cy="1704600"/>
          </a:xfrm>
          <a:custGeom>
            <a:avLst/>
            <a:gdLst/>
            <a:ahLst/>
            <a:rect l="l" t="t" r="r" b="b"/>
            <a:pathLst>
              <a:path w="24945" h="4746">
                <a:moveTo>
                  <a:pt x="0" y="4745"/>
                </a:moveTo>
                <a:lnTo>
                  <a:pt x="24943" y="4744"/>
                </a:lnTo>
                <a:lnTo>
                  <a:pt x="24944" y="0"/>
                </a:lnTo>
                <a:lnTo>
                  <a:pt x="0" y="4745"/>
                </a:lnTo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CustomShape 2"/>
          <p:cNvSpPr/>
          <p:nvPr/>
        </p:nvSpPr>
        <p:spPr>
          <a:xfrm>
            <a:off x="0" y="0"/>
            <a:ext cx="10073160" cy="2009160"/>
          </a:xfrm>
          <a:custGeom>
            <a:avLst/>
            <a:gdLst/>
            <a:ahLst/>
            <a:rect l="l" t="t" r="r" b="b"/>
            <a:pathLst>
              <a:path w="27992" h="5592">
                <a:moveTo>
                  <a:pt x="0" y="5591"/>
                </a:moveTo>
                <a:lnTo>
                  <a:pt x="0" y="0"/>
                </a:lnTo>
                <a:lnTo>
                  <a:pt x="27991" y="0"/>
                </a:lnTo>
                <a:lnTo>
                  <a:pt x="27991" y="255"/>
                </a:lnTo>
                <a:lnTo>
                  <a:pt x="0" y="5591"/>
                </a:lnTo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3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127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128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129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174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175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176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221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222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223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1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2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3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4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5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6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7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268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269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70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8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0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1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2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3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4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315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316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17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18" name="PlaceHolder 12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6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7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8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9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363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364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365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3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4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5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6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7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8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9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410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411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412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0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1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2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3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4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5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6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457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458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459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7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8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9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0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1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2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3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504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505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506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4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5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6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7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8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9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0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551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552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553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1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2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3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4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5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6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7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598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599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00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 fontScale="41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01" name="PlaceHolder 12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 fontScale="41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02" name="PlaceHolder 1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0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1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2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3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4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5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6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647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648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49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50" name="PlaceHolder 12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8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9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0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1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2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3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4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695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696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latin typeface="Arial"/>
              </a:rPr>
              <a:t>Kliknij, aby edytować format tekstu tytułu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97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 fontScale="41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98" name="PlaceHolder 12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</p:spPr>
        <p:txBody>
          <a:bodyPr lIns="0" rIns="0" tIns="0" bIns="0">
            <a:normAutofit fontScale="41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699" name="PlaceHolder 1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</p:spPr>
        <p:txBody>
          <a:bodyPr lIns="0" rIns="0" tIns="0" bIns="0">
            <a:normAutofit fontScale="41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700" name="PlaceHolder 1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</p:spPr>
        <p:txBody>
          <a:bodyPr lIns="0" rIns="0" tIns="0" bIns="0">
            <a:normAutofit fontScale="41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Kliknij, aby edytować format tekstu konspektu</a:t>
            </a:r>
            <a:endParaRPr b="0" lang="pl-PL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Drugi poziom konspektu</a:t>
            </a:r>
            <a:endParaRPr b="0" lang="pl-PL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Trzeci poziom konspektu</a:t>
            </a:r>
            <a:endParaRPr b="0" lang="pl-PL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latin typeface="Arial"/>
              </a:rPr>
              <a:t>Czwarty poziom konspektu</a:t>
            </a:r>
            <a:endParaRPr b="0" lang="pl-PL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Piąty poziom konspektu</a:t>
            </a:r>
            <a:endParaRPr b="0" lang="pl-PL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Szósty poziom konspektu</a:t>
            </a:r>
            <a:endParaRPr b="0" lang="pl-PL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latin typeface="Arial"/>
              </a:rPr>
              <a:t>Siódmy poziom konspektu</a:t>
            </a:r>
            <a:endParaRPr b="0" lang="pl-PL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CustomShape 1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8" name="CustomShape 2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9" name="CustomShape 3"/>
          <p:cNvSpPr/>
          <p:nvPr/>
        </p:nvSpPr>
        <p:spPr>
          <a:xfrm>
            <a:off x="0" y="0"/>
            <a:ext cx="10073160" cy="3197880"/>
          </a:xfrm>
          <a:custGeom>
            <a:avLst/>
            <a:gdLst/>
            <a:ahLst/>
            <a:rect l="l" t="t" r="r" b="b"/>
            <a:pathLst>
              <a:path w="27992" h="8894">
                <a:moveTo>
                  <a:pt x="0" y="8893"/>
                </a:moveTo>
                <a:lnTo>
                  <a:pt x="0" y="0"/>
                </a:lnTo>
                <a:lnTo>
                  <a:pt x="27991" y="0"/>
                </a:lnTo>
                <a:lnTo>
                  <a:pt x="27991" y="3557"/>
                </a:lnTo>
                <a:lnTo>
                  <a:pt x="0" y="8893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0" name="CustomShape 4"/>
          <p:cNvSpPr/>
          <p:nvPr/>
        </p:nvSpPr>
        <p:spPr>
          <a:xfrm>
            <a:off x="140328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1" name="CustomShape 5"/>
          <p:cNvSpPr/>
          <p:nvPr/>
        </p:nvSpPr>
        <p:spPr>
          <a:xfrm>
            <a:off x="0" y="0"/>
            <a:ext cx="10073160" cy="3289320"/>
          </a:xfrm>
          <a:custGeom>
            <a:avLst/>
            <a:gdLst/>
            <a:ahLst/>
            <a:rect l="l" t="t" r="r" b="b"/>
            <a:pathLst>
              <a:path w="27992" h="9148">
                <a:moveTo>
                  <a:pt x="0" y="9147"/>
                </a:moveTo>
                <a:lnTo>
                  <a:pt x="0" y="0"/>
                </a:lnTo>
                <a:lnTo>
                  <a:pt x="27991" y="0"/>
                </a:lnTo>
                <a:lnTo>
                  <a:pt x="27991" y="3789"/>
                </a:lnTo>
                <a:lnTo>
                  <a:pt x="0" y="9147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2" name="CustomShape 6"/>
          <p:cNvSpPr/>
          <p:nvPr/>
        </p:nvSpPr>
        <p:spPr>
          <a:xfrm>
            <a:off x="1402920" y="5853600"/>
            <a:ext cx="8669880" cy="1704240"/>
          </a:xfrm>
          <a:custGeom>
            <a:avLst/>
            <a:gdLst/>
            <a:ahLst/>
            <a:rect l="l" t="t" r="r" b="b"/>
            <a:pathLst>
              <a:path w="24094" h="4745">
                <a:moveTo>
                  <a:pt x="0" y="4744"/>
                </a:moveTo>
                <a:lnTo>
                  <a:pt x="24092" y="4744"/>
                </a:lnTo>
                <a:lnTo>
                  <a:pt x="24093" y="0"/>
                </a:lnTo>
                <a:lnTo>
                  <a:pt x="0" y="4744"/>
                </a:lnTo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3" name="CustomShape 7"/>
          <p:cNvSpPr/>
          <p:nvPr/>
        </p:nvSpPr>
        <p:spPr>
          <a:xfrm rot="20952000">
            <a:off x="300240" y="2842920"/>
            <a:ext cx="9468360" cy="3429360"/>
          </a:xfrm>
          <a:custGeom>
            <a:avLst/>
            <a:gdLst/>
            <a:ahLst/>
            <a:rect l="l" t="t" r="r" b="b"/>
            <a:pathLst>
              <a:path w="26315" h="9539">
                <a:moveTo>
                  <a:pt x="602" y="0"/>
                </a:moveTo>
                <a:cubicBezTo>
                  <a:pt x="303" y="0"/>
                  <a:pt x="2" y="300"/>
                  <a:pt x="2" y="600"/>
                </a:cubicBezTo>
                <a:lnTo>
                  <a:pt x="0" y="8937"/>
                </a:lnTo>
                <a:cubicBezTo>
                  <a:pt x="0" y="9237"/>
                  <a:pt x="300" y="9538"/>
                  <a:pt x="599" y="9538"/>
                </a:cubicBezTo>
                <a:lnTo>
                  <a:pt x="25712" y="9538"/>
                </a:lnTo>
                <a:cubicBezTo>
                  <a:pt x="26011" y="9538"/>
                  <a:pt x="26312" y="9237"/>
                  <a:pt x="26312" y="8937"/>
                </a:cubicBezTo>
                <a:lnTo>
                  <a:pt x="26314" y="600"/>
                </a:lnTo>
                <a:cubicBezTo>
                  <a:pt x="26314" y="300"/>
                  <a:pt x="26014" y="0"/>
                  <a:pt x="25715" y="0"/>
                </a:cubicBezTo>
                <a:lnTo>
                  <a:pt x="602" y="0"/>
                </a:lnTo>
              </a:path>
            </a:pathLst>
          </a:custGeom>
          <a:solidFill>
            <a:srgbClr val="c0c0c0"/>
          </a:solidFill>
          <a:ln w="9144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4" name="CustomShape 8"/>
          <p:cNvSpPr/>
          <p:nvPr/>
        </p:nvSpPr>
        <p:spPr>
          <a:xfrm>
            <a:off x="273960" y="368064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“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745" name="CustomShape 9"/>
          <p:cNvSpPr/>
          <p:nvPr/>
        </p:nvSpPr>
        <p:spPr>
          <a:xfrm>
            <a:off x="9212760" y="4691880"/>
            <a:ext cx="635760" cy="130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l-PL" sz="8000" spc="-1" strike="noStrike">
                <a:solidFill>
                  <a:srgbClr val="ffffff"/>
                </a:solidFill>
                <a:latin typeface="Arial"/>
                <a:ea typeface="DejaVu Sans"/>
              </a:rPr>
              <a:t>”</a:t>
            </a:r>
            <a:endParaRPr b="0" lang="pl-PL" sz="8000" spc="-1" strike="noStrike">
              <a:latin typeface="Arial"/>
            </a:endParaRPr>
          </a:p>
        </p:txBody>
      </p:sp>
      <p:sp>
        <p:nvSpPr>
          <p:cNvPr id="746" name="PlaceHolder 10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400" spc="-1" strike="noStrike">
                <a:latin typeface="Arial"/>
              </a:rPr>
              <a:t>Kliknij, aby edytować format tekstu tytułu</a:t>
            </a:r>
            <a:endParaRPr b="0" lang="pl-PL" sz="4400" spc="-1" strike="noStrike">
              <a:latin typeface="Arial"/>
            </a:endParaRPr>
          </a:p>
        </p:txBody>
      </p:sp>
      <p:sp>
        <p:nvSpPr>
          <p:cNvPr id="747" name="PlaceHolder 11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2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4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7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7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7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8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3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CustomShape 1"/>
          <p:cNvSpPr/>
          <p:nvPr/>
        </p:nvSpPr>
        <p:spPr>
          <a:xfrm>
            <a:off x="2592000" y="1368000"/>
            <a:ext cx="6620040" cy="496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Ctr="1"/>
          <a:p>
            <a:pPr algn="ctr">
              <a:lnSpc>
                <a:spcPct val="150000"/>
              </a:lnSpc>
            </a:pPr>
            <a:r>
              <a:rPr b="1" lang="pl-PL" sz="3600" spc="-1" strike="noStrike">
                <a:solidFill>
                  <a:srgbClr val="000000"/>
                </a:solidFill>
                <a:latin typeface="Arial"/>
                <a:ea typeface="DejaVu Sans"/>
              </a:rPr>
              <a:t>Uniwersytet Trzeciego Wieku</a:t>
            </a:r>
            <a:endParaRPr b="0" lang="pl-PL" sz="3600" spc="-1" strike="noStrike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b="1" lang="pl-PL" sz="3600" spc="-1" strike="noStrike">
                <a:solidFill>
                  <a:srgbClr val="000000"/>
                </a:solidFill>
                <a:latin typeface="Arial"/>
                <a:ea typeface="DejaVu Sans"/>
              </a:rPr>
              <a:t>przy Uniwersytecie Rzeszowskim</a:t>
            </a:r>
            <a:endParaRPr b="0" lang="pl-PL" sz="3600" spc="-1" strike="noStrike">
              <a:latin typeface="Arial"/>
            </a:endParaRPr>
          </a:p>
          <a:p>
            <a:pPr algn="ctr">
              <a:lnSpc>
                <a:spcPct val="150000"/>
              </a:lnSpc>
            </a:pPr>
            <a:endParaRPr b="0" lang="pl-PL" sz="3600" spc="-1" strike="noStrike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KURS JĘZYKA ANGIELSKIEGO</a:t>
            </a:r>
            <a:endParaRPr b="0" lang="pl-PL" sz="2400" spc="-1" strike="noStrike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Rok akademicki 2019/20</a:t>
            </a:r>
            <a:endParaRPr b="0" lang="pl-PL" sz="2400" spc="-1" strike="noStrike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Koordynatorka:Helena Mączka 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785" name="" descr=""/>
          <p:cNvPicPr/>
          <p:nvPr/>
        </p:nvPicPr>
        <p:blipFill>
          <a:blip r:embed="rId1"/>
          <a:stretch/>
        </p:blipFill>
        <p:spPr>
          <a:xfrm>
            <a:off x="216000" y="144000"/>
            <a:ext cx="2005560" cy="2072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3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" descr=""/>
          <p:cNvPicPr/>
          <p:nvPr/>
        </p:nvPicPr>
        <p:blipFill>
          <a:blip r:embed="rId1"/>
          <a:stretch/>
        </p:blipFill>
        <p:spPr>
          <a:xfrm>
            <a:off x="564840" y="2232000"/>
            <a:ext cx="8863200" cy="1732320"/>
          </a:xfrm>
          <a:prstGeom prst="rect">
            <a:avLst/>
          </a:prstGeom>
          <a:ln>
            <a:noFill/>
          </a:ln>
        </p:spPr>
      </p:pic>
      <p:sp>
        <p:nvSpPr>
          <p:cNvPr id="787" name="CustomShape 1"/>
          <p:cNvSpPr/>
          <p:nvPr/>
        </p:nvSpPr>
        <p:spPr>
          <a:xfrm>
            <a:off x="434880" y="504000"/>
            <a:ext cx="9065160" cy="131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pl-PL" sz="3200" spc="-1" strike="noStrike">
                <a:solidFill>
                  <a:srgbClr val="000000"/>
                </a:solidFill>
                <a:latin typeface="Arial"/>
                <a:ea typeface="DejaVu Sans"/>
              </a:rPr>
              <a:t>Kurs języka angielskiego realizowany w ramach projektu UR </a:t>
            </a:r>
            <a:r>
              <a:rPr b="1" lang="pl-PL" sz="3200" spc="-1" strike="noStrike">
                <a:solidFill>
                  <a:srgbClr val="000000"/>
                </a:solidFill>
                <a:latin typeface="바탕"/>
                <a:ea typeface="DejaVu Sans"/>
              </a:rPr>
              <a:t>„</a:t>
            </a:r>
            <a:r>
              <a:rPr b="1" i="1" lang="pl-PL" sz="3200" spc="-1" strike="noStrike">
                <a:solidFill>
                  <a:srgbClr val="000000"/>
                </a:solidFill>
                <a:latin typeface="바탕"/>
                <a:ea typeface="DejaVu Sans"/>
              </a:rPr>
              <a:t>Systemowa edukacja nieformalna”</a:t>
            </a:r>
            <a:endParaRPr b="0" lang="pl-PL" sz="3200" spc="-1" strike="noStrike">
              <a:latin typeface="Arial"/>
            </a:endParaRPr>
          </a:p>
        </p:txBody>
      </p:sp>
      <p:pic>
        <p:nvPicPr>
          <p:cNvPr id="788" name="" descr=""/>
          <p:cNvPicPr/>
          <p:nvPr/>
        </p:nvPicPr>
        <p:blipFill>
          <a:blip r:embed="rId2"/>
          <a:stretch/>
        </p:blipFill>
        <p:spPr>
          <a:xfrm>
            <a:off x="3966480" y="4470480"/>
            <a:ext cx="2293560" cy="2293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3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" descr=""/>
          <p:cNvPicPr/>
          <p:nvPr/>
        </p:nvPicPr>
        <p:blipFill>
          <a:blip r:embed="rId1"/>
          <a:stretch/>
        </p:blipFill>
        <p:spPr>
          <a:xfrm>
            <a:off x="216000" y="144360"/>
            <a:ext cx="2005560" cy="2072160"/>
          </a:xfrm>
          <a:prstGeom prst="rect">
            <a:avLst/>
          </a:prstGeom>
          <a:ln>
            <a:noFill/>
          </a:ln>
        </p:spPr>
      </p:pic>
      <p:sp>
        <p:nvSpPr>
          <p:cNvPr id="790" name="CustomShape 1"/>
          <p:cNvSpPr/>
          <p:nvPr/>
        </p:nvSpPr>
        <p:spPr>
          <a:xfrm>
            <a:off x="2448000" y="272880"/>
            <a:ext cx="6476040" cy="181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288000" rIns="0" tIns="0" bIns="0" anchor="ctr" anchorCtr="1"/>
          <a:p>
            <a:pPr algn="ctr"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DejaVu Sans"/>
              </a:rPr>
              <a:t>W nowy rok akademicki weszliśmy kontynuacją kursu j. angielskiego w ramach projektu UR</a:t>
            </a:r>
            <a:endParaRPr b="0" lang="pl-PL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DejaVu Sans"/>
              </a:rPr>
              <a:t>15 grup</a:t>
            </a:r>
            <a:endParaRPr b="0" lang="pl-PL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DejaVu Sans"/>
              </a:rPr>
              <a:t>3 lektorów</a:t>
            </a:r>
            <a:endParaRPr b="0" lang="pl-PL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DejaVu Sans"/>
              </a:rPr>
              <a:t>148 osób</a:t>
            </a:r>
            <a:endParaRPr b="0" lang="pl-PL" sz="2200" spc="-1" strike="noStrike">
              <a:latin typeface="Arial"/>
            </a:endParaRPr>
          </a:p>
        </p:txBody>
      </p:sp>
      <p:graphicFrame>
        <p:nvGraphicFramePr>
          <p:cNvPr id="791" name=""/>
          <p:cNvGraphicFramePr/>
          <p:nvPr/>
        </p:nvGraphicFramePr>
        <p:xfrm>
          <a:off x="792000" y="2376000"/>
          <a:ext cx="7844400" cy="49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CustomShape 1"/>
          <p:cNvSpPr/>
          <p:nvPr/>
        </p:nvSpPr>
        <p:spPr>
          <a:xfrm>
            <a:off x="504000" y="360000"/>
            <a:ext cx="8629200" cy="129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pl-PL" sz="3200" spc="-1" strike="noStrike">
                <a:solidFill>
                  <a:srgbClr val="000000"/>
                </a:solidFill>
                <a:latin typeface="Arial"/>
                <a:ea typeface="DejaVu Sans"/>
              </a:rPr>
              <a:t>Statystyka w procentach</a:t>
            </a:r>
            <a:endParaRPr b="0" lang="pl-PL" sz="3200" spc="-1" strike="noStrike">
              <a:latin typeface="Arial"/>
            </a:endParaRPr>
          </a:p>
        </p:txBody>
      </p:sp>
      <p:graphicFrame>
        <p:nvGraphicFramePr>
          <p:cNvPr id="793" name=""/>
          <p:cNvGraphicFramePr/>
          <p:nvPr/>
        </p:nvGraphicFramePr>
        <p:xfrm>
          <a:off x="786240" y="1800000"/>
          <a:ext cx="7301880" cy="51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ad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" descr=""/>
          <p:cNvPicPr/>
          <p:nvPr/>
        </p:nvPicPr>
        <p:blipFill>
          <a:blip r:embed="rId1"/>
          <a:stretch/>
        </p:blipFill>
        <p:spPr>
          <a:xfrm>
            <a:off x="1224000" y="1334880"/>
            <a:ext cx="6404040" cy="5501160"/>
          </a:xfrm>
          <a:prstGeom prst="rect">
            <a:avLst/>
          </a:prstGeom>
          <a:ln>
            <a:noFill/>
          </a:ln>
        </p:spPr>
      </p:pic>
      <p:sp>
        <p:nvSpPr>
          <p:cNvPr id="795" name="CustomShape 1"/>
          <p:cNvSpPr/>
          <p:nvPr/>
        </p:nvSpPr>
        <p:spPr>
          <a:xfrm>
            <a:off x="792000" y="249480"/>
            <a:ext cx="8636040" cy="898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pl-PL" sz="4000" spc="-1" strike="noStrike">
                <a:solidFill>
                  <a:srgbClr val="000000"/>
                </a:solidFill>
                <a:latin typeface="Arial"/>
                <a:ea typeface="DejaVu Sans"/>
              </a:rPr>
              <a:t>Komu łatwiej?</a:t>
            </a:r>
            <a:endParaRPr b="0" lang="pl-PL" sz="4000" spc="-1" strike="noStrike">
              <a:latin typeface="Arial"/>
            </a:endParaRPr>
          </a:p>
        </p:txBody>
      </p:sp>
      <p:pic>
        <p:nvPicPr>
          <p:cNvPr id="796" name="" descr=""/>
          <p:cNvPicPr/>
          <p:nvPr/>
        </p:nvPicPr>
        <p:blipFill>
          <a:blip r:embed="rId2"/>
          <a:stretch/>
        </p:blipFill>
        <p:spPr>
          <a:xfrm>
            <a:off x="7526880" y="398880"/>
            <a:ext cx="605160" cy="605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CustomShape 1"/>
          <p:cNvSpPr/>
          <p:nvPr/>
        </p:nvSpPr>
        <p:spPr>
          <a:xfrm>
            <a:off x="432000" y="232920"/>
            <a:ext cx="9065160" cy="271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Od września do 15 listopada trwały zapisy nowych słuchaczy na kurs j. angielskiego</a:t>
            </a:r>
            <a:br/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powstały 2 nowe grupy:</a:t>
            </a:r>
            <a:br/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A16- poziom średni-10 osób</a:t>
            </a:r>
            <a:br/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A17- poziom podstawowy-15 osób</a:t>
            </a:r>
            <a:br/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17 grup łącznie</a:t>
            </a:r>
            <a:br/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173 osoby</a:t>
            </a:r>
            <a:br/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pl-PL" sz="2400" spc="-1" strike="noStrike">
              <a:latin typeface="Arial"/>
            </a:endParaRPr>
          </a:p>
        </p:txBody>
      </p:sp>
      <p:graphicFrame>
        <p:nvGraphicFramePr>
          <p:cNvPr id="798" name=""/>
          <p:cNvGraphicFramePr/>
          <p:nvPr/>
        </p:nvGraphicFramePr>
        <p:xfrm>
          <a:off x="498960" y="2857320"/>
          <a:ext cx="8780400" cy="427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9" name="Table 1"/>
          <p:cNvGraphicFramePr/>
          <p:nvPr/>
        </p:nvGraphicFramePr>
        <p:xfrm>
          <a:off x="284040" y="248760"/>
          <a:ext cx="9359640" cy="7074000"/>
        </p:xfrm>
        <a:graphic>
          <a:graphicData uri="http://schemas.openxmlformats.org/drawingml/2006/table">
            <a:tbl>
              <a:tblPr/>
              <a:tblGrid>
                <a:gridCol w="417960"/>
                <a:gridCol w="819000"/>
                <a:gridCol w="2098440"/>
                <a:gridCol w="2655720"/>
                <a:gridCol w="1403640"/>
                <a:gridCol w="839160"/>
                <a:gridCol w="1126080"/>
              </a:tblGrid>
              <a:tr h="63432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Lp.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Nr</a:t>
                      </a:r>
                      <a:endParaRPr b="0" lang="pl-PL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Grupy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endParaRPr b="0" lang="pl-PL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Lektor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Kierownik grupy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Liczba osób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K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Różycka Zofia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Kustra Anna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3.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A-3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Koziarz-Miśków Grażyna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A-4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Nahurska Agnieszka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Gerlach-Sandej Lucyna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Marszał-Halicka Elżbieta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Miłkowska Barbara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8a30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A-7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8a303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8a30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Nowak Krystyna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8a30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8a30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8a30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8a303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A-8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Borowska Maria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A-9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Sabal Elżbieta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Nahurski Waldemar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Borowiec Anna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Pawłowska Krystyna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Wierzbicka Adela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ccf4c6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A-13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Furtek Jan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</a:tr>
              <a:tr h="3718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A-14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Węgrecka Urszula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43c330"/>
                    </a:solidFill>
                  </a:tcPr>
                </a:tc>
              </a:tr>
              <a:tr h="63432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Chrzanowska Monika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Zając Janusz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  <a:tr h="599400">
                <a:tc gridSpan="4">
                  <a:txBody>
                    <a:bodyPr lIns="90000" rIns="900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</a:t>
                      </a: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Liczba uczestników kursu j.ang. w projekcie UR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133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4c6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CustomShape 1"/>
          <p:cNvSpPr/>
          <p:nvPr/>
        </p:nvSpPr>
        <p:spPr>
          <a:xfrm>
            <a:off x="503640" y="301680"/>
            <a:ext cx="9065520" cy="12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1" name="CustomShape 2"/>
          <p:cNvSpPr/>
          <p:nvPr/>
        </p:nvSpPr>
        <p:spPr>
          <a:xfrm>
            <a:off x="503640" y="1769400"/>
            <a:ext cx="4421880" cy="438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2" name="CustomShape 3"/>
          <p:cNvSpPr/>
          <p:nvPr/>
        </p:nvSpPr>
        <p:spPr>
          <a:xfrm>
            <a:off x="503640" y="301680"/>
            <a:ext cx="9065520" cy="584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3" name="CustomShape 4"/>
          <p:cNvSpPr/>
          <p:nvPr/>
        </p:nvSpPr>
        <p:spPr>
          <a:xfrm>
            <a:off x="720000" y="5040000"/>
            <a:ext cx="8349120" cy="158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804" name="Table 5"/>
          <p:cNvGraphicFramePr/>
          <p:nvPr/>
        </p:nvGraphicFramePr>
        <p:xfrm>
          <a:off x="544680" y="410400"/>
          <a:ext cx="8928000" cy="3873600"/>
        </p:xfrm>
        <a:graphic>
          <a:graphicData uri="http://schemas.openxmlformats.org/drawingml/2006/table">
            <a:tbl>
              <a:tblPr/>
              <a:tblGrid>
                <a:gridCol w="451080"/>
                <a:gridCol w="643320"/>
                <a:gridCol w="2231640"/>
                <a:gridCol w="2638800"/>
                <a:gridCol w="1089360"/>
                <a:gridCol w="800640"/>
                <a:gridCol w="1073520"/>
              </a:tblGrid>
              <a:tr h="684000">
                <a:tc gridSpan="7">
                  <a:txBody>
                    <a:bodyPr lIns="90000" rIns="900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Grupy utworzone w I semestrze 2019/20120</a:t>
                      </a:r>
                      <a:endParaRPr b="0" lang="pl-PL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85680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Nahurski Waldemar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Rusinek Barbara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</a:tr>
              <a:tr h="83376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A-17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Nahurska Agnieszka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Różańska Joanna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</a:tr>
              <a:tr h="840960">
                <a:tc gridSpan="4">
                  <a:txBody>
                    <a:bodyPr lIns="90000" rIns="900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     </a:t>
                      </a:r>
                      <a:r>
                        <a:rPr b="1" lang="pl-PL" sz="2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</a:t>
                      </a:r>
                      <a:r>
                        <a:rPr b="1" lang="pl-PL" sz="2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Liczba uczestników kursu j.ang</a:t>
                      </a: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 /odpłatne                                             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25   </a:t>
                      </a: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	</a:t>
                      </a: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</a:tr>
              <a:tr h="658440">
                <a:tc gridSpan="4"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2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</a:t>
                      </a:r>
                      <a:r>
                        <a:rPr b="1" lang="pl-PL" sz="2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Liczba wszystkich uczestników kursu j.ang.                                                     </a:t>
                      </a:r>
                      <a:endParaRPr b="0" lang="pl-PL" sz="20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173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156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2e285"/>
                    </a:solidFill>
                  </a:tcPr>
                </a:tc>
              </a:tr>
            </a:tbl>
          </a:graphicData>
        </a:graphic>
      </p:graphicFrame>
      <p:sp>
        <p:nvSpPr>
          <p:cNvPr id="805" name="CustomShape 6"/>
          <p:cNvSpPr/>
          <p:nvPr/>
        </p:nvSpPr>
        <p:spPr>
          <a:xfrm>
            <a:off x="720000" y="4896000"/>
            <a:ext cx="8780040" cy="1253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W trzech grupach nastąpiła zmiana kierowników z powodu rezygnacji z kursu.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3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CustomShape 1"/>
          <p:cNvSpPr/>
          <p:nvPr/>
        </p:nvSpPr>
        <p:spPr>
          <a:xfrm>
            <a:off x="503640" y="301680"/>
            <a:ext cx="9065520" cy="12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000000"/>
                </a:solidFill>
                <a:latin typeface="Arial"/>
                <a:ea typeface="DejaVu Sans"/>
              </a:rPr>
              <a:t>Podglądamy zajęcia-gr.A8 i A9</a:t>
            </a:r>
            <a:endParaRPr b="0" lang="pl-PL" sz="3600" spc="-1" strike="noStrike">
              <a:latin typeface="Arial"/>
            </a:endParaRPr>
          </a:p>
        </p:txBody>
      </p:sp>
      <p:pic>
        <p:nvPicPr>
          <p:cNvPr id="807" name="" descr=""/>
          <p:cNvPicPr/>
          <p:nvPr/>
        </p:nvPicPr>
        <p:blipFill>
          <a:blip r:embed="rId1"/>
          <a:stretch/>
        </p:blipFill>
        <p:spPr>
          <a:xfrm>
            <a:off x="144000" y="1689120"/>
            <a:ext cx="4748400" cy="2946960"/>
          </a:xfrm>
          <a:prstGeom prst="rect">
            <a:avLst/>
          </a:prstGeom>
          <a:ln>
            <a:noFill/>
          </a:ln>
        </p:spPr>
      </p:pic>
      <p:pic>
        <p:nvPicPr>
          <p:cNvPr id="808" name="" descr=""/>
          <p:cNvPicPr/>
          <p:nvPr/>
        </p:nvPicPr>
        <p:blipFill>
          <a:blip r:embed="rId2"/>
          <a:stretch/>
        </p:blipFill>
        <p:spPr>
          <a:xfrm>
            <a:off x="5161680" y="2520000"/>
            <a:ext cx="4698720" cy="3635280"/>
          </a:xfrm>
          <a:prstGeom prst="rect">
            <a:avLst/>
          </a:prstGeom>
          <a:ln>
            <a:noFill/>
          </a:ln>
        </p:spPr>
      </p:pic>
      <p:pic>
        <p:nvPicPr>
          <p:cNvPr id="809" name="" descr=""/>
          <p:cNvPicPr/>
          <p:nvPr/>
        </p:nvPicPr>
        <p:blipFill>
          <a:blip r:embed="rId3"/>
          <a:stretch/>
        </p:blipFill>
        <p:spPr>
          <a:xfrm>
            <a:off x="337680" y="4752000"/>
            <a:ext cx="4316400" cy="2876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3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CustomShape 1"/>
          <p:cNvSpPr/>
          <p:nvPr/>
        </p:nvSpPr>
        <p:spPr>
          <a:xfrm>
            <a:off x="504000" y="249480"/>
            <a:ext cx="9065520" cy="12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000000"/>
                </a:solidFill>
                <a:latin typeface="Arial"/>
                <a:ea typeface="DejaVu Sans"/>
              </a:rPr>
              <a:t>Podglądamy zajęcia gr.A1</a:t>
            </a:r>
            <a:endParaRPr b="0" lang="pl-PL" sz="3600" spc="-1" strike="noStrike">
              <a:latin typeface="Arial"/>
            </a:endParaRPr>
          </a:p>
        </p:txBody>
      </p:sp>
      <p:pic>
        <p:nvPicPr>
          <p:cNvPr id="811" name="" descr=""/>
          <p:cNvPicPr/>
          <p:nvPr/>
        </p:nvPicPr>
        <p:blipFill>
          <a:blip r:embed="rId1"/>
          <a:stretch/>
        </p:blipFill>
        <p:spPr>
          <a:xfrm>
            <a:off x="193680" y="1728000"/>
            <a:ext cx="4532400" cy="3020400"/>
          </a:xfrm>
          <a:prstGeom prst="rect">
            <a:avLst/>
          </a:prstGeom>
          <a:ln>
            <a:noFill/>
          </a:ln>
        </p:spPr>
      </p:pic>
      <p:pic>
        <p:nvPicPr>
          <p:cNvPr id="812" name="" descr=""/>
          <p:cNvPicPr/>
          <p:nvPr/>
        </p:nvPicPr>
        <p:blipFill>
          <a:blip r:embed="rId2"/>
          <a:stretch/>
        </p:blipFill>
        <p:spPr>
          <a:xfrm>
            <a:off x="5112000" y="1800000"/>
            <a:ext cx="4460400" cy="2972520"/>
          </a:xfrm>
          <a:prstGeom prst="rect">
            <a:avLst/>
          </a:prstGeom>
          <a:ln>
            <a:noFill/>
          </a:ln>
        </p:spPr>
      </p:pic>
      <p:pic>
        <p:nvPicPr>
          <p:cNvPr id="813" name="" descr=""/>
          <p:cNvPicPr/>
          <p:nvPr/>
        </p:nvPicPr>
        <p:blipFill>
          <a:blip r:embed="rId3"/>
          <a:stretch/>
        </p:blipFill>
        <p:spPr>
          <a:xfrm>
            <a:off x="2713680" y="4353120"/>
            <a:ext cx="4698720" cy="3131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3bb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CustomShape 1"/>
          <p:cNvSpPr/>
          <p:nvPr/>
        </p:nvSpPr>
        <p:spPr>
          <a:xfrm>
            <a:off x="218880" y="1800000"/>
            <a:ext cx="9065160" cy="584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15" name="" descr=""/>
          <p:cNvPicPr/>
          <p:nvPr/>
        </p:nvPicPr>
        <p:blipFill>
          <a:blip r:embed="rId1"/>
          <a:stretch/>
        </p:blipFill>
        <p:spPr>
          <a:xfrm>
            <a:off x="1025640" y="1100520"/>
            <a:ext cx="7830360" cy="6171480"/>
          </a:xfrm>
          <a:prstGeom prst="rect">
            <a:avLst/>
          </a:prstGeom>
          <a:ln>
            <a:noFill/>
          </a:ln>
        </p:spPr>
      </p:pic>
      <p:sp>
        <p:nvSpPr>
          <p:cNvPr id="816" name="CustomShape 2"/>
          <p:cNvSpPr/>
          <p:nvPr/>
        </p:nvSpPr>
        <p:spPr>
          <a:xfrm>
            <a:off x="290880" y="216000"/>
            <a:ext cx="9425520" cy="91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000000"/>
                </a:solidFill>
                <a:latin typeface="Arial"/>
                <a:ea typeface="DejaVu Sans"/>
              </a:rPr>
              <a:t>Czy na pewno ten angielski taki trudny</a:t>
            </a:r>
            <a:endParaRPr b="0" lang="pl-PL" sz="3600" spc="-1" strike="noStrike">
              <a:latin typeface="Arial"/>
            </a:endParaRPr>
          </a:p>
        </p:txBody>
      </p:sp>
      <p:pic>
        <p:nvPicPr>
          <p:cNvPr id="817" name="" descr=""/>
          <p:cNvPicPr/>
          <p:nvPr/>
        </p:nvPicPr>
        <p:blipFill>
          <a:blip r:embed="rId2"/>
          <a:stretch/>
        </p:blipFill>
        <p:spPr>
          <a:xfrm>
            <a:off x="8963640" y="398880"/>
            <a:ext cx="605520" cy="605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ad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CustomShape 1"/>
          <p:cNvSpPr/>
          <p:nvPr/>
        </p:nvSpPr>
        <p:spPr>
          <a:xfrm>
            <a:off x="-144000" y="36360"/>
            <a:ext cx="7193520" cy="12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000000"/>
                </a:solidFill>
                <a:latin typeface="Arial"/>
                <a:ea typeface="DejaVu Sans"/>
              </a:rPr>
              <a:t>Dziękuję za uwagę</a:t>
            </a:r>
            <a:endParaRPr b="0" lang="pl-PL" sz="3600" spc="-1" strike="noStrike">
              <a:latin typeface="Arial"/>
            </a:endParaRPr>
          </a:p>
        </p:txBody>
      </p:sp>
      <p:sp>
        <p:nvSpPr>
          <p:cNvPr id="819" name="CustomShape 2"/>
          <p:cNvSpPr/>
          <p:nvPr/>
        </p:nvSpPr>
        <p:spPr>
          <a:xfrm>
            <a:off x="5150880" y="1769400"/>
            <a:ext cx="4421880" cy="438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Bef>
                <a:spcPts val="1417"/>
              </a:spcBef>
            </a:pP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  <a:ea typeface="DejaVu Sans"/>
              </a:rPr>
              <a:t>Życzę sukcesów</a:t>
            </a:r>
            <a:endParaRPr b="0" lang="pl-PL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  <a:ea typeface="DejaVu Sans"/>
              </a:rPr>
              <a:t>edukacyjnych</a:t>
            </a:r>
            <a:endParaRPr b="0" lang="pl-PL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pl-PL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pl-PL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DejaVu Sans"/>
              </a:rPr>
              <a:t>Helena Mączka</a:t>
            </a:r>
            <a:endParaRPr b="0" lang="pl-PL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DejaVu Sans"/>
              </a:rPr>
              <a:t>koordynatorka j. angielskiego</a:t>
            </a:r>
            <a:endParaRPr b="0" lang="pl-PL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pl-PL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pl-PL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pl-PL" sz="2200" spc="-1" strike="noStrike">
              <a:latin typeface="Arial"/>
            </a:endParaRPr>
          </a:p>
        </p:txBody>
      </p:sp>
      <p:pic>
        <p:nvPicPr>
          <p:cNvPr id="820" name="" descr=""/>
          <p:cNvPicPr/>
          <p:nvPr/>
        </p:nvPicPr>
        <p:blipFill>
          <a:blip r:embed="rId1"/>
          <a:stretch/>
        </p:blipFill>
        <p:spPr>
          <a:xfrm>
            <a:off x="288000" y="2304000"/>
            <a:ext cx="4748400" cy="4103280"/>
          </a:xfrm>
          <a:prstGeom prst="rect">
            <a:avLst/>
          </a:prstGeom>
          <a:ln>
            <a:noFill/>
          </a:ln>
        </p:spPr>
      </p:pic>
      <p:pic>
        <p:nvPicPr>
          <p:cNvPr id="821" name="" descr=""/>
          <p:cNvPicPr/>
          <p:nvPr/>
        </p:nvPicPr>
        <p:blipFill>
          <a:blip r:embed="rId2"/>
          <a:stretch/>
        </p:blipFill>
        <p:spPr>
          <a:xfrm>
            <a:off x="5688000" y="144360"/>
            <a:ext cx="4175280" cy="2015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Application>LibreOffice/6.1.3.2$Windows_x86 LibreOffice_project/86daf60bf00efa86ad547e59e09d6bb77c699acb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2020-02-09T15:12:37Z</dcterms:created>
  <dc:creator/>
  <dc:description/>
  <dc:language>pl-PL</dc:language>
  <cp:lastModifiedBy/>
  <dcterms:modified xsi:type="dcterms:W3CDTF">2020-02-11T20:45:38Z</dcterms:modified>
  <cp:revision>59</cp:revision>
  <dc:subject/>
  <dc:title>Progress</dc:title>
</cp:coreProperties>
</file>