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384" r:id="rId2"/>
    <p:sldId id="401" r:id="rId3"/>
    <p:sldId id="399" r:id="rId4"/>
    <p:sldId id="400" r:id="rId5"/>
    <p:sldId id="402" r:id="rId6"/>
    <p:sldId id="423" r:id="rId7"/>
    <p:sldId id="395" r:id="rId8"/>
    <p:sldId id="405" r:id="rId9"/>
    <p:sldId id="404" r:id="rId10"/>
    <p:sldId id="407" r:id="rId11"/>
    <p:sldId id="406" r:id="rId12"/>
    <p:sldId id="408" r:id="rId13"/>
    <p:sldId id="409" r:id="rId14"/>
    <p:sldId id="410" r:id="rId15"/>
    <p:sldId id="393" r:id="rId16"/>
    <p:sldId id="392" r:id="rId17"/>
    <p:sldId id="394" r:id="rId18"/>
    <p:sldId id="391" r:id="rId19"/>
    <p:sldId id="411" r:id="rId20"/>
    <p:sldId id="415" r:id="rId21"/>
    <p:sldId id="416" r:id="rId22"/>
    <p:sldId id="417" r:id="rId23"/>
    <p:sldId id="431" r:id="rId24"/>
    <p:sldId id="435" r:id="rId25"/>
    <p:sldId id="418" r:id="rId26"/>
    <p:sldId id="436" r:id="rId27"/>
    <p:sldId id="419" r:id="rId28"/>
    <p:sldId id="433" r:id="rId29"/>
    <p:sldId id="434" r:id="rId30"/>
    <p:sldId id="421" r:id="rId31"/>
    <p:sldId id="412" r:id="rId32"/>
    <p:sldId id="414" r:id="rId33"/>
    <p:sldId id="437" r:id="rId34"/>
    <p:sldId id="438" r:id="rId35"/>
    <p:sldId id="425" r:id="rId36"/>
    <p:sldId id="396" r:id="rId37"/>
    <p:sldId id="426" r:id="rId38"/>
    <p:sldId id="429" r:id="rId39"/>
    <p:sldId id="432" r:id="rId40"/>
    <p:sldId id="428" r:id="rId41"/>
    <p:sldId id="427" r:id="rId42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207" autoAdjust="0"/>
    <p:restoredTop sz="94660"/>
  </p:normalViewPr>
  <p:slideViewPr>
    <p:cSldViewPr>
      <p:cViewPr varScale="1">
        <p:scale>
          <a:sx n="85" d="100"/>
          <a:sy n="85" d="100"/>
        </p:scale>
        <p:origin x="-7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ECF72-0DD9-4C45-B521-F493578035B1}" type="datetimeFigureOut">
              <a:rPr lang="pl-PL" smtClean="0"/>
              <a:pPr/>
              <a:t>2023-12-05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F7864-3FD2-40A4-AC6F-1288810D12B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655992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F7864-3FD2-40A4-AC6F-1288810D12BB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29755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F7864-3FD2-40A4-AC6F-1288810D12BB}" type="slidenum">
              <a:rPr lang="pl-PL" smtClean="0"/>
              <a:pPr/>
              <a:t>41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85083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330C3-3369-40C0-934B-2735739FE415}" type="datetimeFigureOut">
              <a:rPr lang="pl-PL"/>
              <a:pPr>
                <a:defRPr/>
              </a:pPr>
              <a:t>2023-12-05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46B81-FFDF-44A1-AA62-A5F4F31A096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60434-29DE-48FC-BFB2-A10B26F955A5}" type="datetimeFigureOut">
              <a:rPr lang="pl-PL"/>
              <a:pPr>
                <a:defRPr/>
              </a:pPr>
              <a:t>2023-12-05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0ECB8-14C3-4D6F-BED0-F849B08D9C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C53C8-396B-4B44-B547-DCBCAD1C48E3}" type="datetimeFigureOut">
              <a:rPr lang="pl-PL"/>
              <a:pPr>
                <a:defRPr/>
              </a:pPr>
              <a:t>2023-12-05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7F8F0-6AAC-4594-84BD-09C750057DB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EC366-A316-40DD-962A-0F9517577EC9}" type="datetimeFigureOut">
              <a:rPr lang="pl-PL"/>
              <a:pPr>
                <a:defRPr/>
              </a:pPr>
              <a:t>2023-12-05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15540-9C0D-4641-A7F5-8A8C6B9417D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A5F9A-BE82-4E9E-91A9-829696CF4AA4}" type="datetimeFigureOut">
              <a:rPr lang="pl-PL"/>
              <a:pPr>
                <a:defRPr/>
              </a:pPr>
              <a:t>2023-12-05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D0899-363D-4EBA-9694-14D49351F66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C2CAE-4A17-463F-8F8D-862E9F4FB7F1}" type="datetimeFigureOut">
              <a:rPr lang="pl-PL"/>
              <a:pPr>
                <a:defRPr/>
              </a:pPr>
              <a:t>2023-12-05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24E65-625E-4538-8650-3F89307685A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59984-817A-43F7-A19D-AB8991485FB6}" type="datetimeFigureOut">
              <a:rPr lang="pl-PL"/>
              <a:pPr>
                <a:defRPr/>
              </a:pPr>
              <a:t>2023-12-05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30858-DAA0-4D19-88A7-7420060AEB5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7A0F6-4F87-4A48-A237-DE6AF1C69D6A}" type="datetimeFigureOut">
              <a:rPr lang="pl-PL"/>
              <a:pPr>
                <a:defRPr/>
              </a:pPr>
              <a:t>2023-12-05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6C4A2-D0D0-4CBE-85BD-B2032340E35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1C329-574F-4A75-9001-68456C2C0E0B}" type="datetimeFigureOut">
              <a:rPr lang="pl-PL"/>
              <a:pPr>
                <a:defRPr/>
              </a:pPr>
              <a:t>2023-12-05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CDFC5-E91C-474E-90DE-20A6840705C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71E4A-EB40-46D5-B31E-A75E6F95EA07}" type="datetimeFigureOut">
              <a:rPr lang="pl-PL"/>
              <a:pPr>
                <a:defRPr/>
              </a:pPr>
              <a:t>2023-12-05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597C2-63D8-4CC5-9830-C73FBEEE0DE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EAC54-73B4-4049-AAED-EBA7343D8731}" type="datetimeFigureOut">
              <a:rPr lang="pl-PL"/>
              <a:pPr>
                <a:defRPr/>
              </a:pPr>
              <a:t>2023-12-05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D9B05-388F-4435-AF41-F0CCCF4402D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11B4F61-56F1-40DC-AE40-DDBF6C3413CE}" type="datetimeFigureOut">
              <a:rPr lang="pl-PL"/>
              <a:pPr>
                <a:defRPr/>
              </a:pPr>
              <a:t>2023-12-05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3DE6C39-A1D0-4CE5-942A-F44917A89E0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395536" y="1137078"/>
            <a:ext cx="8429684" cy="3357562"/>
          </a:xfrm>
        </p:spPr>
        <p:txBody>
          <a:bodyPr/>
          <a:lstStyle/>
          <a:p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Prezentacja działalności </a:t>
            </a:r>
            <a:b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UNIWERSYTETU TRZECIEGO WIEKU  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UIWERSYTETU  RZESZOWSKIEGO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 roku akademickim 2023/2024</a:t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Podsumowanie projektu </a:t>
            </a:r>
            <a:r>
              <a:rPr lang="pl-PL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Aktywny senior to zdrowszy senior</a:t>
            </a:r>
            <a:r>
              <a:rPr lang="pl-PL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br>
              <a:rPr lang="pl-PL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grudnia 2023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</a:t>
            </a:r>
            <a:b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type="subTitle" idx="1"/>
          </p:nvPr>
        </p:nvSpPr>
        <p:spPr>
          <a:xfrm>
            <a:off x="2428860" y="4857760"/>
            <a:ext cx="4643470" cy="2000240"/>
          </a:xfrm>
        </p:spPr>
        <p:txBody>
          <a:bodyPr/>
          <a:lstStyle/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2052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4615680"/>
            <a:ext cx="2288293" cy="199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az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30" y="4615680"/>
            <a:ext cx="987589" cy="885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632" y="4615680"/>
            <a:ext cx="1066892" cy="90838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3923928" y="6669360"/>
            <a:ext cx="8401080" cy="2227256"/>
          </a:xfrm>
        </p:spPr>
        <p:txBody>
          <a:bodyPr/>
          <a:lstStyle/>
          <a:p>
            <a:pPr algn="ctr"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</a:t>
            </a: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214290"/>
            <a:ext cx="8329642" cy="5911873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UTW-UR funkcjonuje jako Studium Otwarte Uniwersytetu Rzeszowskiego i podlega Prorektor ds. Studenckich i Kształcenia UR dr. hab. prof. UR Elżbiecie Rokosz.</a:t>
            </a:r>
          </a:p>
          <a:p>
            <a:pPr algn="ctr">
              <a:spcBef>
                <a:spcPts val="0"/>
              </a:spcBef>
            </a:pPr>
            <a:r>
              <a:rPr lang="pl-PL" alt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Pełnomocnikiem z ramienia Rektora UR </a:t>
            </a:r>
            <a:br>
              <a:rPr lang="pl-PL" alt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ds. UTW-UR jest</a:t>
            </a:r>
            <a:br>
              <a:rPr lang="pl-PL" alt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dr hab. prof. UR Andrzej Bonusiak.</a:t>
            </a:r>
          </a:p>
          <a:p>
            <a:pPr algn="ctr">
              <a:spcBef>
                <a:spcPts val="0"/>
              </a:spcBef>
            </a:pP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Naukowy poziom edukacji słuchaczy kształtuje Rada Programowa.</a:t>
            </a:r>
          </a:p>
          <a:p>
            <a:pPr algn="ctr">
              <a:spcBef>
                <a:spcPts val="0"/>
              </a:spcBef>
            </a:pP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Działalność UTW-UR jest finansowana ze składek słuchaczy i grantów uzyskiwanych przez Stowarzyszenie Przyjaciół UTW </a:t>
            </a:r>
          </a:p>
          <a:p>
            <a:pPr algn="ctr">
              <a:spcBef>
                <a:spcPts val="0"/>
              </a:spcBef>
            </a:pP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 Rzeszowie </a:t>
            </a:r>
            <a:r>
              <a:rPr lang="pl-PL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3200" dirty="0" smtClean="0">
                <a:latin typeface="Arial" pitchFamily="34" charset="0"/>
                <a:cs typeface="Arial" pitchFamily="34" charset="0"/>
              </a:rPr>
            </a:br>
            <a:r>
              <a:rPr lang="pl-PL" sz="3200" dirty="0" smtClean="0">
                <a:latin typeface="Arial" pitchFamily="34" charset="0"/>
                <a:cs typeface="Arial" pitchFamily="34" charset="0"/>
              </a:rPr>
              <a:t> </a:t>
            </a:r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1512876"/>
          </a:xfrm>
        </p:spPr>
        <p:txBody>
          <a:bodyPr/>
          <a:lstStyle/>
          <a:p>
            <a:pPr algn="ctr"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0" y="785794"/>
            <a:ext cx="9144000" cy="5340369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sp>
        <p:nvSpPr>
          <p:cNvPr id="7" name="Prostokąt 6"/>
          <p:cNvSpPr/>
          <p:nvPr/>
        </p:nvSpPr>
        <p:spPr>
          <a:xfrm>
            <a:off x="714348" y="214290"/>
            <a:ext cx="77867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Skład Zarządu UTW-UR:  15 osób</a:t>
            </a:r>
            <a:endParaRPr lang="pl-PL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285720" y="785794"/>
            <a:ext cx="885828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Małgorzata Siuta – Prezes Zarządu UTW-UR</a:t>
            </a:r>
          </a:p>
          <a:p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Danuta Kamieniecka – Przywara – Wiceprezes ds. naukowych</a:t>
            </a:r>
          </a:p>
          <a:p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Maria Suchy – Wiceprezes i Prezes Zarządu SPUTW</a:t>
            </a:r>
          </a:p>
          <a:p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Irena Fabiańska – koordynator sekcji komputerowej</a:t>
            </a:r>
          </a:p>
          <a:p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Nawojka Kolijewicz – koordynator sekcji sportowo turystycznej</a:t>
            </a:r>
          </a:p>
          <a:p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Jadwiga Kowalik – obsługa multimedialna, grafika komputerowa</a:t>
            </a:r>
          </a:p>
          <a:p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Jadwiga Kruk – współpraca z chórem i grupą tańca</a:t>
            </a:r>
          </a:p>
          <a:p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Małgorzata Kuśmierczyk – kierowanie Klubem Seniora 80+</a:t>
            </a:r>
          </a:p>
          <a:p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Anna Leśniowska – teatr, filharmonia, gimnastyka </a:t>
            </a:r>
            <a:r>
              <a:rPr lang="pl-PL" sz="2400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rehabilitac</a:t>
            </a:r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Bernadetta Nowicka – Lassota – sprawy prawne, klub filmu</a:t>
            </a:r>
          </a:p>
          <a:p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Janusz Obarski – kierowanie Klubem Fotografii </a:t>
            </a:r>
          </a:p>
          <a:p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Paweł Urban – współpraca z koordynatorem wykładów oraz w realizacji projektu Erasmus + Edukacja Dorosłych</a:t>
            </a:r>
          </a:p>
          <a:p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Marta Waczew – koordynator lektoratów j. angielskiego</a:t>
            </a:r>
          </a:p>
          <a:p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Ewa Walicka – Bereś – koordynator wykładów i seminariów</a:t>
            </a:r>
          </a:p>
          <a:p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Ewa Wójcik – sekretarz Zarządu, koordynator str. internetowej   </a:t>
            </a:r>
          </a:p>
          <a:p>
            <a:endParaRPr 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1512876"/>
          </a:xfrm>
        </p:spPr>
        <p:txBody>
          <a:bodyPr/>
          <a:lstStyle/>
          <a:p>
            <a:pPr algn="ctr"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pl-PL" altLang="pl-PL" sz="3200" b="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Nad działalnością Zarządu czuwa </a:t>
            </a:r>
            <a:br>
              <a:rPr lang="pl-PL" altLang="pl-PL" sz="3200" b="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 osobowa Komisja Rewizyjna, której przewodniczy Maria Sierżęga.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0" y="1857364"/>
            <a:ext cx="9144000" cy="4572032"/>
          </a:xfrm>
        </p:spPr>
        <p:txBody>
          <a:bodyPr/>
          <a:lstStyle/>
          <a:p>
            <a:pPr algn="ctr"/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 Zarządem współpracuje zespół Liderów -                      45 kierowników różnych klubów i grup.</a:t>
            </a:r>
          </a:p>
          <a:p>
            <a:pPr algn="ctr"/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Istnieje i działa: 12 grup języka angielskiego, 5 grup innych języków obcych (włoski, hiszpański, francuski, niemiecki), </a:t>
            </a:r>
          </a:p>
          <a:p>
            <a:pPr algn="ctr"/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 grup komputerowych, 2 grupy grafiki komputerowej,</a:t>
            </a:r>
          </a:p>
          <a:p>
            <a:pPr algn="ctr"/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11 grup rekreacji sportowej: gimnastyka rehabilitacyjna, gimnastyka w wodzie, joga na krzesłach, ćw. równowagi ciała i dna miednicy, neurofitness, gimnastyka „senior”, </a:t>
            </a:r>
          </a:p>
          <a:p>
            <a:pPr algn="ctr"/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tenis stołowy, nordic walking.  </a:t>
            </a: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1727190"/>
          </a:xfrm>
        </p:spPr>
        <p:txBody>
          <a:bodyPr/>
          <a:lstStyle/>
          <a:p>
            <a:pPr algn="ctr" eaLnBrk="1" hangingPunct="1"/>
            <a:r>
              <a:rPr lang="pl-PL" altLang="pl-PL" sz="2800" b="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Misją UTW-UR jest ustawiczne kształcenie słuchaczy, poprzez wykłady, seminaria, ale też propozycja szerokiego wachlarza możliwości rozwoju zainteresowań i własnej twórczości.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157162" y="2568838"/>
            <a:ext cx="9001156" cy="4286280"/>
          </a:xfrm>
        </p:spPr>
        <p:txBody>
          <a:bodyPr/>
          <a:lstStyle/>
          <a:p>
            <a:pPr algn="ctr"/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Sekcja Kulturalno – Artystyczna posiada:</a:t>
            </a:r>
          </a:p>
          <a:p>
            <a:pPr algn="ctr"/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Chór „Cantilena” im. Alicji Borowiec, Grupę teatralną „Słowo za słowo”, Klub Seniora 80+,  </a:t>
            </a:r>
          </a:p>
          <a:p>
            <a:pPr algn="ctr"/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Dyskusyjny Klub Książki, Klub Pasjonatów, </a:t>
            </a:r>
          </a:p>
          <a:p>
            <a:pPr algn="ctr"/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Klub i grupę Fotografii, Klub Malarstwa (2 grupy)</a:t>
            </a:r>
          </a:p>
          <a:p>
            <a:pPr algn="ctr"/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Klub Rękodzieła, Klub tańca, Klub Filmu, </a:t>
            </a:r>
          </a:p>
          <a:p>
            <a:pPr algn="ctr"/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Klub Teatru, Klub Melomana, Książka dla seniora.     </a:t>
            </a: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214282" y="273050"/>
            <a:ext cx="8643998" cy="1084248"/>
          </a:xfrm>
        </p:spPr>
        <p:txBody>
          <a:bodyPr/>
          <a:lstStyle/>
          <a:p>
            <a:pPr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Misją UTW-UR jest ustawiczne kształcenie słuchaczy, poprzez wykłady, seminaria, ale też proponuje im szeroki wachlarz </a:t>
            </a:r>
            <a:r>
              <a:rPr lang="pl-PL" altLang="pl-PL" sz="3200" b="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możliwośc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Wykłady otwarte dla słuchaczy odbywają się regularnie we wtorki o godz. 17-tej w Auli UR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142844" y="1428736"/>
            <a:ext cx="8858312" cy="5000660"/>
          </a:xfrm>
        </p:spPr>
        <p:txBody>
          <a:bodyPr/>
          <a:lstStyle/>
          <a:p>
            <a:pPr algn="ctr"/>
            <a:r>
              <a:rPr 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19 września 2023 odbyło się spotkanie członków Rady Programowej z Prezydium Zarządu UTW-UR. Ustalono wstępnie tematykę wykładów oraz, że jeden Instytut ma wykłady w danym miesiącu. Wszystkie wykłady prowadzone są przez pracowników naukowych UR. W październiku były to wykłady podróżnicze z Inst. Nauk o Kulturze Fizycznej, a w listopadzie o Galicji z Inst. Historii. Koleżanka Ewa Walicka – Bereś zajmuje się świetnie organizacją tych wykładów. Dalsze wykłady będą o tematyce:</a:t>
            </a:r>
          </a:p>
          <a:p>
            <a:pPr algn="ctr"/>
            <a:r>
              <a:rPr 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medycyna, pedagogika, sztuka, muzyka i przyroda.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941372"/>
          </a:xfrm>
        </p:spPr>
        <p:txBody>
          <a:bodyPr/>
          <a:lstStyle/>
          <a:p>
            <a:pPr algn="ctr"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Zebranie Zarządu UTW-UR i SP UTW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2643182"/>
            <a:ext cx="8329642" cy="348298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7" name="Obraz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785794"/>
            <a:ext cx="8072494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1941504"/>
          </a:xfrm>
        </p:spPr>
        <p:txBody>
          <a:bodyPr/>
          <a:lstStyle/>
          <a:p>
            <a:pPr algn="ctr"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</a:t>
            </a:r>
            <a:endParaRPr lang="pl-PL" altLang="pl-PL" sz="3200" b="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214282" y="285728"/>
            <a:ext cx="8929718" cy="4857785"/>
          </a:xfrm>
        </p:spPr>
        <p:txBody>
          <a:bodyPr/>
          <a:lstStyle/>
          <a:p>
            <a:pPr algn="ctr"/>
            <a:r>
              <a:rPr lang="pl-PL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12 września 2023 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odbył się wyjazd 40 liderów </a:t>
            </a:r>
          </a:p>
          <a:p>
            <a:pPr algn="ctr"/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UTW-UR do Podkarpackiego Centrum Nauki „Łukasiewicz”, zwiedzanie ekspozycji, warsztaty tematyczne dla 3 grup, integracyjne spotkanie z wręczaniem certyfikatów dla uczestników projektu „Seniorzy aktywni razem” i poczęstunkiem oraz wędrówka ścieżką przyrodniczą w rezerwacie "Bór" .</a:t>
            </a:r>
            <a:r>
              <a:rPr lang="pl-PL" alt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Projekt „Seniorzy aktywni razem” to grant w 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programie: „Prowadzenie działań aktywizujących na rzecz osób w wieku senioralnym”</a:t>
            </a:r>
            <a:r>
              <a:rPr lang="pl-PL" alt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Prezydenta Miasta Rzeszowa.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727058"/>
          </a:xfrm>
        </p:spPr>
        <p:txBody>
          <a:bodyPr/>
          <a:lstStyle/>
          <a:p>
            <a:pPr algn="ctr"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Projekt „Seniorzy aktywni razem”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12 wrzesień 2023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2643182"/>
            <a:ext cx="8329642" cy="348298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7" name="Obraz 6" descr="https://www.ur.edu.pl/files/ur/import/private/118/12.09.PN/Niemczak_Pawe%C5%82_Seniorzy_aktywni_razem_Jasionka_%20%280%2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928670"/>
            <a:ext cx="8143932" cy="564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727058"/>
          </a:xfrm>
        </p:spPr>
        <p:txBody>
          <a:bodyPr/>
          <a:lstStyle/>
          <a:p>
            <a:pPr algn="ctr"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Projekt „Seniorzy aktywni razem”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12 wrzesień 2023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2643182"/>
            <a:ext cx="8329642" cy="348298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8" name="Obraz 7"/>
          <p:cNvPicPr/>
          <p:nvPr/>
        </p:nvPicPr>
        <p:blipFill>
          <a:blip r:embed="rId3"/>
          <a:stretch>
            <a:fillRect/>
          </a:stretch>
        </p:blipFill>
        <p:spPr>
          <a:xfrm>
            <a:off x="428596" y="571480"/>
            <a:ext cx="8358246" cy="592935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727058"/>
          </a:xfrm>
        </p:spPr>
        <p:txBody>
          <a:bodyPr/>
          <a:lstStyle/>
          <a:p>
            <a:pPr algn="ctr"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Projekt „Seniorzy aktywni razem”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12 wrzesień 2023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2643182"/>
            <a:ext cx="8329642" cy="348298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8" name="Obraz 7" descr="https://www.ur.edu.pl/files/ur/import/private/118/12.09.PN/Niemczak_Pawe%C5%82_Seniorzy_aktywni_razem_Jasionka_%20%289%2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00042"/>
            <a:ext cx="7858180" cy="592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-180528" y="268215"/>
            <a:ext cx="8075240" cy="614061"/>
          </a:xfrm>
        </p:spPr>
        <p:txBody>
          <a:bodyPr/>
          <a:lstStyle/>
          <a:p>
            <a:pPr algn="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Warsztaty w PCN „Łukasiewicz”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2643182"/>
            <a:ext cx="8329642" cy="348298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5910251" y="1104553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5563120" y="574162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9" name="Obraz 8" descr="https://www.ur.edu.pl/files/ur/import/private/118/12.09.ZD/PCN-Warsztaty%20biologiczne-fot.%20Zofia%20Domino%20%286%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37" y="1035827"/>
            <a:ext cx="457203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9" descr="https://www.ur.edu.pl/files/ur/import/private/118/12.09.PN/Niemczak_Pawe%C5%82_Seniorzy_aktywni_razem_Jasionka_%20%287%2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3333256"/>
            <a:ext cx="504634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512744"/>
          </a:xfrm>
        </p:spPr>
        <p:txBody>
          <a:bodyPr/>
          <a:lstStyle/>
          <a:p>
            <a:pPr algn="ctr"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Wręczanie Certyfikatów aktywnym liderom 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2643182"/>
            <a:ext cx="8329642" cy="348298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9" name="Obraz 8" descr="https://www.ur.edu.pl/files/ur/import/private/118/12.09.PN/Niemczak_Pawe%C5%82_Seniorzy_aktywni_razem_Jasionka_%20%2820%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85794"/>
            <a:ext cx="4380558" cy="4166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9" descr="https://www.ur.edu.pl/files/ur/import/private/118/12.09.PN/Niemczak_Pawe%C5%82_Seniorzy_aktywni_razem_Jasionka_%20%2823%2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571744"/>
            <a:ext cx="4309120" cy="4023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512744"/>
          </a:xfrm>
        </p:spPr>
        <p:txBody>
          <a:bodyPr/>
          <a:lstStyle/>
          <a:p>
            <a:pPr algn="ctr"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Wędrówka ścieżką przyrodniczą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2643182"/>
            <a:ext cx="8329642" cy="348298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9" name="Obraz 8" descr="https://www.ur.edu.pl/files/ur/import/private/118/12.09.PN/Niemczak_Pawe%C5%82_Seniorzy_aktywni_razem_Jasionka_%20%2829%2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785794"/>
            <a:ext cx="7786742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857224" y="273050"/>
            <a:ext cx="8001056" cy="727058"/>
          </a:xfrm>
        </p:spPr>
        <p:txBody>
          <a:bodyPr/>
          <a:lstStyle/>
          <a:p>
            <a:pPr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Sportowe osiągnięcia słuchaczy </a:t>
            </a: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571480"/>
            <a:ext cx="8329642" cy="5554683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l-PL" sz="4400" b="1" dirty="0" smtClean="0">
                <a:solidFill>
                  <a:srgbClr val="002060"/>
                </a:solidFill>
              </a:rPr>
              <a:t>Łazy 16 wrzesień 2023</a:t>
            </a:r>
            <a:r>
              <a:rPr lang="pl-PL" sz="4400" dirty="0" smtClean="0">
                <a:solidFill>
                  <a:srgbClr val="002060"/>
                </a:solidFill>
              </a:rPr>
              <a:t/>
            </a:r>
            <a:br>
              <a:rPr lang="pl-PL" sz="4400" dirty="0" smtClean="0">
                <a:solidFill>
                  <a:srgbClr val="002060"/>
                </a:solidFill>
              </a:rPr>
            </a:br>
            <a:r>
              <a:rPr lang="pl-PL" sz="3600" dirty="0" smtClean="0">
                <a:solidFill>
                  <a:srgbClr val="002060"/>
                </a:solidFill>
              </a:rPr>
              <a:t/>
            </a:r>
            <a:br>
              <a:rPr lang="pl-PL" sz="3600" dirty="0" smtClean="0">
                <a:solidFill>
                  <a:srgbClr val="002060"/>
                </a:solidFill>
              </a:rPr>
            </a:br>
            <a: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XV Międzynarodowa Olimpiada Sportowa   UTW i Organizacji Senioralnych</a:t>
            </a:r>
            <a:b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„Trzeci Wiek na Start”</a:t>
            </a:r>
            <a:b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13 dyscyplin - 4 kategorie wiekowe</a:t>
            </a:r>
            <a:b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Uczestniczyły 54 zespoły </a:t>
            </a:r>
            <a:b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ok. 800 zawodników</a:t>
            </a:r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28596" y="0"/>
            <a:ext cx="8715404" cy="1214422"/>
          </a:xfrm>
        </p:spPr>
        <p:txBody>
          <a:bodyPr/>
          <a:lstStyle/>
          <a:p>
            <a:pPr eaLnBrk="1" hangingPunct="1"/>
            <a:r>
              <a:rPr lang="pl-PL" sz="28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XV Międzynarodowa Olimpiada Sportowa UTW </a:t>
            </a:r>
            <a:br>
              <a:rPr lang="pl-PL" sz="28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sz="28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 Organizacji Senioralnych „Trzeci Wiek na Start” </a:t>
            </a:r>
            <a:endParaRPr lang="pl-PL" altLang="pl-PL" sz="28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285720" y="2643182"/>
            <a:ext cx="8858280" cy="348298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857752" y="1500174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7" name="Obraz 6" descr="C:\Users\user\Documents\3517-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357298"/>
            <a:ext cx="8429684" cy="5143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1870066"/>
          </a:xfrm>
        </p:spPr>
        <p:txBody>
          <a:bodyPr/>
          <a:lstStyle/>
          <a:p>
            <a:pPr algn="ctr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Ekipa sportowa  UTW-UR zajęła </a:t>
            </a:r>
            <a:br>
              <a:rPr 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9 miejsce drużynowo oraz </a:t>
            </a:r>
            <a:br>
              <a:rPr 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zdobyła 5 medali indywidualnie</a:t>
            </a:r>
            <a:r>
              <a:rPr lang="pl-PL" sz="3200" b="0" dirty="0" smtClean="0"/>
              <a:t/>
            </a:r>
            <a:br>
              <a:rPr lang="pl-PL" sz="3200" b="0" dirty="0" smtClean="0"/>
            </a:b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285720" y="2643182"/>
            <a:ext cx="8858280" cy="3482981"/>
          </a:xfrm>
        </p:spPr>
        <p:txBody>
          <a:bodyPr/>
          <a:lstStyle/>
          <a:p>
            <a: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sp>
        <p:nvSpPr>
          <p:cNvPr id="7" name="Prostokąt 6"/>
          <p:cNvSpPr/>
          <p:nvPr/>
        </p:nvSpPr>
        <p:spPr>
          <a:xfrm>
            <a:off x="357158" y="2000240"/>
            <a:ext cx="82868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Medaliści :</a:t>
            </a:r>
          </a:p>
          <a:p>
            <a:r>
              <a:rPr 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Grażyna Gromska  - bieg na 150 m – złoty medal</a:t>
            </a:r>
          </a:p>
          <a:p>
            <a:r>
              <a:rPr 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Halina Wojtyło        - bieg na 60 m – srebrny medal</a:t>
            </a:r>
          </a:p>
          <a:p>
            <a:r>
              <a:rPr 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Dorota Kieś            - tenis stołowy – srebrny medal</a:t>
            </a:r>
          </a:p>
          <a:p>
            <a:r>
              <a:rPr 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Sylwester Nędza    - pchnięcie kulą – brązowy medal</a:t>
            </a:r>
          </a:p>
          <a:p>
            <a:r>
              <a:rPr 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Zbigniew Leszczak  - strzelanie z pistoletu – brązowy medal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512744"/>
          </a:xfrm>
        </p:spPr>
        <p:txBody>
          <a:bodyPr/>
          <a:lstStyle/>
          <a:p>
            <a:pPr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Medaliści z zespołu sportowego UTW-UR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2643182"/>
            <a:ext cx="8329642" cy="348298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7" name="Obraz 6" descr="C:\Users\user\AppData\Local\Temp\Temp925117bc-8f57-471a-b5a0-79b9888f5628_download (2).zip\3987-1-popr-got.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928670"/>
            <a:ext cx="8143932" cy="56436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214282" y="273050"/>
            <a:ext cx="8643998" cy="1012810"/>
          </a:xfrm>
        </p:spPr>
        <p:txBody>
          <a:bodyPr/>
          <a:lstStyle/>
          <a:p>
            <a:pPr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26 września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Inauguracja roku akademickiego 2023/2024</a:t>
            </a:r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Dzień Otwartych Drzwi  UTW-UR </a:t>
            </a:r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2643182"/>
            <a:ext cx="8329642" cy="348298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9" name="Obraz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285860"/>
            <a:ext cx="8215370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142844" y="273050"/>
            <a:ext cx="8715436" cy="1012810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Chór „Cantilena” im Alicji Borowiec odśpiewał Gaudeamus Igitur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2643182"/>
            <a:ext cx="8329642" cy="348298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9" name="Obraz 8" descr="https://www.ur.edu.pl/files/ur/import/private/118/26.09.JS/Uniwersytet%20otwarcie%202023-2024%20Fot_Jacek%20Stankiewicz_01%20%28Kopiowanie%2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285860"/>
            <a:ext cx="8286808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 descr="https://www.ur.edu.pl/files/ur/import/private/118/26.09.Z%C5%9A/11-%C5%9Awieca%20Zdzis%C5%82aw-Inauguracja%202023-24-09%20%281800x1200%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9259" y="1216178"/>
            <a:ext cx="3071834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186217" y="528278"/>
            <a:ext cx="8643998" cy="584182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Wojewoda, przedstawiciele Marszałka Województwa i Prezydenta Miasta Rzeszowa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2643182"/>
            <a:ext cx="8329642" cy="348298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10" name="Obraz 9" descr="https://www.ur.edu.pl/files/ur/import/private/118/26.09.Z%C5%9A/07-%C5%9Awieca%20Zdzis%C5%82aw-Inauguracja%202023-24-06%20%281800x1200%2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678" y="1241400"/>
            <a:ext cx="485778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Obraz 10" descr="https://www.ur.edu.pl/files/ur/import/private/118/26.09.Z%C5%9A/10-%C5%9Awieca%20Zdzis%C5%82aw-Inauguracja%202023-24-08%20%281800x1200%2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84549" y="4045306"/>
            <a:ext cx="4189084" cy="276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Prostokąt 15"/>
          <p:cNvSpPr/>
          <p:nvPr/>
        </p:nvSpPr>
        <p:spPr>
          <a:xfrm>
            <a:off x="142845" y="3857628"/>
            <a:ext cx="2286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EWA LENIART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2605669" y="5797212"/>
            <a:ext cx="26209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Stanisław Kruczek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4069298" y="3244334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projektu</a:t>
            </a:r>
            <a:endParaRPr lang="pl-PL" dirty="0"/>
          </a:p>
        </p:txBody>
      </p:sp>
      <p:sp>
        <p:nvSpPr>
          <p:cNvPr id="19" name="Prostokąt 18"/>
          <p:cNvSpPr/>
          <p:nvPr/>
        </p:nvSpPr>
        <p:spPr>
          <a:xfrm>
            <a:off x="6357950" y="4721662"/>
            <a:ext cx="2500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Dyr. Andrzej Burnat</a:t>
            </a:r>
            <a:endParaRPr lang="pl-PL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214282" y="273050"/>
            <a:ext cx="8643998" cy="3298826"/>
          </a:xfrm>
        </p:spPr>
        <p:txBody>
          <a:bodyPr/>
          <a:lstStyle/>
          <a:p>
            <a:pPr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2643182"/>
            <a:ext cx="8329642" cy="348298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9" name="Obraz 8" descr="https://www.ur.edu.pl/files/ur/import/private/118/26.09.Z%C5%9A/03-%C5%9Awieca%20Zdzis%C5%82aw-Inauguracja%202023-24-03%20%281800x1200%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214554"/>
            <a:ext cx="492922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Obraz 12" descr="https://www.ur.edu.pl/files/ur/import/private/118/26.09.Z%C5%9A/12-%C5%9Awieca%20Zdzis%C5%82aw-Inauguracja%202023-24-10%20%281800x1200%29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1500174"/>
            <a:ext cx="3429024" cy="496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Prostokąt 17"/>
          <p:cNvSpPr/>
          <p:nvPr/>
        </p:nvSpPr>
        <p:spPr>
          <a:xfrm>
            <a:off x="428596" y="142852"/>
            <a:ext cx="842968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pl-PL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 hab. prof. UR Elżbieta Rokosz Prorektor ds. Studenckich i Kształcenia rozpoczęła rok akademicki </a:t>
            </a:r>
            <a:r>
              <a:rPr lang="pl-PL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2023/2024 UTW-UR.</a:t>
            </a:r>
            <a:endParaRPr lang="pl-PL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Wykład inauguracyjny o historii UTW wygłosił prof. dr hab. Włodzimierz Bonusiak</a:t>
            </a:r>
          </a:p>
          <a:p>
            <a:endParaRPr 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643998" cy="2000264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Informacja o planach i zamierzeniach w roku akademickim 2023/2024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sz="3200" b="0" dirty="0" smtClean="0">
                <a:latin typeface="Arial" pitchFamily="34" charset="0"/>
                <a:cs typeface="Arial" pitchFamily="34" charset="0"/>
              </a:rPr>
              <a:t>Prezes Zarządu UTW-UR Małgorzata Siuta </a:t>
            </a:r>
            <a:r>
              <a:rPr lang="pl-PL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3200" dirty="0" smtClean="0"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1714488"/>
            <a:ext cx="8329642" cy="314327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 smtClean="0">
              <a:latin typeface="Arial" pitchFamily="34" charset="0"/>
              <a:cs typeface="Arial" pitchFamily="34" charset="0"/>
            </a:endParaRPr>
          </a:p>
          <a:p>
            <a:endParaRPr lang="pl-PL" sz="3200" dirty="0" smtClean="0">
              <a:latin typeface="Arial" pitchFamily="34" charset="0"/>
              <a:cs typeface="Arial" pitchFamily="34" charset="0"/>
            </a:endParaRPr>
          </a:p>
          <a:p>
            <a:endParaRPr lang="pl-PL" sz="3200" dirty="0" smtClean="0">
              <a:latin typeface="Arial" pitchFamily="34" charset="0"/>
              <a:cs typeface="Arial" pitchFamily="34" charset="0"/>
            </a:endParaRPr>
          </a:p>
          <a:p>
            <a:endParaRPr lang="pl-PL" sz="3200" dirty="0" smtClean="0">
              <a:latin typeface="Arial" pitchFamily="34" charset="0"/>
              <a:cs typeface="Arial" pitchFamily="34" charset="0"/>
            </a:endParaRPr>
          </a:p>
          <a:p>
            <a:endParaRPr lang="pl-PL" sz="3200" dirty="0" smtClean="0">
              <a:latin typeface="Arial" pitchFamily="34" charset="0"/>
              <a:cs typeface="Arial" pitchFamily="34" charset="0"/>
            </a:endParaRPr>
          </a:p>
          <a:p>
            <a:endParaRPr lang="pl-PL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11" name="Obraz 1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643050"/>
            <a:ext cx="735811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142844" y="1142984"/>
            <a:ext cx="8715436" cy="1071570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Danuta Kamieniecka – Przywara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Wiceprezes Stowarzyszenia Przyjaciół UTW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1643050"/>
            <a:ext cx="8329642" cy="4500594"/>
          </a:xfrm>
        </p:spPr>
        <p:txBody>
          <a:bodyPr/>
          <a:lstStyle/>
          <a:p>
            <a:pPr algn="ctr"/>
            <a: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9" name="Obraz 8" descr="https://www.ur.edu.pl/files/ur/import/private/118/26.09.Z%C5%9A/15-%C5%9Awieca%20Zdzis%C5%82aw-Inauguracja%202023-24-17%20%281800x1200%2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214422"/>
            <a:ext cx="771530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142844" y="867412"/>
            <a:ext cx="8715436" cy="1012810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Podsumowanie projektu „Seniorzy aktywni razem” dofinansowanego z Urzędu Miasta Rzeszowa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35740" y="1714488"/>
            <a:ext cx="8808259" cy="4941364"/>
          </a:xfrm>
        </p:spPr>
        <p:txBody>
          <a:bodyPr/>
          <a:lstStyle/>
          <a:p>
            <a:pPr algn="ctr"/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Przedstawiono prezentację podsumowującą uzyskane rezultaty. Podkreślono wartość wiedzy uzyskanej poprzez zwiedzanie ekspozycji i udział w warsztatach tematycznych oraz korzyści wyniesione z możliwości integracji i komunikacji liderów, których zadaniem jest organizowanie zajęć dla słuchaczy w roku akademickim 2023/2024. </a:t>
            </a:r>
          </a:p>
          <a:p>
            <a:pPr algn="ctr"/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Projekt  realizowała w całości </a:t>
            </a:r>
            <a:r>
              <a:rPr lang="pl-PL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Ewa Wójcik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Ogromne podziękowania !!!  </a:t>
            </a: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142844" y="1142984"/>
            <a:ext cx="8715436" cy="1071570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Podziękowanie dla Dyrektora Wydziału Polityki Społecznej Urzędu Miasta Rzeszowa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1643050"/>
            <a:ext cx="8329642" cy="4500594"/>
          </a:xfrm>
        </p:spPr>
        <p:txBody>
          <a:bodyPr/>
          <a:lstStyle/>
          <a:p>
            <a:pPr algn="ctr"/>
            <a: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8" name="Obraz 7" descr="https://www.ur.edu.pl/files/ur/import/private/118/26.09.Z%C5%9A/16-%C5%9Awieca%20Zdzis%C5%82aw-Inauguracja%202023-24-18%20%281800x1200%2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285861"/>
            <a:ext cx="8072494" cy="528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214282" y="0"/>
            <a:ext cx="8715436" cy="2071702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Maria Suchy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Prezes Stowarzyszenia Przyjaciół UTW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1643050"/>
            <a:ext cx="8329642" cy="4500594"/>
          </a:xfrm>
        </p:spPr>
        <p:txBody>
          <a:bodyPr/>
          <a:lstStyle/>
          <a:p>
            <a:pPr algn="ctr"/>
            <a: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9" name="Obraz 8" descr="https://www.ur.edu.pl/files/ur/import/private/118/26.09.Z%C5%9A/21-Domino%20Zofia-Inauguracja%202023-24-07%20%281800x1200%2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071546"/>
            <a:ext cx="8072494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142844" y="0"/>
            <a:ext cx="8715436" cy="1142984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Prezentacja Prezes Stowarzyszenia Przyjaciół UTW w Rzeszowie.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142844" y="1071546"/>
            <a:ext cx="9001155" cy="5429288"/>
          </a:xfrm>
        </p:spPr>
        <p:txBody>
          <a:bodyPr/>
          <a:lstStyle/>
          <a:p>
            <a:pPr algn="ctr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 trakcie DOD p</a:t>
            </a:r>
            <a: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rzedstawiła prelekcję o celach i zakresie zaplanowanych działań projektu „Seniorze bądź aktywnym mieszkańcem swojego miasta”, dofinansowanego przez Prezydenta Miasta Rzeszowa. Uroczyste jego zakończenie nastąpi 19 grudnia w Auli Głównej UR o godzinie 17:00. We wszystkie projekty realizowane w tym roku ogromny wkład pracy społecznej włożyła </a:t>
            </a:r>
          </a:p>
          <a:p>
            <a:pPr algn="ctr"/>
            <a:r>
              <a:rPr lang="pl-PL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Prezes SPUTW Maria Suchy</a:t>
            </a:r>
            <a: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algn="ctr"/>
            <a: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Składamy wielkie podziękowania!!!  </a:t>
            </a: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142844" y="1142984"/>
            <a:ext cx="8715436" cy="1071570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Słuchacze i goście, z prawej Maria Suchy Prezes Stowarzyszenia Przyjaciół UTW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1643050"/>
            <a:ext cx="8329642" cy="4500594"/>
          </a:xfrm>
        </p:spPr>
        <p:txBody>
          <a:bodyPr/>
          <a:lstStyle/>
          <a:p>
            <a:pPr algn="ctr"/>
            <a: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8" name="Obraz 7" descr="https://www.ur.edu.pl/files/ur/import/private/118/26.09.Z%C5%9A/04-Obarski%20Janusz-Inauguracja%202023-24-08%20%281800x1200%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357298"/>
            <a:ext cx="8358246" cy="5357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142844" y="239740"/>
            <a:ext cx="8715436" cy="571480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Koleżanki udzielające informacji o UTW-UR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1643050"/>
            <a:ext cx="8329642" cy="4500594"/>
          </a:xfrm>
        </p:spPr>
        <p:txBody>
          <a:bodyPr/>
          <a:lstStyle/>
          <a:p>
            <a:pPr algn="ctr"/>
            <a: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9" name="Obraz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3714752"/>
            <a:ext cx="4853835" cy="296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rostokąt 9"/>
          <p:cNvSpPr/>
          <p:nvPr/>
        </p:nvSpPr>
        <p:spPr>
          <a:xfrm>
            <a:off x="714348" y="1"/>
            <a:ext cx="76438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l-PL" sz="2800" dirty="0"/>
          </a:p>
        </p:txBody>
      </p:sp>
      <p:pic>
        <p:nvPicPr>
          <p:cNvPr id="11" name="Obraz 10" descr="https://www.ur.edu.pl/files/ur/import/private/118/26.09.Z%C5%9A/29-Obarski%20Janusz-Inauguracja%202023-24-06%20%281800x1200%2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857232"/>
            <a:ext cx="4930734" cy="347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142844" y="273050"/>
            <a:ext cx="8715436" cy="36986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Wystawy Klubu Malarstwa i Fotografii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2643182"/>
            <a:ext cx="8329642" cy="348298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7" name="Obraz 6" descr="https://www.ur.edu.pl/files/ur/import/private/118/26.09.JS/Uniwersytet%20otwarcie%202023-2024%20Fot_Jacek%20Stankiewicz_28%20%28Kopiowanie%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3643314"/>
            <a:ext cx="4974902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az 7" descr="https://www.ur.edu.pl/files/ur/import/private/118/26.09.JS/Uniwersytet%20otwarcie%202023-2024%20Fot_Jacek%20Stankiewicz_25%20%28Kopiowanie%29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785794"/>
            <a:ext cx="4760588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Obraz 8" descr="https://www.ur.edu.pl/files/ur/import/private/118/26.09.Z%C5%9A/33-Domino%20Zofia-Inauguracja%202023-24-02%20%281800x1200%2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785794"/>
            <a:ext cx="3599600" cy="2702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9" descr="https://www.ur.edu.pl/files/ur/import/private/118/26.09.Z%C5%9A/34-Domino%20Zofia-Inauguracja%202023-24-03%20%281800x1200%2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3929066"/>
            <a:ext cx="3595418" cy="269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214282" y="377527"/>
            <a:ext cx="8929718" cy="727058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Koncert chóru „Cantilena” im. Alicji Borowiec pieśni z repertuaru zespołu „Mazowsze” </a:t>
            </a:r>
            <a:endParaRPr lang="pl-PL" alt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2643182"/>
            <a:ext cx="8329642" cy="348298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8" name="Obraz 7" descr="https://www.ur.edu.pl/files/ur/import/private/118/26.09.JS/Uniwersytet%20otwarcie%202023-2024%20Fot_Jacek%20Stankiewicz_34%20%28Kopiowanie%2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875" y="1268760"/>
            <a:ext cx="8358246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142844" y="500042"/>
            <a:ext cx="8715436" cy="1357322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Prelekcja Rzecznika NFZ Rafała Śliża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1643050"/>
            <a:ext cx="8329642" cy="4500594"/>
          </a:xfrm>
        </p:spPr>
        <p:txBody>
          <a:bodyPr/>
          <a:lstStyle/>
          <a:p>
            <a:pPr algn="ctr"/>
            <a: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9" name="Obraz 8" descr="https://www.ur.edu.pl/files/ur/import/private/118/26.09.Z%C5%9A/23-Domino%20Zofia-Inauguracja%202023-24-10%20%281800x1200%2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928670"/>
            <a:ext cx="7929618" cy="5715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142844" y="500042"/>
            <a:ext cx="8715436" cy="1357322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Poczęstunek dla uczestników wydarzenia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357158" y="1643050"/>
            <a:ext cx="8329642" cy="4500594"/>
          </a:xfrm>
        </p:spPr>
        <p:txBody>
          <a:bodyPr/>
          <a:lstStyle/>
          <a:p>
            <a:pPr algn="ctr"/>
            <a:r>
              <a:rPr 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8" name="Obraz 7" descr="https://www.ur.edu.pl/files/ur/import/private/118/26.09.Z%C5%9A/40-Obarski%20Janusz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000108"/>
            <a:ext cx="8501122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0" y="273050"/>
            <a:ext cx="8858280" cy="1155686"/>
          </a:xfrm>
        </p:spPr>
        <p:txBody>
          <a:bodyPr/>
          <a:lstStyle/>
          <a:p>
            <a:pPr algn="ctr"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Statystyka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zapisy do UTW-UR zakończyły się 19.10.2023r. 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251520" y="1857364"/>
            <a:ext cx="8606760" cy="3571901"/>
          </a:xfrm>
        </p:spPr>
        <p:txBody>
          <a:bodyPr/>
          <a:lstStyle/>
          <a:p>
            <a:pPr algn="ctr"/>
            <a:r>
              <a:rPr 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Na rok akademicki 2023/2024 do UTW-UR zapisało się 98 nowych słuchaczy.</a:t>
            </a:r>
          </a:p>
          <a:p>
            <a:pPr algn="ctr"/>
            <a:r>
              <a:rPr 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Ogółem w UTW-UR jest obecnie 432 słuchaczy. </a:t>
            </a:r>
          </a:p>
          <a:p>
            <a:pPr algn="ctr"/>
            <a:r>
              <a:rPr lang="pl-PL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tym 42 osoby to członkowie Klubu 80+, a wśród nich jest 9-ciu Słuchaczy Honorowych, czyli 90 latki.</a:t>
            </a:r>
          </a:p>
          <a:p>
            <a:pPr algn="ctr"/>
            <a:r>
              <a:rPr 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Wśród słuchaczy mamy 351 kobiet tj. 81,25 % oraz 81 mężczyzn, co stanowi 18.75%. </a:t>
            </a:r>
          </a:p>
          <a:p>
            <a:endParaRPr lang="pl-PL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Wpłaty składek na obecny rok akademicki 2023/2024 ogółem : </a:t>
            </a:r>
            <a:r>
              <a:rPr lang="pl-PL" sz="28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41 670,00 zł</a:t>
            </a:r>
          </a:p>
          <a:p>
            <a:r>
              <a:rPr 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pl-PL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0" y="273050"/>
            <a:ext cx="8858280" cy="2012942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Zebrania organizacyjne z koordynatorami i kierownikami – przekazanie zakresu obowiązków, sposobów komunikacji 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z zarządem i realizacji zadań. 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2428868"/>
            <a:ext cx="8401080" cy="3000397"/>
          </a:xfrm>
        </p:spPr>
        <p:txBody>
          <a:bodyPr/>
          <a:lstStyle/>
          <a:p>
            <a:pPr algn="ctr"/>
            <a:r>
              <a:rPr lang="pl-PL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13 listopada 2023 </a:t>
            </a:r>
            <a:r>
              <a:rPr 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Wiceprezes Zarządu UTW-UR Maria Suchy odbyła zebranie z kierownikami Sekcji Artystyczno – Kulturalnej.</a:t>
            </a:r>
          </a:p>
          <a:p>
            <a:pPr algn="ctr"/>
            <a:r>
              <a:rPr lang="pl-PL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14 listopada 2023 </a:t>
            </a:r>
            <a:r>
              <a:rPr 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Wiceprezes ds. Naukowych Danuta Kamieniecka – Przywara przeprowadziła zebranie z koordynatorami i kierownikami Sekcji Komputerowej, Lektoratów języków angielskiego </a:t>
            </a:r>
          </a:p>
          <a:p>
            <a:pPr algn="ctr"/>
            <a:r>
              <a:rPr lang="pl-PL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 innych języków obcych oraz Sekcji Rekreacji Sportowo – Turystycznej. </a:t>
            </a:r>
          </a:p>
          <a:p>
            <a:pPr algn="ctr"/>
            <a:endParaRPr lang="pl-PL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0" y="273050"/>
            <a:ext cx="8858280" cy="1298562"/>
          </a:xfrm>
        </p:spPr>
        <p:txBody>
          <a:bodyPr/>
          <a:lstStyle/>
          <a:p>
            <a:pPr algn="ctr"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857364"/>
            <a:ext cx="8401080" cy="3571901"/>
          </a:xfrm>
        </p:spPr>
        <p:txBody>
          <a:bodyPr/>
          <a:lstStyle/>
          <a:p>
            <a:pPr algn="ctr"/>
            <a:r>
              <a:rPr lang="pl-PL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pl-PL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pic>
        <p:nvPicPr>
          <p:cNvPr id="7" name="Obraz 6" descr="https://www.ur.edu.pl/files/ur/import/private/140/amasador-R/Projekt%20UCL/EO9A529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142984"/>
            <a:ext cx="771530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ole tekstowe 8"/>
          <p:cNvSpPr txBox="1"/>
          <p:nvPr/>
        </p:nvSpPr>
        <p:spPr>
          <a:xfrm>
            <a:off x="571472" y="142852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</a:rPr>
              <a:t>Współpraca z Uczelnią – projekt realizowany przez Instytut Nauk o Kulturze Fizycznej UR </a:t>
            </a:r>
            <a:endParaRPr lang="pl-PL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0" y="273050"/>
            <a:ext cx="8858280" cy="941372"/>
          </a:xfrm>
        </p:spPr>
        <p:txBody>
          <a:bodyPr/>
          <a:lstStyle/>
          <a:p>
            <a:pPr algn="ctr" eaLnBrk="1" hangingPunct="1"/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Współpraca z Uczelnią   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285860"/>
            <a:ext cx="8401080" cy="4143405"/>
          </a:xfrm>
        </p:spPr>
        <p:txBody>
          <a:bodyPr/>
          <a:lstStyle/>
          <a:p>
            <a:pPr algn="ctr"/>
            <a:r>
              <a:rPr lang="pl-PL" sz="2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23 listopada 2023 </a:t>
            </a:r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 Hali Lekkoatletycznej UR odbyło się uroczyste zakończenie projektu, w którym uczestniczyło 100 seniorów. W ramach projektu uczestnicy z grup docelowych (licealiści i studenci) zostali zdiagnozowani pod względem sprawności motorycznej, w tym wydolności organizmu (pracy serca, wydolności krążeniowo- oddechowej, stabilności posturalnej), następnie poddani treningowi zdrowotnemu, mającemu na celu określenie poziomu ich sprawności motorycznej, a w konsekwencji poprawę wszystkich zdolności motorycznych.</a:t>
            </a:r>
          </a:p>
          <a:p>
            <a:pPr algn="ctr"/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Wszyscy uczestnicy otrzymali wyniki indywidualnych badań organizmu oraz Certyfikaty uczestnictwa. </a:t>
            </a:r>
          </a:p>
          <a:p>
            <a:pPr algn="ctr"/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algn="ctr"/>
            <a:endParaRPr lang="pl-PL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0" y="273050"/>
            <a:ext cx="8858280" cy="1298562"/>
          </a:xfrm>
        </p:spPr>
        <p:txBody>
          <a:bodyPr/>
          <a:lstStyle/>
          <a:p>
            <a:pPr algn="ctr"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857364"/>
            <a:ext cx="8401080" cy="3571901"/>
          </a:xfrm>
        </p:spPr>
        <p:txBody>
          <a:bodyPr/>
          <a:lstStyle/>
          <a:p>
            <a:pPr algn="ctr"/>
            <a:r>
              <a:rPr lang="pl-PL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pl-PL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28596" y="214291"/>
            <a:ext cx="33264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</a:rPr>
              <a:t>Koordynator projektu </a:t>
            </a:r>
          </a:p>
          <a:p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</a:rPr>
              <a:t>dr Marian Rzepko</a:t>
            </a:r>
            <a:endParaRPr lang="pl-PL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" name="Obraz 9" descr="https://www.ur.edu.pl/files/ur/import/private/140/amasador-R/Projekt%20UCL/EO9A538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928802"/>
            <a:ext cx="3071834" cy="4732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Obraz 1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116632"/>
            <a:ext cx="5000660" cy="3026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Obraz 15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3286124"/>
            <a:ext cx="514353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0" y="273050"/>
            <a:ext cx="8858280" cy="1298562"/>
          </a:xfrm>
        </p:spPr>
        <p:txBody>
          <a:bodyPr/>
          <a:lstStyle/>
          <a:p>
            <a:pPr algn="ctr"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Plany na rok akademicki 2023/2024</a:t>
            </a:r>
            <a:br>
              <a:rPr lang="pl-PL" altLang="pl-PL" sz="32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285720" y="1214422"/>
            <a:ext cx="8572560" cy="4214843"/>
          </a:xfrm>
        </p:spPr>
        <p:txBody>
          <a:bodyPr/>
          <a:lstStyle/>
          <a:p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Reaktywacja grupy tanecznej, wznowienie grupowych wyjść do teatru, filharmonii oraz organizacja Sekcji Turystycznej.</a:t>
            </a:r>
          </a:p>
          <a:p>
            <a:pPr>
              <a:buFontTx/>
              <a:buChar char="-"/>
            </a:pP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Wydanie Biuletynu obejmującego działalność UTW-UR w latach 2019-2024, będącego kontynuacją Monografii 2008-2018.</a:t>
            </a:r>
          </a:p>
          <a:p>
            <a:pPr>
              <a:buFontTx/>
              <a:buChar char="-"/>
            </a:pP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Organizacja uroczystości Jubileuszu 40-lecia UTW-UR w maju 2024.</a:t>
            </a:r>
          </a:p>
          <a:p>
            <a:pPr>
              <a:buFontTx/>
              <a:buChar char="-"/>
            </a:pP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Realizacja projektu Instytutu Pedagogiki w programie Erasmus + Edukacja dla dorosłych.</a:t>
            </a: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214282" y="-23418"/>
            <a:ext cx="8643998" cy="1298562"/>
          </a:xfrm>
        </p:spPr>
        <p:txBody>
          <a:bodyPr/>
          <a:lstStyle/>
          <a:p>
            <a:pPr algn="ctr" eaLnBrk="1" hangingPunct="1"/>
            <a:r>
              <a:rPr lang="pl-PL" altLang="pl-PL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</a:t>
            </a:r>
            <a:endParaRPr lang="pl-PL" altLang="pl-PL" sz="3200" b="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half" idx="2"/>
          </p:nvPr>
        </p:nvSpPr>
        <p:spPr>
          <a:xfrm>
            <a:off x="457200" y="1857364"/>
            <a:ext cx="8401080" cy="3571901"/>
          </a:xfrm>
        </p:spPr>
        <p:txBody>
          <a:bodyPr/>
          <a:lstStyle/>
          <a:p>
            <a:pPr algn="ctr"/>
            <a:r>
              <a:rPr lang="pl-PL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pl-PL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sp>
        <p:nvSpPr>
          <p:cNvPr id="8" name="Prostokąt 7"/>
          <p:cNvSpPr/>
          <p:nvPr/>
        </p:nvSpPr>
        <p:spPr>
          <a:xfrm>
            <a:off x="285720" y="14854"/>
            <a:ext cx="8643998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Podziękowania </a:t>
            </a:r>
          </a:p>
          <a:p>
            <a:pPr algn="ctr"/>
            <a:r>
              <a:rPr lang="pl-PL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ardzo dziękuję wszystkim Liderom UTW-UR </a:t>
            </a:r>
          </a:p>
          <a:p>
            <a:pPr algn="ctr"/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 Stowarzyszenia Przyjaciół UTW w Rzeszowie za ogromne społeczne zaangażowanie w realizację naszych projektów oraz we wszystkie działania związane z rozpoczęciem i organizacją roku akademickiego 2023/2024. Szczególnie </a:t>
            </a:r>
            <a:r>
              <a:rPr lang="pl-PL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dziękuję kolegom z Klubu </a:t>
            </a:r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foto </a:t>
            </a:r>
            <a:r>
              <a:rPr lang="pl-PL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– autorom zdjęć, które wykorzystałam w tej </a:t>
            </a:r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prezentacji. Jednocześnie zwracam się z serdeczną prośbą do nowych liderów o aktywność wobec wyzwań, które czekają nas w związku z organizacją Jubileuszu 40 lecia UTW-UR. </a:t>
            </a:r>
          </a:p>
          <a:p>
            <a:pPr algn="ctr"/>
            <a:r>
              <a:rPr lang="pl-PL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Dziękuję Państwu za uwagę</a:t>
            </a:r>
          </a:p>
          <a:p>
            <a:pPr algn="ctr"/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Danuta Kamieniecka - Przywara</a:t>
            </a:r>
          </a:p>
          <a:p>
            <a:pPr algn="ctr"/>
            <a:endParaRPr lang="pl-PL" sz="2800" dirty="0" smtClean="0">
              <a:latin typeface="Arial" pitchFamily="34" charset="0"/>
              <a:cs typeface="Arial" pitchFamily="34" charset="0"/>
            </a:endParaRPr>
          </a:p>
          <a:p>
            <a:endParaRPr lang="pl-P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6050</TotalTime>
  <Words>1229</Words>
  <Application>Microsoft Office PowerPoint</Application>
  <PresentationFormat>Pokaz na ekranie (4:3)</PresentationFormat>
  <Paragraphs>388</Paragraphs>
  <Slides>41</Slides>
  <Notes>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41</vt:i4>
      </vt:variant>
    </vt:vector>
  </HeadingPairs>
  <TitlesOfParts>
    <vt:vector size="42" baseType="lpstr">
      <vt:lpstr>Motyw pakietu Office</vt:lpstr>
      <vt:lpstr>Prezentacja działalności  UNIWERSYTETU TRZECIEGO WIEKU   UIWERSYTETU  RZESZOWSKIEGO w roku akademickim 2023/2024  Podsumowanie projektu  „Aktywny senior to zdrowszy senior” 5 grudnia 2023                                      </vt:lpstr>
      <vt:lpstr>      </vt:lpstr>
      <vt:lpstr>       </vt:lpstr>
      <vt:lpstr>      Nad działalnością Zarządu czuwa  5 osobowa Komisja Rewizyjna, której przewodniczy Maria Sierżęga. </vt:lpstr>
      <vt:lpstr>Misją UTW-UR jest ustawiczne kształcenie słuchaczy, poprzez wykłady, seminaria, ale też propozycja szerokiego wachlarza możliwości rozwoju zainteresowań i własnej twórczości.</vt:lpstr>
      <vt:lpstr>Misją UTW-UR jest ustawiczne kształcenie słuchaczy, poprzez wykłady, seminaria, ale też proponuje im szeroki wachlarz możliwośc              Wykłady otwarte dla słuchaczy odbywają się regularnie we wtorki o godz. 17-tej w Auli UR </vt:lpstr>
      <vt:lpstr>      Zebranie Zarządu UTW-UR i SP UTW  </vt:lpstr>
      <vt:lpstr>     </vt:lpstr>
      <vt:lpstr> Projekt „Seniorzy aktywni razem”  12 wrzesień 2023 </vt:lpstr>
      <vt:lpstr> Projekt „Seniorzy aktywni razem”  12 wrzesień 2023 </vt:lpstr>
      <vt:lpstr> Projekt „Seniorzy aktywni razem”  12 wrzesień 2023 </vt:lpstr>
      <vt:lpstr>  Warsztaty w PCN „Łukasiewicz” </vt:lpstr>
      <vt:lpstr> Wręczanie Certyfikatów aktywnym liderom  </vt:lpstr>
      <vt:lpstr> Wędrówka ścieżką przyrodniczą </vt:lpstr>
      <vt:lpstr>    Sportowe osiągnięcia słuchaczy </vt:lpstr>
      <vt:lpstr>XV Międzynarodowa Olimpiada Sportowa UTW  i Organizacji Senioralnych „Trzeci Wiek na Start” </vt:lpstr>
      <vt:lpstr>     Ekipa sportowa  UTW-UR zajęła  9 miejsce drużynowo oraz  zdobyła 5 medali indywidualnie </vt:lpstr>
      <vt:lpstr>      Medaliści z zespołu sportowego UTW-UR</vt:lpstr>
      <vt:lpstr>26 września Inauguracja roku akademickiego 2023/2024 i Dzień Otwartych Drzwi  UTW-UR  </vt:lpstr>
      <vt:lpstr>Chór „Cantilena” im Alicji Borowiec odśpiewał Gaudeamus Igitur </vt:lpstr>
      <vt:lpstr>Wojewoda, przedstawiciele Marszałka Województwa i Prezydenta Miasta Rzeszowa</vt:lpstr>
      <vt:lpstr> </vt:lpstr>
      <vt:lpstr>Informacja o planach i zamierzeniach w roku akademickim 2023/2024 Prezes Zarządu UTW-UR Małgorzata Siuta    </vt:lpstr>
      <vt:lpstr>Danuta Kamieniecka – Przywara  Wiceprezes Stowarzyszenia Przyjaciół UTW   </vt:lpstr>
      <vt:lpstr>Podsumowanie projektu „Seniorzy aktywni razem” dofinansowanego z Urzędu Miasta Rzeszowa </vt:lpstr>
      <vt:lpstr>Podziękowanie dla Dyrektora Wydziału Polityki Społecznej Urzędu Miasta Rzeszowa   </vt:lpstr>
      <vt:lpstr>Maria Suchy  Prezes Stowarzyszenia Przyjaciół UTW   </vt:lpstr>
      <vt:lpstr>Prezentacja Prezes Stowarzyszenia Przyjaciół UTW w Rzeszowie. </vt:lpstr>
      <vt:lpstr>Słuchacze i goście, z prawej Maria Suchy Prezes Stowarzyszenia Przyjaciół UTW   </vt:lpstr>
      <vt:lpstr>Koleżanki udzielające informacji o UTW-UR</vt:lpstr>
      <vt:lpstr>Wystawy Klubu Malarstwa i Fotografii </vt:lpstr>
      <vt:lpstr> Koncert chóru „Cantilena” im. Alicji Borowiec pieśni z repertuaru zespołu „Mazowsze” </vt:lpstr>
      <vt:lpstr>Prelekcja Rzecznika NFZ Rafała Śliża   </vt:lpstr>
      <vt:lpstr>Poczęstunek dla uczestników wydarzenia   </vt:lpstr>
      <vt:lpstr>     Statystyka zapisy do UTW-UR zakończyły się 19.10.2023r.  </vt:lpstr>
      <vt:lpstr>Zebrania organizacyjne z koordynatorami i kierownikami – przekazanie zakresu obowiązków, sposobów komunikacji  z zarządem i realizacji zadań.  </vt:lpstr>
      <vt:lpstr>    </vt:lpstr>
      <vt:lpstr>Współpraca z Uczelnią    </vt:lpstr>
      <vt:lpstr>    </vt:lpstr>
      <vt:lpstr>    Plany na rok akademicki 2023/2024 </vt:lpstr>
      <vt:lpstr>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Uniwersytet Trzeciego Wieku przy Uniwersytecie Rzeszowskim</dc:title>
  <dc:creator>My Blue</dc:creator>
  <cp:lastModifiedBy>user</cp:lastModifiedBy>
  <cp:revision>605</cp:revision>
  <dcterms:created xsi:type="dcterms:W3CDTF">2015-05-17T17:21:03Z</dcterms:created>
  <dcterms:modified xsi:type="dcterms:W3CDTF">2023-12-05T11:01:08Z</dcterms:modified>
</cp:coreProperties>
</file>