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8" r:id="rId5"/>
    <p:sldId id="290" r:id="rId6"/>
    <p:sldId id="262" r:id="rId7"/>
    <p:sldId id="263" r:id="rId8"/>
    <p:sldId id="264" r:id="rId9"/>
    <p:sldId id="265" r:id="rId10"/>
    <p:sldId id="288" r:id="rId11"/>
    <p:sldId id="289" r:id="rId12"/>
    <p:sldId id="257" r:id="rId13"/>
    <p:sldId id="258" r:id="rId14"/>
    <p:sldId id="259" r:id="rId15"/>
    <p:sldId id="291" r:id="rId16"/>
    <p:sldId id="292" r:id="rId17"/>
    <p:sldId id="294" r:id="rId18"/>
    <p:sldId id="301" r:id="rId19"/>
    <p:sldId id="293" r:id="rId20"/>
    <p:sldId id="295" r:id="rId21"/>
    <p:sldId id="297" r:id="rId22"/>
    <p:sldId id="296" r:id="rId23"/>
    <p:sldId id="299" r:id="rId24"/>
    <p:sldId id="298" r:id="rId25"/>
    <p:sldId id="303" r:id="rId26"/>
    <p:sldId id="300" r:id="rId27"/>
    <p:sldId id="302" r:id="rId28"/>
    <p:sldId id="304" r:id="rId2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843"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B344EBC-286E-491B-B52E-92557846930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52820F3E-3126-42AC-BB46-B5216CD60D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D46CF1A9-E7D6-4768-A424-A56712B923EE}"/>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194D1526-7D81-430F-9532-490C9C0A84F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950FC6D-C9F6-4837-AA75-4D38979AC2B5}"/>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88024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7FEADA-52DE-400E-BDD1-CE2CD79E4F25}"/>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45DE288-CCE1-49F7-81FA-0F8AF199A097}"/>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A66C6D0-94D1-4690-94AC-CEA5FA105E6C}"/>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46A5174B-E197-4B04-A32D-4D3EC314252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377233C-4B71-4AFF-B0E5-1151DD3D0F94}"/>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134440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E183EB9-9874-4E58-969E-01BF6EE54700}"/>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BF8FB29E-F1B3-40A6-A421-63659C2ADD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6E09F6AD-8425-4FB3-A1F0-1D3F8DD05035}"/>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27095F00-59D6-4EAF-8A2F-F48436EC6C4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8A5581E-7051-4E0D-AE40-5CF9DCE6151E}"/>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21378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BE62267-48D0-4C39-9477-EC311CEB5CB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AC42010A-1C42-48D1-BDB1-ECF895C235BC}"/>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B4E20AB-87B3-48AA-9973-D239E78F5150}"/>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FEAF3749-7B8A-4A0B-B615-030FDC4DA5DD}"/>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6" name="Symbol zastępczy stopki 5">
            <a:extLst>
              <a:ext uri="{FF2B5EF4-FFF2-40B4-BE49-F238E27FC236}">
                <a16:creationId xmlns:a16="http://schemas.microsoft.com/office/drawing/2014/main" id="{A2B55B44-17C5-44E5-8C14-DAE6F8664AC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EA848AE-2487-4D17-A057-74D3C42C7C5A}"/>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206037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CD4E60-3D7F-4D2D-AF32-FCB74DFF405C}"/>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23C1DA3E-25C9-44C8-9647-DDF2C8C7E3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C98BDB2-D33A-479D-9E01-C9081962D85C}"/>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CDA6D3D7-D94A-41B0-8CE7-0ADF6E6EE7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A00D7735-A588-474F-8C60-E82F7FA1585D}"/>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D79F918A-4F63-43F7-9D82-8BF89B0A8792}"/>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8" name="Symbol zastępczy stopki 7">
            <a:extLst>
              <a:ext uri="{FF2B5EF4-FFF2-40B4-BE49-F238E27FC236}">
                <a16:creationId xmlns:a16="http://schemas.microsoft.com/office/drawing/2014/main" id="{183BFB1F-FFA1-42C3-A6CA-D5628952312C}"/>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67E11205-8B46-4F19-AE11-F7C012140580}"/>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1698767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F08EAA-90ED-4F36-A529-D89763B024F3}"/>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6F9C00C-A378-439C-AC5C-FFD5D9BBF6E3}"/>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4" name="Symbol zastępczy stopki 3">
            <a:extLst>
              <a:ext uri="{FF2B5EF4-FFF2-40B4-BE49-F238E27FC236}">
                <a16:creationId xmlns:a16="http://schemas.microsoft.com/office/drawing/2014/main" id="{2E1594F1-2919-49CC-94AE-2B8AE3CDA613}"/>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5C70ACBC-301F-48FF-8A0D-E6FFB352C6A4}"/>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3405151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0722917F-C817-4930-AC83-1CD882AC26E6}"/>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3" name="Symbol zastępczy stopki 2">
            <a:extLst>
              <a:ext uri="{FF2B5EF4-FFF2-40B4-BE49-F238E27FC236}">
                <a16:creationId xmlns:a16="http://schemas.microsoft.com/office/drawing/2014/main" id="{729B2F89-8D69-4A16-B503-EC6CE57DDA0B}"/>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764A7883-ED8D-4AF5-8D50-B8D0C892DF07}"/>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307664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2E10DA-C3F6-4326-AB6D-311FE5AAEE8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18FCEBE0-486D-4770-9B8B-D941300828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6933BFCF-9B62-4926-BD88-8787D3C2E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5BC51FA5-02E3-4F79-837A-97C5A0CCA3BD}"/>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6" name="Symbol zastępczy stopki 5">
            <a:extLst>
              <a:ext uri="{FF2B5EF4-FFF2-40B4-BE49-F238E27FC236}">
                <a16:creationId xmlns:a16="http://schemas.microsoft.com/office/drawing/2014/main" id="{7A5D8E5A-A040-47AF-A0E1-5070C0882A19}"/>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C87B4BC5-9FDB-4353-B2EC-82D0DD264DC9}"/>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2294054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422EFA-7639-4FE8-A7B0-2A1486DE63E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12DE04F7-3F06-4D08-9E07-CC5717ABC0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00D8432F-81EC-4BBB-90A4-41E3A4FA2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C9F30971-0B36-49BD-BE99-C500F3B8B1F1}"/>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6" name="Symbol zastępczy stopki 5">
            <a:extLst>
              <a:ext uri="{FF2B5EF4-FFF2-40B4-BE49-F238E27FC236}">
                <a16:creationId xmlns:a16="http://schemas.microsoft.com/office/drawing/2014/main" id="{A6A573D6-A46D-4EF6-9EB3-D171F252F2A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E9030B9-FEDB-4689-8303-19028180DEF5}"/>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426129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49507B-6CDC-4021-92C3-FA9E621DEC3C}"/>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0028A8CA-5F9C-424F-A095-E2D910B5F28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2993677-8919-4D84-B668-93C0F46299FC}"/>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577BD564-4404-4419-9675-5C82B8EEB72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593B86A-7F29-4F26-A0E2-6B15B95BC56E}"/>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216657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D3CD5804-D4F4-4ACC-86E2-D267D50531E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078042B2-93EE-4750-84F6-60B05E95DA59}"/>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5F3828F-96DB-4170-920F-34A93A523FE3}"/>
              </a:ext>
            </a:extLst>
          </p:cNvPr>
          <p:cNvSpPr>
            <a:spLocks noGrp="1"/>
          </p:cNvSpPr>
          <p:nvPr>
            <p:ph type="dt" sz="half" idx="10"/>
          </p:nvPr>
        </p:nvSpPr>
        <p:spPr/>
        <p:txBody>
          <a:body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807B02F3-A0E0-4684-9CD4-EFD17FD9A20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024A00-B097-4161-88B0-54BFD9581E79}"/>
              </a:ext>
            </a:extLst>
          </p:cNvPr>
          <p:cNvSpPr>
            <a:spLocks noGrp="1"/>
          </p:cNvSpPr>
          <p:nvPr>
            <p:ph type="sldNum" sz="quarter" idx="12"/>
          </p:nvPr>
        </p:nvSpPr>
        <p:spPr/>
        <p:txBody>
          <a:bodyPr/>
          <a:lstStyle/>
          <a:p>
            <a:fld id="{E6408823-CADA-4863-9045-6D11C8FC32B7}" type="slidenum">
              <a:rPr lang="pl-PL" smtClean="0"/>
              <a:t>‹#›</a:t>
            </a:fld>
            <a:endParaRPr lang="pl-PL"/>
          </a:p>
        </p:txBody>
      </p:sp>
    </p:spTree>
    <p:extLst>
      <p:ext uri="{BB962C8B-B14F-4D97-AF65-F5344CB8AC3E}">
        <p14:creationId xmlns:p14="http://schemas.microsoft.com/office/powerpoint/2010/main" val="3656275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5486E653-9575-440B-92E7-F84C97702E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7270842E-0D28-40CF-A77F-988E9131FC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2679F7F-D8FD-4CD6-98E7-E7327D81BF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E8D25-14D0-4D74-A780-A36F5AF90CB6}" type="datetimeFigureOut">
              <a:rPr lang="pl-PL" smtClean="0"/>
              <a:t>26.01.2021</a:t>
            </a:fld>
            <a:endParaRPr lang="pl-PL"/>
          </a:p>
        </p:txBody>
      </p:sp>
      <p:sp>
        <p:nvSpPr>
          <p:cNvPr id="5" name="Symbol zastępczy stopki 4">
            <a:extLst>
              <a:ext uri="{FF2B5EF4-FFF2-40B4-BE49-F238E27FC236}">
                <a16:creationId xmlns:a16="http://schemas.microsoft.com/office/drawing/2014/main" id="{99AB178F-7748-4963-A6C0-52C7F43EDF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6173C3DC-DFB2-474F-AF31-4A3BB3809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408823-CADA-4863-9045-6D11C8FC32B7}" type="slidenum">
              <a:rPr lang="pl-PL" smtClean="0"/>
              <a:t>‹#›</a:t>
            </a:fld>
            <a:endParaRPr lang="pl-PL"/>
          </a:p>
        </p:txBody>
      </p:sp>
    </p:spTree>
    <p:extLst>
      <p:ext uri="{BB962C8B-B14F-4D97-AF65-F5344CB8AC3E}">
        <p14:creationId xmlns:p14="http://schemas.microsoft.com/office/powerpoint/2010/main" val="482562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CA3751-40DE-4497-A605-72BE93D05708}"/>
              </a:ext>
            </a:extLst>
          </p:cNvPr>
          <p:cNvSpPr>
            <a:spLocks noGrp="1"/>
          </p:cNvSpPr>
          <p:nvPr>
            <p:ph type="ctrTitle"/>
          </p:nvPr>
        </p:nvSpPr>
        <p:spPr>
          <a:xfrm>
            <a:off x="289931" y="434898"/>
            <a:ext cx="11552663" cy="3947531"/>
          </a:xfrm>
        </p:spPr>
        <p:txBody>
          <a:bodyPr>
            <a:normAutofit/>
          </a:bodyPr>
          <a:lstStyle/>
          <a:p>
            <a:r>
              <a:rPr lang="pl-PL" dirty="0">
                <a:latin typeface="Arial Black" panose="020B0A04020102020204" pitchFamily="34" charset="0"/>
              </a:rPr>
              <a:t>Psychologiczne aspekty pandemii </a:t>
            </a:r>
            <a:r>
              <a:rPr lang="pl-PL" dirty="0" err="1">
                <a:latin typeface="Arial Black" panose="020B0A04020102020204" pitchFamily="34" charset="0"/>
              </a:rPr>
              <a:t>koronawirusa</a:t>
            </a:r>
            <a:r>
              <a:rPr lang="pl-PL" dirty="0">
                <a:latin typeface="Arial Black" panose="020B0A04020102020204" pitchFamily="34" charset="0"/>
              </a:rPr>
              <a:t>. Radzenie sobie z sytuacją trudną</a:t>
            </a:r>
          </a:p>
        </p:txBody>
      </p:sp>
      <p:sp>
        <p:nvSpPr>
          <p:cNvPr id="3" name="Podtytuł 2">
            <a:extLst>
              <a:ext uri="{FF2B5EF4-FFF2-40B4-BE49-F238E27FC236}">
                <a16:creationId xmlns:a16="http://schemas.microsoft.com/office/drawing/2014/main" id="{FFA4A5E2-566D-4AF5-9426-7D1A9D950375}"/>
              </a:ext>
            </a:extLst>
          </p:cNvPr>
          <p:cNvSpPr>
            <a:spLocks noGrp="1"/>
          </p:cNvSpPr>
          <p:nvPr>
            <p:ph type="subTitle" idx="1"/>
          </p:nvPr>
        </p:nvSpPr>
        <p:spPr>
          <a:xfrm>
            <a:off x="1524000" y="4906536"/>
            <a:ext cx="9144000" cy="1248937"/>
          </a:xfrm>
        </p:spPr>
        <p:txBody>
          <a:bodyPr>
            <a:normAutofit/>
          </a:bodyPr>
          <a:lstStyle/>
          <a:p>
            <a:r>
              <a:rPr lang="pl-PL" sz="3200" dirty="0"/>
              <a:t>Danuta Ochojska</a:t>
            </a:r>
          </a:p>
        </p:txBody>
      </p:sp>
    </p:spTree>
    <p:extLst>
      <p:ext uri="{BB962C8B-B14F-4D97-AF65-F5344CB8AC3E}">
        <p14:creationId xmlns:p14="http://schemas.microsoft.com/office/powerpoint/2010/main" val="34370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4ABA63-1E28-41FA-9208-281E2DFA81FB}"/>
              </a:ext>
            </a:extLst>
          </p:cNvPr>
          <p:cNvSpPr>
            <a:spLocks noGrp="1"/>
          </p:cNvSpPr>
          <p:nvPr>
            <p:ph type="title"/>
          </p:nvPr>
        </p:nvSpPr>
        <p:spPr/>
        <p:txBody>
          <a:bodyPr/>
          <a:lstStyle/>
          <a:p>
            <a:r>
              <a:rPr lang="pl-PL" b="1" dirty="0" err="1"/>
              <a:t>Koronawirus</a:t>
            </a:r>
            <a:r>
              <a:rPr lang="pl-PL" b="1" dirty="0"/>
              <a:t> zmienił nasze życie…………..</a:t>
            </a:r>
          </a:p>
        </p:txBody>
      </p:sp>
      <p:sp>
        <p:nvSpPr>
          <p:cNvPr id="3" name="Symbol zastępczy zawartości 2">
            <a:extLst>
              <a:ext uri="{FF2B5EF4-FFF2-40B4-BE49-F238E27FC236}">
                <a16:creationId xmlns:a16="http://schemas.microsoft.com/office/drawing/2014/main" id="{86535388-336F-49FD-8515-94C6D91A624E}"/>
              </a:ext>
            </a:extLst>
          </p:cNvPr>
          <p:cNvSpPr>
            <a:spLocks noGrp="1"/>
          </p:cNvSpPr>
          <p:nvPr>
            <p:ph type="body" sz="half" idx="2"/>
          </p:nvPr>
        </p:nvSpPr>
        <p:spPr>
          <a:xfrm>
            <a:off x="839788" y="2999678"/>
            <a:ext cx="3932237" cy="2869310"/>
          </a:xfrm>
        </p:spPr>
        <p:txBody>
          <a:bodyPr/>
          <a:lstStyle/>
          <a:p>
            <a:r>
              <a:rPr lang="pl-PL" sz="2800" dirty="0"/>
              <a:t>stał się źródłem silnego, przewlekłego stresu….</a:t>
            </a:r>
          </a:p>
          <a:p>
            <a:endParaRPr lang="pl-PL" dirty="0"/>
          </a:p>
        </p:txBody>
      </p:sp>
      <p:pic>
        <p:nvPicPr>
          <p:cNvPr id="1030" name="Picture 6" descr="Jest pierwsze zdjęcie koronawirusa w 3D. Udało się je wykonać naukowcom z Austrii">
            <a:extLst>
              <a:ext uri="{FF2B5EF4-FFF2-40B4-BE49-F238E27FC236}">
                <a16:creationId xmlns:a16="http://schemas.microsoft.com/office/drawing/2014/main" id="{EA713E99-B914-40DD-B0B9-AEED5C93037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56917" y="1688982"/>
            <a:ext cx="5285677" cy="4934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443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1C42B0-798D-46EC-8171-919A78D35E1F}"/>
              </a:ext>
            </a:extLst>
          </p:cNvPr>
          <p:cNvSpPr>
            <a:spLocks noGrp="1"/>
          </p:cNvSpPr>
          <p:nvPr>
            <p:ph type="title"/>
          </p:nvPr>
        </p:nvSpPr>
        <p:spPr/>
        <p:txBody>
          <a:bodyPr/>
          <a:lstStyle/>
          <a:p>
            <a:r>
              <a:rPr lang="pl-PL" altLang="pl-PL" dirty="0">
                <a:latin typeface="Arial Black" panose="020B0A04020102020204" pitchFamily="34" charset="0"/>
              </a:rPr>
              <a:t>Stres</a:t>
            </a:r>
            <a:endParaRPr lang="pl-PL" dirty="0">
              <a:latin typeface="Arial Black" panose="020B0A04020102020204" pitchFamily="34" charset="0"/>
            </a:endParaRPr>
          </a:p>
        </p:txBody>
      </p:sp>
      <p:sp>
        <p:nvSpPr>
          <p:cNvPr id="3" name="Symbol zastępczy zawartości 2">
            <a:extLst>
              <a:ext uri="{FF2B5EF4-FFF2-40B4-BE49-F238E27FC236}">
                <a16:creationId xmlns:a16="http://schemas.microsoft.com/office/drawing/2014/main" id="{9AC37984-9742-4A85-A561-07F3BF020895}"/>
              </a:ext>
            </a:extLst>
          </p:cNvPr>
          <p:cNvSpPr>
            <a:spLocks noGrp="1"/>
          </p:cNvSpPr>
          <p:nvPr>
            <p:ph idx="1"/>
          </p:nvPr>
        </p:nvSpPr>
        <p:spPr/>
        <p:txBody>
          <a:bodyPr/>
          <a:lstStyle/>
          <a:p>
            <a:r>
              <a:rPr lang="pl-PL" altLang="pl-PL" sz="4000" dirty="0"/>
              <a:t>to stan wzmożonego napięcia organizmu obejmujący </a:t>
            </a:r>
            <a:r>
              <a:rPr lang="pl-PL" altLang="pl-PL" sz="4000" b="1" dirty="0"/>
              <a:t>silne emocje negatywne: strach, lęk, złość, wrogość i zmiany fizjologiczne i biochemiczne ewidentnie przekraczające podstawowy poziom aktywacji organizmu.</a:t>
            </a:r>
          </a:p>
          <a:p>
            <a:endParaRPr lang="pl-PL" dirty="0"/>
          </a:p>
        </p:txBody>
      </p:sp>
    </p:spTree>
    <p:extLst>
      <p:ext uri="{BB962C8B-B14F-4D97-AF65-F5344CB8AC3E}">
        <p14:creationId xmlns:p14="http://schemas.microsoft.com/office/powerpoint/2010/main" val="3518140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7E10765-4C29-4AF5-A011-C513FE775E4E}"/>
              </a:ext>
            </a:extLst>
          </p:cNvPr>
          <p:cNvSpPr>
            <a:spLocks noGrp="1" noChangeArrowheads="1"/>
          </p:cNvSpPr>
          <p:nvPr>
            <p:ph type="title"/>
          </p:nvPr>
        </p:nvSpPr>
        <p:spPr>
          <a:xfrm>
            <a:off x="1981200" y="122239"/>
            <a:ext cx="7543800" cy="1157287"/>
          </a:xfrm>
        </p:spPr>
        <p:txBody>
          <a:bodyPr/>
          <a:lstStyle/>
          <a:p>
            <a:pPr eaLnBrk="1" hangingPunct="1"/>
            <a:r>
              <a:rPr lang="pl-PL" altLang="pl-PL" sz="2200"/>
              <a:t>Wpływ stresorów na psychikę i zachowanie się jednostki</a:t>
            </a:r>
          </a:p>
        </p:txBody>
      </p:sp>
      <p:sp>
        <p:nvSpPr>
          <p:cNvPr id="17411" name="Rectangle 3">
            <a:extLst>
              <a:ext uri="{FF2B5EF4-FFF2-40B4-BE49-F238E27FC236}">
                <a16:creationId xmlns:a16="http://schemas.microsoft.com/office/drawing/2014/main" id="{813796FB-C08B-4E7F-B1F5-C0B7A8CCF76B}"/>
              </a:ext>
            </a:extLst>
          </p:cNvPr>
          <p:cNvSpPr>
            <a:spLocks noGrp="1" noChangeArrowheads="1"/>
          </p:cNvSpPr>
          <p:nvPr>
            <p:ph type="body" idx="1"/>
          </p:nvPr>
        </p:nvSpPr>
        <p:spPr>
          <a:xfrm>
            <a:off x="379141" y="1295400"/>
            <a:ext cx="11452303" cy="5334000"/>
          </a:xfrm>
        </p:spPr>
        <p:txBody>
          <a:bodyPr/>
          <a:lstStyle/>
          <a:p>
            <a:pPr eaLnBrk="1" hangingPunct="1">
              <a:lnSpc>
                <a:spcPct val="90000"/>
              </a:lnSpc>
            </a:pPr>
            <a:r>
              <a:rPr lang="pl-PL" altLang="pl-PL" sz="2600" dirty="0"/>
              <a:t>A). </a:t>
            </a:r>
            <a:r>
              <a:rPr lang="pl-PL" altLang="pl-PL" sz="2600" b="1" dirty="0"/>
              <a:t>NAPIĘCIE EMOCJONALNE</a:t>
            </a:r>
          </a:p>
          <a:p>
            <a:pPr eaLnBrk="1" hangingPunct="1">
              <a:lnSpc>
                <a:spcPct val="90000"/>
              </a:lnSpc>
            </a:pPr>
            <a:r>
              <a:rPr lang="pl-PL" altLang="pl-PL" sz="2600" dirty="0"/>
              <a:t>Stresory podnoszą </a:t>
            </a:r>
            <a:r>
              <a:rPr lang="pl-PL" altLang="pl-PL" sz="2600" b="1" dirty="0"/>
              <a:t>poziom aktywacji</a:t>
            </a:r>
            <a:r>
              <a:rPr lang="pl-PL" altLang="pl-PL" sz="2600" dirty="0"/>
              <a:t> nie tylko mózgu, ale całego organizmu (</a:t>
            </a:r>
            <a:r>
              <a:rPr lang="pl-PL" altLang="pl-PL" sz="2100" dirty="0"/>
              <a:t>co przejawia się w zmianach w narządach wewnętrznych, zwiększonym napięciu mięśniowym, w przeżyciach uczuciowych).</a:t>
            </a:r>
          </a:p>
          <a:p>
            <a:pPr eaLnBrk="1" hangingPunct="1">
              <a:lnSpc>
                <a:spcPct val="90000"/>
              </a:lnSpc>
            </a:pPr>
            <a:r>
              <a:rPr lang="pl-PL" altLang="pl-PL" sz="2600" b="1" dirty="0"/>
              <a:t>Zmiany fizjologiczne</a:t>
            </a:r>
            <a:r>
              <a:rPr lang="pl-PL" altLang="pl-PL" sz="2600" dirty="0"/>
              <a:t> to m. in. wzrost katecholamin, kortykosterydów, cukru we krwi, ciśnienia. Pojawiają się takie objawy  jak: suchość ust, potliwość, trudności w oddychaniu, napady chłodu i gorąca, drętwienie gardła, kończyn, niestrawność, bezsenność, omdlenia.</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2081320-DAFE-4824-A5D0-8F487188219D}"/>
              </a:ext>
            </a:extLst>
          </p:cNvPr>
          <p:cNvSpPr>
            <a:spLocks noGrp="1" noChangeArrowheads="1"/>
          </p:cNvSpPr>
          <p:nvPr>
            <p:ph type="title"/>
          </p:nvPr>
        </p:nvSpPr>
        <p:spPr>
          <a:xfrm>
            <a:off x="1981200" y="122239"/>
            <a:ext cx="7543800" cy="1069975"/>
          </a:xfrm>
        </p:spPr>
        <p:txBody>
          <a:bodyPr/>
          <a:lstStyle/>
          <a:p>
            <a:pPr eaLnBrk="1" hangingPunct="1"/>
            <a:r>
              <a:rPr lang="pl-PL" altLang="pl-PL" sz="2200"/>
              <a:t>Hormony stresu: adrenalina, noradrenalina, kortyzol</a:t>
            </a:r>
          </a:p>
        </p:txBody>
      </p:sp>
      <p:sp>
        <p:nvSpPr>
          <p:cNvPr id="18435" name="Rectangle 3">
            <a:extLst>
              <a:ext uri="{FF2B5EF4-FFF2-40B4-BE49-F238E27FC236}">
                <a16:creationId xmlns:a16="http://schemas.microsoft.com/office/drawing/2014/main" id="{BCD176CD-4B7E-40BD-AFC4-023E8524292D}"/>
              </a:ext>
            </a:extLst>
          </p:cNvPr>
          <p:cNvSpPr>
            <a:spLocks noGrp="1" noChangeArrowheads="1"/>
          </p:cNvSpPr>
          <p:nvPr>
            <p:ph type="body" idx="1"/>
          </p:nvPr>
        </p:nvSpPr>
        <p:spPr>
          <a:xfrm>
            <a:off x="838200" y="1192214"/>
            <a:ext cx="10515600" cy="4984749"/>
          </a:xfrm>
        </p:spPr>
        <p:txBody>
          <a:bodyPr>
            <a:normAutofit/>
          </a:bodyPr>
          <a:lstStyle/>
          <a:p>
            <a:pPr eaLnBrk="1" hangingPunct="1">
              <a:buFont typeface="Wingdings" panose="05000000000000000000" pitchFamily="2" charset="2"/>
              <a:buNone/>
            </a:pPr>
            <a:r>
              <a:rPr lang="pl-PL" altLang="pl-PL" sz="3600" b="1" dirty="0"/>
              <a:t>Adrenalina i noradrenalina</a:t>
            </a:r>
            <a:r>
              <a:rPr lang="pl-PL" altLang="pl-PL" sz="3600" dirty="0"/>
              <a:t> wydzielana z rdzenia nadnerczy (działanie- kilka minut):</a:t>
            </a:r>
          </a:p>
          <a:p>
            <a:pPr eaLnBrk="1" hangingPunct="1"/>
            <a:r>
              <a:rPr lang="pl-PL" altLang="pl-PL" sz="3600" dirty="0"/>
              <a:t>Przyspieszenie oddechu</a:t>
            </a:r>
          </a:p>
          <a:p>
            <a:pPr eaLnBrk="1" hangingPunct="1"/>
            <a:r>
              <a:rPr lang="pl-PL" altLang="pl-PL" sz="3600" dirty="0"/>
              <a:t>Wzrost ciśnienia krwi</a:t>
            </a:r>
          </a:p>
          <a:p>
            <a:pPr eaLnBrk="1" hangingPunct="1"/>
            <a:r>
              <a:rPr lang="pl-PL" altLang="pl-PL" sz="3600" dirty="0"/>
              <a:t>Rośnie poziom glukozy</a:t>
            </a:r>
          </a:p>
          <a:p>
            <a:pPr eaLnBrk="1" hangingPunct="1">
              <a:buFont typeface="Wingdings" panose="05000000000000000000" pitchFamily="2" charset="2"/>
              <a:buNone/>
            </a:pPr>
            <a:r>
              <a:rPr lang="pl-PL" altLang="pl-PL" sz="3600" b="1" dirty="0"/>
              <a:t>Kortyzol </a:t>
            </a:r>
            <a:r>
              <a:rPr lang="pl-PL" altLang="pl-PL" sz="3600" dirty="0"/>
              <a:t>(produkowany przez korę nadnerczy)- podtrzymuje organizm w stanie pełnej gotowości przez dłuższy okres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obrazu 4">
            <a:extLst>
              <a:ext uri="{FF2B5EF4-FFF2-40B4-BE49-F238E27FC236}">
                <a16:creationId xmlns:a16="http://schemas.microsoft.com/office/drawing/2014/main" id="{B80035D8-D185-4FB6-9384-C5E600CABA6C}"/>
              </a:ext>
            </a:extLst>
          </p:cNvPr>
          <p:cNvSpPr>
            <a:spLocks noGrp="1"/>
          </p:cNvSpPr>
          <p:nvPr>
            <p:ph type="pic" idx="1"/>
          </p:nvPr>
        </p:nvSpPr>
        <p:spPr>
          <a:xfrm>
            <a:off x="6095999" y="995363"/>
            <a:ext cx="5159027" cy="4873625"/>
          </a:xfrm>
        </p:spPr>
      </p:sp>
      <p:sp>
        <p:nvSpPr>
          <p:cNvPr id="3" name="Symbol zastępczy zawartości 2">
            <a:extLst>
              <a:ext uri="{FF2B5EF4-FFF2-40B4-BE49-F238E27FC236}">
                <a16:creationId xmlns:a16="http://schemas.microsoft.com/office/drawing/2014/main" id="{C6AD21C2-7C97-4D50-A53A-0EA0745D0F61}"/>
              </a:ext>
            </a:extLst>
          </p:cNvPr>
          <p:cNvSpPr>
            <a:spLocks noGrp="1"/>
          </p:cNvSpPr>
          <p:nvPr>
            <p:ph type="body" sz="half" idx="2"/>
          </p:nvPr>
        </p:nvSpPr>
        <p:spPr>
          <a:xfrm>
            <a:off x="839788" y="2057400"/>
            <a:ext cx="5047783" cy="3811588"/>
          </a:xfrm>
        </p:spPr>
        <p:txBody>
          <a:bodyPr>
            <a:normAutofit lnSpcReduction="10000"/>
          </a:bodyPr>
          <a:lstStyle/>
          <a:p>
            <a:r>
              <a:rPr lang="pl-PL" altLang="pl-PL" sz="3600" dirty="0">
                <a:latin typeface="Times New Roman" panose="02020603050405020304" pitchFamily="18" charset="0"/>
                <a:cs typeface="Times New Roman" panose="02020603050405020304" pitchFamily="18" charset="0"/>
              </a:rPr>
              <a:t>Zgodnie z teorią  </a:t>
            </a:r>
            <a:r>
              <a:rPr lang="pl-PL" altLang="pl-PL" sz="3600" dirty="0" err="1">
                <a:latin typeface="Times New Roman" panose="02020603050405020304" pitchFamily="18" charset="0"/>
                <a:cs typeface="Times New Roman" panose="02020603050405020304" pitchFamily="18" charset="0"/>
              </a:rPr>
              <a:t>Lazarusa</a:t>
            </a:r>
            <a:r>
              <a:rPr lang="pl-PL" altLang="pl-PL" sz="3600" dirty="0">
                <a:latin typeface="Times New Roman" panose="02020603050405020304" pitchFamily="18" charset="0"/>
                <a:cs typeface="Times New Roman" panose="02020603050405020304" pitchFamily="18" charset="0"/>
              </a:rPr>
              <a:t> potencjalnym </a:t>
            </a:r>
            <a:r>
              <a:rPr lang="pl-PL" altLang="pl-PL" sz="3600" b="1" dirty="0">
                <a:latin typeface="Times New Roman" panose="02020603050405020304" pitchFamily="18" charset="0"/>
                <a:cs typeface="Times New Roman" panose="02020603050405020304" pitchFamily="18" charset="0"/>
              </a:rPr>
              <a:t>źródłem kryzysu jest nie  tyle samo wydarzenie stresowe, ale subiektywny sposób interpretacji wydarzeń życiowych. </a:t>
            </a:r>
          </a:p>
          <a:p>
            <a:endParaRPr lang="pl-PL" dirty="0">
              <a:latin typeface="Times New Roman" panose="02020603050405020304" pitchFamily="18" charset="0"/>
              <a:cs typeface="Times New Roman" panose="02020603050405020304" pitchFamily="18" charset="0"/>
            </a:endParaRPr>
          </a:p>
        </p:txBody>
      </p:sp>
      <p:pic>
        <p:nvPicPr>
          <p:cNvPr id="1028" name="Picture 4" descr="Lista 44 najbardziej stresujących sytuacji życiowych">
            <a:extLst>
              <a:ext uri="{FF2B5EF4-FFF2-40B4-BE49-F238E27FC236}">
                <a16:creationId xmlns:a16="http://schemas.microsoft.com/office/drawing/2014/main" id="{B9098DC2-38E9-4927-BDD1-C9FC0DB8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230" y="995363"/>
            <a:ext cx="5252224" cy="4357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860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F520EA-B523-4803-BE63-1EEB0A2AA32E}"/>
              </a:ext>
            </a:extLst>
          </p:cNvPr>
          <p:cNvSpPr>
            <a:spLocks noGrp="1"/>
          </p:cNvSpPr>
          <p:nvPr>
            <p:ph type="title"/>
          </p:nvPr>
        </p:nvSpPr>
        <p:spPr/>
        <p:txBody>
          <a:bodyPr/>
          <a:lstStyle/>
          <a:p>
            <a:r>
              <a:rPr lang="pl-PL" altLang="pl-PL" b="1" dirty="0">
                <a:latin typeface="Times New Roman" panose="02020603050405020304" pitchFamily="18" charset="0"/>
                <a:cs typeface="Times New Roman" panose="02020603050405020304" pitchFamily="18" charset="0"/>
              </a:rPr>
              <a:t>Istotą stresu są</a:t>
            </a:r>
            <a:r>
              <a:rPr lang="pl-PL" altLang="pl-PL" dirty="0">
                <a:latin typeface="Times New Roman" panose="02020603050405020304" pitchFamily="18" charset="0"/>
                <a:cs typeface="Times New Roman" panose="02020603050405020304" pitchFamily="18" charset="0"/>
              </a:rPr>
              <a:t> dynamicznie zmieniające się </a:t>
            </a:r>
            <a:r>
              <a:rPr lang="pl-PL" altLang="pl-PL" b="1" dirty="0">
                <a:latin typeface="Times New Roman" panose="02020603050405020304" pitchFamily="18" charset="0"/>
                <a:cs typeface="Times New Roman" panose="02020603050405020304" pitchFamily="18" charset="0"/>
              </a:rPr>
              <a:t>procesy oceniania,</a:t>
            </a:r>
            <a:endParaRPr lang="pl-PL" dirty="0">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F86626DC-A155-4473-873F-E6BDAE8DC662}"/>
              </a:ext>
            </a:extLst>
          </p:cNvPr>
          <p:cNvSpPr>
            <a:spLocks noGrp="1"/>
          </p:cNvSpPr>
          <p:nvPr>
            <p:ph idx="1"/>
          </p:nvPr>
        </p:nvSpPr>
        <p:spPr/>
        <p:txBody>
          <a:bodyPr/>
          <a:lstStyle/>
          <a:p>
            <a:pPr marL="0" indent="0">
              <a:buNone/>
            </a:pPr>
            <a:r>
              <a:rPr lang="pl-PL" altLang="pl-PL" sz="3600" dirty="0"/>
              <a:t>gdzie człowiek wartościuje dane z otoczenia, z perspektywy ich znaczenia dla jednostki, jej zdrowia i dobrego samopoczucia. </a:t>
            </a:r>
          </a:p>
          <a:p>
            <a:endParaRPr lang="pl-PL" dirty="0"/>
          </a:p>
        </p:txBody>
      </p:sp>
    </p:spTree>
    <p:extLst>
      <p:ext uri="{BB962C8B-B14F-4D97-AF65-F5344CB8AC3E}">
        <p14:creationId xmlns:p14="http://schemas.microsoft.com/office/powerpoint/2010/main" val="4017009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AA868C-7A0D-48EB-9630-48DBDC2F64D7}"/>
              </a:ext>
            </a:extLst>
          </p:cNvPr>
          <p:cNvSpPr>
            <a:spLocks noGrp="1"/>
          </p:cNvSpPr>
          <p:nvPr>
            <p:ph type="title"/>
          </p:nvPr>
        </p:nvSpPr>
        <p:spPr/>
        <p:txBody>
          <a:bodyPr/>
          <a:lstStyle/>
          <a:p>
            <a:r>
              <a:rPr lang="pl-PL" dirty="0"/>
              <a:t>W sytuacji stresowej jednostka dokonuje jednocześnie po sobie występujących ocen:</a:t>
            </a:r>
          </a:p>
        </p:txBody>
      </p:sp>
      <p:sp>
        <p:nvSpPr>
          <p:cNvPr id="3" name="Symbol zastępczy zawartości 2">
            <a:extLst>
              <a:ext uri="{FF2B5EF4-FFF2-40B4-BE49-F238E27FC236}">
                <a16:creationId xmlns:a16="http://schemas.microsoft.com/office/drawing/2014/main" id="{8FAAD290-8D5D-4A61-B374-5584F2D2FE6B}"/>
              </a:ext>
            </a:extLst>
          </p:cNvPr>
          <p:cNvSpPr>
            <a:spLocks noGrp="1"/>
          </p:cNvSpPr>
          <p:nvPr>
            <p:ph idx="1"/>
          </p:nvPr>
        </p:nvSpPr>
        <p:spPr>
          <a:xfrm>
            <a:off x="156117" y="1825625"/>
            <a:ext cx="11775688" cy="4932014"/>
          </a:xfrm>
        </p:spPr>
        <p:txBody>
          <a:bodyPr/>
          <a:lstStyle/>
          <a:p>
            <a:pPr marL="609600" indent="-609600" eaLnBrk="1" hangingPunct="1"/>
            <a:r>
              <a:rPr lang="pl-PL" altLang="pl-PL" sz="2800" b="1" dirty="0"/>
              <a:t>oceny pierwotnej</a:t>
            </a:r>
            <a:r>
              <a:rPr lang="pl-PL" altLang="pl-PL" sz="2800" dirty="0"/>
              <a:t>, gdzie  analizuje, jakie znaczenie ma dla jego położenia określona sytuacja, transakcja między nią i stresorem- czy jest obojętna, korzystna, obciążająca, czy stanowi formę wyzwania, czy zagrożenia, czy straty;</a:t>
            </a:r>
          </a:p>
          <a:p>
            <a:pPr marL="609600" indent="-609600" eaLnBrk="1" hangingPunct="1"/>
            <a:r>
              <a:rPr lang="pl-PL" altLang="pl-PL" sz="2800" b="1" dirty="0"/>
              <a:t>oceny wtórnej</a:t>
            </a:r>
            <a:r>
              <a:rPr lang="pl-PL" altLang="pl-PL" sz="2800" dirty="0"/>
              <a:t>, która wiąże się z hierarchiczną analizą możliwości skutecznej walki ze stresem (zasoby somatyczne i psychiczne). </a:t>
            </a:r>
          </a:p>
          <a:p>
            <a:pPr marL="609600" indent="-609600" eaLnBrk="1" hangingPunct="1">
              <a:buFont typeface="Wingdings" panose="05000000000000000000" pitchFamily="2" charset="2"/>
              <a:buNone/>
            </a:pPr>
            <a:r>
              <a:rPr lang="pl-PL" altLang="pl-PL" sz="2800" dirty="0"/>
              <a:t>Przebieg radzenia sobie ze stresem zależy od właściwości sytuacji, struktury osobowości człowieka oraz interakcji tych czynników. </a:t>
            </a:r>
          </a:p>
          <a:p>
            <a:r>
              <a:rPr lang="pl-PL" dirty="0"/>
              <a:t>Niemałe znaczenie należy też przypisać zasobom społecznym (wsparcie ze strony otoczenia).</a:t>
            </a:r>
          </a:p>
        </p:txBody>
      </p:sp>
    </p:spTree>
    <p:extLst>
      <p:ext uri="{BB962C8B-B14F-4D97-AF65-F5344CB8AC3E}">
        <p14:creationId xmlns:p14="http://schemas.microsoft.com/office/powerpoint/2010/main" val="1693189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73DEB43-B69B-4AAF-B139-7BB022EE751C}"/>
              </a:ext>
            </a:extLst>
          </p:cNvPr>
          <p:cNvSpPr>
            <a:spLocks noGrp="1" noChangeArrowheads="1"/>
          </p:cNvSpPr>
          <p:nvPr>
            <p:ph type="title"/>
          </p:nvPr>
        </p:nvSpPr>
        <p:spPr/>
        <p:txBody>
          <a:bodyPr>
            <a:normAutofit/>
          </a:bodyPr>
          <a:lstStyle/>
          <a:p>
            <a:pPr eaLnBrk="1" hangingPunct="1"/>
            <a:r>
              <a:rPr lang="pl-PL" altLang="pl-PL" sz="3600" dirty="0">
                <a:latin typeface="Arial Black" panose="020B0A04020102020204" pitchFamily="34" charset="0"/>
              </a:rPr>
              <a:t>Odporność na stres zależy od różnych czynników:</a:t>
            </a:r>
          </a:p>
        </p:txBody>
      </p:sp>
      <p:sp>
        <p:nvSpPr>
          <p:cNvPr id="10243" name="Rectangle 3">
            <a:extLst>
              <a:ext uri="{FF2B5EF4-FFF2-40B4-BE49-F238E27FC236}">
                <a16:creationId xmlns:a16="http://schemas.microsoft.com/office/drawing/2014/main" id="{9F992B18-4229-46EA-BBE5-913D0C2962C2}"/>
              </a:ext>
            </a:extLst>
          </p:cNvPr>
          <p:cNvSpPr>
            <a:spLocks noGrp="1" noChangeArrowheads="1"/>
          </p:cNvSpPr>
          <p:nvPr>
            <p:ph type="body" idx="1"/>
          </p:nvPr>
        </p:nvSpPr>
        <p:spPr/>
        <p:txBody>
          <a:bodyPr/>
          <a:lstStyle/>
          <a:p>
            <a:pPr eaLnBrk="1" hangingPunct="1"/>
            <a:r>
              <a:rPr lang="pl-PL" altLang="pl-PL" b="1" dirty="0"/>
              <a:t>wrodzonej słabości c. u. n.</a:t>
            </a:r>
          </a:p>
          <a:p>
            <a:pPr eaLnBrk="1" hangingPunct="1"/>
            <a:r>
              <a:rPr lang="pl-PL" altLang="pl-PL" b="1" dirty="0"/>
              <a:t>wtórnej </a:t>
            </a:r>
            <a:r>
              <a:rPr lang="pl-PL" altLang="pl-PL" b="1" dirty="0" err="1"/>
              <a:t>astenizacji</a:t>
            </a:r>
            <a:r>
              <a:rPr lang="pl-PL" altLang="pl-PL" dirty="0"/>
              <a:t> (na skutek uszkodzenia tkanki nerwowej) </a:t>
            </a:r>
          </a:p>
          <a:p>
            <a:pPr eaLnBrk="1" hangingPunct="1"/>
            <a:r>
              <a:rPr lang="pl-PL" altLang="pl-PL" b="1" dirty="0"/>
              <a:t>braku doświadczeń społecznych</a:t>
            </a:r>
            <a:r>
              <a:rPr lang="pl-PL" altLang="pl-PL" dirty="0"/>
              <a:t> (np. z powodu nadmiernego ochraniania przez rodziców dziecko boi się rozwiązywania najprostszych problemów)</a:t>
            </a:r>
          </a:p>
          <a:p>
            <a:pPr eaLnBrk="1" hangingPunct="1"/>
            <a:r>
              <a:rPr lang="pl-PL" altLang="pl-PL" b="1" dirty="0"/>
              <a:t>specyfiki osobowości</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2BEB508-6F62-4918-8145-61857803748E}"/>
              </a:ext>
            </a:extLst>
          </p:cNvPr>
          <p:cNvSpPr>
            <a:spLocks noGrp="1" noChangeArrowheads="1"/>
          </p:cNvSpPr>
          <p:nvPr>
            <p:ph type="title"/>
          </p:nvPr>
        </p:nvSpPr>
        <p:spPr>
          <a:xfrm>
            <a:off x="1981200" y="330201"/>
            <a:ext cx="7543800" cy="773113"/>
          </a:xfrm>
        </p:spPr>
        <p:txBody>
          <a:bodyPr/>
          <a:lstStyle/>
          <a:p>
            <a:pPr eaLnBrk="1" hangingPunct="1"/>
            <a:r>
              <a:rPr lang="pl-PL" altLang="pl-PL" sz="2200"/>
              <a:t>Osobowość a stres</a:t>
            </a:r>
          </a:p>
        </p:txBody>
      </p:sp>
      <p:sp>
        <p:nvSpPr>
          <p:cNvPr id="28675" name="Rectangle 3">
            <a:extLst>
              <a:ext uri="{FF2B5EF4-FFF2-40B4-BE49-F238E27FC236}">
                <a16:creationId xmlns:a16="http://schemas.microsoft.com/office/drawing/2014/main" id="{AB8985BC-9F79-4152-BA02-4A40B926CE21}"/>
              </a:ext>
            </a:extLst>
          </p:cNvPr>
          <p:cNvSpPr>
            <a:spLocks noGrp="1" noChangeArrowheads="1"/>
          </p:cNvSpPr>
          <p:nvPr>
            <p:ph type="body" idx="1"/>
          </p:nvPr>
        </p:nvSpPr>
        <p:spPr>
          <a:xfrm>
            <a:off x="356839" y="1143000"/>
            <a:ext cx="11530361" cy="5486400"/>
          </a:xfrm>
        </p:spPr>
        <p:txBody>
          <a:bodyPr/>
          <a:lstStyle/>
          <a:p>
            <a:pPr eaLnBrk="1" hangingPunct="1">
              <a:buFont typeface="Wingdings" panose="05000000000000000000" pitchFamily="2" charset="2"/>
              <a:buNone/>
            </a:pPr>
            <a:r>
              <a:rPr lang="pl-PL" altLang="pl-PL" sz="2100" dirty="0"/>
              <a:t>W literaturze podaje się 4 wzory osobowości w różny sposób zmagające się z trudnościami</a:t>
            </a:r>
          </a:p>
          <a:p>
            <a:pPr eaLnBrk="1" hangingPunct="1"/>
            <a:r>
              <a:rPr lang="pl-PL" altLang="pl-PL" sz="3200" b="1" dirty="0"/>
              <a:t>OSOBOWOŚĆ typu A-</a:t>
            </a:r>
            <a:r>
              <a:rPr lang="pl-PL" altLang="pl-PL" sz="3200" dirty="0"/>
              <a:t> osoby aktywne, żyjące w pośpiechu, żyjące pod presją czasu i w ciągłym współzawodnictwie.</a:t>
            </a:r>
          </a:p>
          <a:p>
            <a:pPr eaLnBrk="1" hangingPunct="1">
              <a:buFont typeface="Wingdings" panose="05000000000000000000" pitchFamily="2" charset="2"/>
              <a:buNone/>
            </a:pPr>
            <a:r>
              <a:rPr lang="pl-PL" altLang="pl-PL" sz="3200" dirty="0"/>
              <a:t>   </a:t>
            </a:r>
            <a:r>
              <a:rPr lang="pl-PL" altLang="pl-PL" sz="3200" i="1" dirty="0"/>
              <a:t>Mają skłonność do chorób serca.</a:t>
            </a:r>
          </a:p>
          <a:p>
            <a:pPr eaLnBrk="1" hangingPunct="1"/>
            <a:r>
              <a:rPr lang="pl-PL" altLang="pl-PL" sz="3200" b="1" dirty="0"/>
              <a:t>OSOBOWOŚĆ typu B-</a:t>
            </a:r>
            <a:r>
              <a:rPr lang="pl-PL" altLang="pl-PL" sz="3200" dirty="0"/>
              <a:t> osoby spokojne, zrelaksowane, prowadzące spokojne życie, bez rywalizacji, doświadczają mniej stresów</a:t>
            </a:r>
          </a:p>
          <a:p>
            <a:pPr eaLnBrk="1" hangingPunct="1"/>
            <a:r>
              <a:rPr lang="pl-PL" altLang="pl-PL" sz="3200" b="1" dirty="0"/>
              <a:t>OSOBOWOŚĆ typu C-</a:t>
            </a:r>
            <a:r>
              <a:rPr lang="pl-PL" altLang="pl-PL" sz="3200" dirty="0"/>
              <a:t> brak wyrażania emocji, bezradność w sytuacjach stresowych, uległość (sprzyja zachorowalności na nowotwory. Bezradność  powoduje spadek aktywności układu odpornościowego)</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9C65F73-B9F0-48EA-9CAE-113851BC8561}"/>
              </a:ext>
            </a:extLst>
          </p:cNvPr>
          <p:cNvSpPr>
            <a:spLocks noGrp="1" noChangeArrowheads="1"/>
          </p:cNvSpPr>
          <p:nvPr>
            <p:ph type="title"/>
          </p:nvPr>
        </p:nvSpPr>
        <p:spPr>
          <a:xfrm>
            <a:off x="1981200" y="122239"/>
            <a:ext cx="7543800" cy="725487"/>
          </a:xfrm>
        </p:spPr>
        <p:txBody>
          <a:bodyPr/>
          <a:lstStyle/>
          <a:p>
            <a:pPr eaLnBrk="1" hangingPunct="1"/>
            <a:r>
              <a:rPr lang="pl-PL" altLang="pl-PL" sz="1700"/>
              <a:t>Osobowość a stres</a:t>
            </a:r>
          </a:p>
        </p:txBody>
      </p:sp>
      <p:sp>
        <p:nvSpPr>
          <p:cNvPr id="29699" name="Rectangle 3">
            <a:extLst>
              <a:ext uri="{FF2B5EF4-FFF2-40B4-BE49-F238E27FC236}">
                <a16:creationId xmlns:a16="http://schemas.microsoft.com/office/drawing/2014/main" id="{B9EA562F-61A1-4BB6-8D5D-CFC8FD741036}"/>
              </a:ext>
            </a:extLst>
          </p:cNvPr>
          <p:cNvSpPr>
            <a:spLocks noGrp="1" noChangeArrowheads="1"/>
          </p:cNvSpPr>
          <p:nvPr>
            <p:ph type="body" idx="1"/>
          </p:nvPr>
        </p:nvSpPr>
        <p:spPr>
          <a:xfrm>
            <a:off x="838200" y="1204332"/>
            <a:ext cx="10515600" cy="4972631"/>
          </a:xfrm>
        </p:spPr>
        <p:txBody>
          <a:bodyPr>
            <a:normAutofit/>
          </a:bodyPr>
          <a:lstStyle/>
          <a:p>
            <a:pPr eaLnBrk="1" hangingPunct="1"/>
            <a:r>
              <a:rPr lang="pl-PL" altLang="pl-PL" b="1" dirty="0"/>
              <a:t>OSOBOWOŚĆ typu D- negatywna emocjonalność</a:t>
            </a:r>
            <a:r>
              <a:rPr lang="pl-PL" altLang="pl-PL" dirty="0"/>
              <a:t> (częste doświadczanie takich emocji jak: gniew, lęk, wrogość, irytacja) oraz </a:t>
            </a:r>
            <a:r>
              <a:rPr lang="pl-PL" altLang="pl-PL" b="1" dirty="0"/>
              <a:t>zahamowanie społeczne</a:t>
            </a:r>
            <a:r>
              <a:rPr lang="pl-PL" altLang="pl-PL" dirty="0"/>
              <a:t> (unikanie kontaktów, obawa przed odrzuceniem, poczucie braku akceptacji ze strony innych), pesymistyczny sposób patrzenia na świat, tendencja do obwiniania się, ukrywanie emocji, niskie poczucie własnej wartości. </a:t>
            </a:r>
            <a:r>
              <a:rPr lang="pl-PL" altLang="pl-PL" i="1" dirty="0"/>
              <a:t>Osoby te podatne są na depresję, zespoły nerwicowe.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00339A-9566-4C6A-BC25-34EB71B2A5E5}"/>
              </a:ext>
            </a:extLst>
          </p:cNvPr>
          <p:cNvSpPr>
            <a:spLocks noGrp="1"/>
          </p:cNvSpPr>
          <p:nvPr>
            <p:ph type="title"/>
          </p:nvPr>
        </p:nvSpPr>
        <p:spPr/>
        <p:txBody>
          <a:bodyPr/>
          <a:lstStyle/>
          <a:p>
            <a:r>
              <a:rPr lang="pl-PL" altLang="pl-PL" dirty="0"/>
              <a:t>Uwzględniając </a:t>
            </a:r>
            <a:r>
              <a:rPr lang="pl-PL" altLang="pl-PL" b="1" dirty="0"/>
              <a:t>siłę i zakres oddziaływania stresorów</a:t>
            </a:r>
            <a:r>
              <a:rPr lang="pl-PL" altLang="pl-PL" dirty="0"/>
              <a:t> wymienia się: </a:t>
            </a:r>
            <a:endParaRPr lang="pl-PL" dirty="0"/>
          </a:p>
        </p:txBody>
      </p:sp>
      <p:sp>
        <p:nvSpPr>
          <p:cNvPr id="3" name="Symbol zastępczy zawartości 2">
            <a:extLst>
              <a:ext uri="{FF2B5EF4-FFF2-40B4-BE49-F238E27FC236}">
                <a16:creationId xmlns:a16="http://schemas.microsoft.com/office/drawing/2014/main" id="{00E61C38-9BFB-46B0-85A9-89DDCD6BD2EC}"/>
              </a:ext>
            </a:extLst>
          </p:cNvPr>
          <p:cNvSpPr>
            <a:spLocks noGrp="1"/>
          </p:cNvSpPr>
          <p:nvPr>
            <p:ph idx="1"/>
          </p:nvPr>
        </p:nvSpPr>
        <p:spPr/>
        <p:txBody>
          <a:bodyPr/>
          <a:lstStyle/>
          <a:p>
            <a:pPr eaLnBrk="1" hangingPunct="1">
              <a:lnSpc>
                <a:spcPct val="90000"/>
              </a:lnSpc>
              <a:buFont typeface="Wingdings" panose="05000000000000000000" pitchFamily="2" charset="2"/>
              <a:buNone/>
            </a:pPr>
            <a:endParaRPr lang="pl-PL" altLang="pl-PL" sz="2800" dirty="0"/>
          </a:p>
          <a:p>
            <a:pPr eaLnBrk="1" hangingPunct="1">
              <a:lnSpc>
                <a:spcPct val="90000"/>
              </a:lnSpc>
            </a:pPr>
            <a:r>
              <a:rPr lang="pl-PL" altLang="pl-PL" dirty="0"/>
              <a:t>traumatyczne wydarzenia o rozmiarach kataklizmów i katastrof </a:t>
            </a:r>
          </a:p>
          <a:p>
            <a:pPr eaLnBrk="1" hangingPunct="1">
              <a:lnSpc>
                <a:spcPct val="90000"/>
              </a:lnSpc>
            </a:pPr>
            <a:r>
              <a:rPr lang="pl-PL" altLang="pl-PL" dirty="0"/>
              <a:t>poważne wyzwania i zagrożenia dotyczące jednostek lub kilku osób (rozwód, separacja, zawarcie małżeństwa, utrata pracy, wyjazd)</a:t>
            </a:r>
          </a:p>
          <a:p>
            <a:pPr eaLnBrk="1" hangingPunct="1">
              <a:lnSpc>
                <a:spcPct val="90000"/>
              </a:lnSpc>
            </a:pPr>
            <a:r>
              <a:rPr lang="pl-PL" altLang="pl-PL" dirty="0"/>
              <a:t> drobne, codzienne utrapienia (</a:t>
            </a:r>
            <a:r>
              <a:rPr lang="pl-PL" altLang="pl-PL" dirty="0" err="1"/>
              <a:t>Lazarus</a:t>
            </a:r>
            <a:r>
              <a:rPr lang="pl-PL" altLang="pl-PL" dirty="0"/>
              <a:t>, </a:t>
            </a:r>
            <a:r>
              <a:rPr lang="pl-PL" altLang="pl-PL" dirty="0" err="1"/>
              <a:t>Folkman</a:t>
            </a:r>
            <a:r>
              <a:rPr lang="pl-PL" altLang="pl-PL" dirty="0"/>
              <a:t>, 2000). </a:t>
            </a:r>
          </a:p>
          <a:p>
            <a:pPr eaLnBrk="1" hangingPunct="1">
              <a:lnSpc>
                <a:spcPct val="90000"/>
              </a:lnSpc>
            </a:pPr>
            <a:endParaRPr lang="pl-PL" altLang="pl-PL" dirty="0"/>
          </a:p>
          <a:p>
            <a:pPr marL="0" indent="0" eaLnBrk="1" hangingPunct="1">
              <a:lnSpc>
                <a:spcPct val="90000"/>
              </a:lnSpc>
              <a:buNone/>
            </a:pPr>
            <a:r>
              <a:rPr lang="pl-PL" altLang="pl-PL" sz="3200" dirty="0">
                <a:solidFill>
                  <a:srgbClr val="0070C0"/>
                </a:solidFill>
              </a:rPr>
              <a:t>Pandemię </a:t>
            </a:r>
            <a:r>
              <a:rPr lang="pl-PL" altLang="pl-PL" sz="3200" dirty="0" err="1">
                <a:solidFill>
                  <a:srgbClr val="0070C0"/>
                </a:solidFill>
              </a:rPr>
              <a:t>koronawirusa</a:t>
            </a:r>
            <a:r>
              <a:rPr lang="pl-PL" altLang="pl-PL" sz="3200" dirty="0">
                <a:solidFill>
                  <a:srgbClr val="0070C0"/>
                </a:solidFill>
              </a:rPr>
              <a:t> możemy określić jako formę zbiorowej traumy</a:t>
            </a:r>
          </a:p>
          <a:p>
            <a:pPr marL="0" indent="0">
              <a:buNone/>
            </a:pPr>
            <a:endParaRPr lang="pl-PL" dirty="0"/>
          </a:p>
        </p:txBody>
      </p:sp>
    </p:spTree>
    <p:extLst>
      <p:ext uri="{BB962C8B-B14F-4D97-AF65-F5344CB8AC3E}">
        <p14:creationId xmlns:p14="http://schemas.microsoft.com/office/powerpoint/2010/main" val="1053510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A616B75-9E29-42D7-9352-7B7BC31333E2}"/>
              </a:ext>
            </a:extLst>
          </p:cNvPr>
          <p:cNvSpPr>
            <a:spLocks noGrp="1"/>
          </p:cNvSpPr>
          <p:nvPr>
            <p:ph type="title"/>
          </p:nvPr>
        </p:nvSpPr>
        <p:spPr/>
        <p:txBody>
          <a:bodyPr>
            <a:normAutofit fontScale="90000"/>
          </a:bodyPr>
          <a:lstStyle/>
          <a:p>
            <a:r>
              <a:rPr lang="pl-PL" dirty="0"/>
              <a:t>Wydarzenia traumatyczne:</a:t>
            </a:r>
            <a:br>
              <a:rPr lang="pl-PL" dirty="0"/>
            </a:br>
            <a:r>
              <a:rPr lang="pl-PL" dirty="0">
                <a:latin typeface="Calibri" panose="020F0502020204030204" pitchFamily="34" charset="0"/>
                <a:cs typeface="Times New Roman" panose="02020603050405020304" pitchFamily="18" charset="0"/>
              </a:rPr>
              <a:t>z</a:t>
            </a:r>
            <a:r>
              <a:rPr lang="pl-PL" dirty="0">
                <a:effectLst/>
                <a:latin typeface="Calibri" panose="020F0502020204030204" pitchFamily="34" charset="0"/>
                <a:ea typeface="Calibri" panose="020F0502020204030204" pitchFamily="34" charset="0"/>
                <a:cs typeface="Times New Roman" panose="02020603050405020304" pitchFamily="18" charset="0"/>
              </a:rPr>
              <a:t> jednej strony jednoczą ludzi </a:t>
            </a:r>
            <a:br>
              <a:rPr lang="pl-PL" dirty="0">
                <a:effectLst/>
                <a:latin typeface="Calibri" panose="020F0502020204030204" pitchFamily="34" charset="0"/>
                <a:ea typeface="Calibri" panose="020F050202020403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67164FDB-F1D9-4102-83C6-9CFA822D17BD}"/>
              </a:ext>
            </a:extLst>
          </p:cNvPr>
          <p:cNvSpPr>
            <a:spLocks noGrp="1"/>
          </p:cNvSpPr>
          <p:nvPr>
            <p:ph idx="1"/>
          </p:nvPr>
        </p:nvSpPr>
        <p:spPr>
          <a:xfrm>
            <a:off x="5183188" y="356839"/>
            <a:ext cx="6172200" cy="6099717"/>
          </a:xfrm>
        </p:spPr>
        <p:txBody>
          <a:bodyPr>
            <a:normAutofit/>
          </a:bodyPr>
          <a:lstStyle/>
          <a:p>
            <a:r>
              <a:rPr lang="pl-PL" dirty="0">
                <a:effectLst/>
                <a:latin typeface="Calibri" panose="020F0502020204030204" pitchFamily="34" charset="0"/>
                <a:ea typeface="Calibri" panose="020F0502020204030204" pitchFamily="34" charset="0"/>
                <a:cs typeface="Times New Roman" panose="02020603050405020304" pitchFamily="18" charset="0"/>
              </a:rPr>
              <a:t>wzrasta poczucie solidarności w biedzie, </a:t>
            </a:r>
          </a:p>
          <a:p>
            <a:r>
              <a:rPr lang="pl-PL" dirty="0">
                <a:latin typeface="Calibri" panose="020F0502020204030204" pitchFamily="34" charset="0"/>
                <a:ea typeface="Calibri" panose="020F0502020204030204" pitchFamily="34" charset="0"/>
                <a:cs typeface="Times New Roman" panose="02020603050405020304" pitchFamily="18" charset="0"/>
              </a:rPr>
              <a:t>wiele innych trudności staje się mało ważnymi</a:t>
            </a:r>
          </a:p>
          <a:p>
            <a:r>
              <a:rPr lang="pl-PL" dirty="0">
                <a:latin typeface="Calibri" panose="020F0502020204030204" pitchFamily="34" charset="0"/>
                <a:ea typeface="Calibri" panose="020F0502020204030204" pitchFamily="34" charset="0"/>
                <a:cs typeface="Times New Roman" panose="02020603050405020304" pitchFamily="18" charset="0"/>
              </a:rPr>
              <a:t>l</a:t>
            </a:r>
            <a:r>
              <a:rPr lang="pl-PL" dirty="0">
                <a:effectLst/>
                <a:latin typeface="Calibri" panose="020F0502020204030204" pitchFamily="34" charset="0"/>
                <a:ea typeface="Calibri" panose="020F0502020204030204" pitchFamily="34" charset="0"/>
                <a:cs typeface="Times New Roman" panose="02020603050405020304" pitchFamily="18" charset="0"/>
              </a:rPr>
              <a:t>udzie p</a:t>
            </a:r>
            <a:r>
              <a:rPr lang="pl-PL" dirty="0">
                <a:latin typeface="Calibri" panose="020F0502020204030204" pitchFamily="34" charset="0"/>
                <a:ea typeface="Calibri" panose="020F0502020204030204" pitchFamily="34" charset="0"/>
                <a:cs typeface="Times New Roman" panose="02020603050405020304" pitchFamily="18" charset="0"/>
              </a:rPr>
              <a:t>oszukują różnych form wspólnej aktywności (np. słuchanie muzyki z balkonów, wspólne śpiewanie piosenek łącząc siły  w </a:t>
            </a:r>
            <a:r>
              <a:rPr lang="pl-PL" dirty="0" err="1">
                <a:latin typeface="Calibri" panose="020F0502020204030204" pitchFamily="34" charset="0"/>
                <a:ea typeface="Calibri" panose="020F0502020204030204" pitchFamily="34" charset="0"/>
                <a:cs typeface="Times New Roman" panose="02020603050405020304" pitchFamily="18" charset="0"/>
              </a:rPr>
              <a:t>internecie</a:t>
            </a:r>
            <a:r>
              <a:rPr lang="pl-PL" dirty="0">
                <a:latin typeface="Calibri" panose="020F0502020204030204" pitchFamily="34" charset="0"/>
                <a:ea typeface="Calibri" panose="020F0502020204030204" pitchFamily="34" charset="0"/>
                <a:cs typeface="Times New Roman" panose="02020603050405020304" pitchFamily="18" charset="0"/>
              </a:rPr>
              <a:t>)</a:t>
            </a:r>
          </a:p>
          <a:p>
            <a:r>
              <a:rPr lang="pl-PL" dirty="0">
                <a:latin typeface="Calibri" panose="020F0502020204030204" pitchFamily="34" charset="0"/>
                <a:ea typeface="Calibri" panose="020F0502020204030204" pitchFamily="34" charset="0"/>
                <a:cs typeface="Times New Roman" panose="02020603050405020304" pitchFamily="18" charset="0"/>
              </a:rPr>
              <a:t>wiele osób mobilizuje się do udzielania pomocy (wolontariat, pomoc materialna)</a:t>
            </a:r>
          </a:p>
          <a:p>
            <a:endParaRPr lang="pl-PL" sz="1800" dirty="0">
              <a:latin typeface="Calibri" panose="020F0502020204030204" pitchFamily="34" charset="0"/>
              <a:ea typeface="Calibri" panose="020F0502020204030204" pitchFamily="34" charset="0"/>
              <a:cs typeface="Times New Roman" panose="02020603050405020304" pitchFamily="18" charset="0"/>
            </a:endParaRPr>
          </a:p>
          <a:p>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sz="1800" dirty="0">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
        <p:nvSpPr>
          <p:cNvPr id="5" name="Symbol zastępczy tekstu 4">
            <a:extLst>
              <a:ext uri="{FF2B5EF4-FFF2-40B4-BE49-F238E27FC236}">
                <a16:creationId xmlns:a16="http://schemas.microsoft.com/office/drawing/2014/main" id="{1F066F75-25A5-474F-A8F7-2BD9547996A4}"/>
              </a:ext>
            </a:extLst>
          </p:cNvPr>
          <p:cNvSpPr>
            <a:spLocks noGrp="1"/>
          </p:cNvSpPr>
          <p:nvPr>
            <p:ph type="body" sz="half" idx="2"/>
          </p:nvPr>
        </p:nvSpPr>
        <p:spPr>
          <a:xfrm>
            <a:off x="-3577429" y="2168911"/>
            <a:ext cx="5717767" cy="7178269"/>
          </a:xfrm>
        </p:spPr>
        <p:txBody>
          <a:bodyPr/>
          <a:lstStyle/>
          <a:p>
            <a:endParaRPr lang="pl-PL" dirty="0"/>
          </a:p>
        </p:txBody>
      </p:sp>
      <p:pic>
        <p:nvPicPr>
          <p:cNvPr id="2052" name="Picture 4" descr="Koronawirus: życie na balkonie | Wszystkie treści | DW | 14.04.2020">
            <a:extLst>
              <a:ext uri="{FF2B5EF4-FFF2-40B4-BE49-F238E27FC236}">
                <a16:creationId xmlns:a16="http://schemas.microsoft.com/office/drawing/2014/main" id="{AF8CA054-34B0-43E6-8BE4-9EEF05BE5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132" y="2740411"/>
            <a:ext cx="4141169" cy="301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043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713A94-5B3D-4C76-85F0-2E25D5C229CE}"/>
              </a:ext>
            </a:extLst>
          </p:cNvPr>
          <p:cNvSpPr>
            <a:spLocks noGrp="1"/>
          </p:cNvSpPr>
          <p:nvPr>
            <p:ph type="title"/>
          </p:nvPr>
        </p:nvSpPr>
        <p:spPr/>
        <p:txBody>
          <a:bodyPr/>
          <a:lstStyle/>
          <a:p>
            <a:r>
              <a:rPr lang="pl-PL" dirty="0"/>
              <a:t>W obliczu pandemii</a:t>
            </a:r>
          </a:p>
        </p:txBody>
      </p:sp>
      <p:sp>
        <p:nvSpPr>
          <p:cNvPr id="3" name="Symbol zastępczy zawartości 2">
            <a:extLst>
              <a:ext uri="{FF2B5EF4-FFF2-40B4-BE49-F238E27FC236}">
                <a16:creationId xmlns:a16="http://schemas.microsoft.com/office/drawing/2014/main" id="{583F6DD7-2720-4902-8ECA-4CC61F6304D1}"/>
              </a:ext>
            </a:extLst>
          </p:cNvPr>
          <p:cNvSpPr>
            <a:spLocks noGrp="1"/>
          </p:cNvSpPr>
          <p:nvPr>
            <p:ph idx="1"/>
          </p:nvPr>
        </p:nvSpPr>
        <p:spPr/>
        <p:txBody>
          <a:bodyPr/>
          <a:lstStyle/>
          <a:p>
            <a:r>
              <a:rPr lang="pl-PL" dirty="0">
                <a:latin typeface="Calibri" panose="020F0502020204030204" pitchFamily="34" charset="0"/>
                <a:ea typeface="Calibri" panose="020F0502020204030204" pitchFamily="34" charset="0"/>
                <a:cs typeface="Times New Roman" panose="02020603050405020304" pitchFamily="18" charset="0"/>
              </a:rPr>
              <a:t>pojawia się refleksja nad tym, co w życiu jest ważne  (np. religia, odniesienie do Pana Boga lub określonych  wartości</a:t>
            </a:r>
          </a:p>
          <a:p>
            <a:r>
              <a:rPr lang="pl-PL" dirty="0">
                <a:latin typeface="Calibri" panose="020F0502020204030204" pitchFamily="34" charset="0"/>
                <a:ea typeface="Calibri" panose="020F0502020204030204" pitchFamily="34" charset="0"/>
                <a:cs typeface="Times New Roman" panose="02020603050405020304" pitchFamily="18" charset="0"/>
              </a:rPr>
              <a:t>wiele osób uświadomienie sobie, że dobra materialne to nie wszystko, bardziej liczą się bliskie relacje, skupienie się na chwili, radość z najmniejszych rzeczy, uczciwe postępowanie</a:t>
            </a:r>
          </a:p>
          <a:p>
            <a:endParaRPr lang="pl-PL" dirty="0"/>
          </a:p>
        </p:txBody>
      </p:sp>
    </p:spTree>
    <p:extLst>
      <p:ext uri="{BB962C8B-B14F-4D97-AF65-F5344CB8AC3E}">
        <p14:creationId xmlns:p14="http://schemas.microsoft.com/office/powerpoint/2010/main" val="2821370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C574B0-E46F-4BD5-90C9-7F252080597A}"/>
              </a:ext>
            </a:extLst>
          </p:cNvPr>
          <p:cNvSpPr>
            <a:spLocks noGrp="1"/>
          </p:cNvSpPr>
          <p:nvPr>
            <p:ph type="title"/>
          </p:nvPr>
        </p:nvSpPr>
        <p:spPr/>
        <p:txBody>
          <a:bodyPr>
            <a:normAutofit fontScale="90000"/>
          </a:bodyPr>
          <a:lstStyle/>
          <a:p>
            <a:pPr algn="ctr"/>
            <a:r>
              <a:rPr lang="pl-PL" dirty="0">
                <a:latin typeface="Calibri" panose="020F0502020204030204" pitchFamily="34" charset="0"/>
                <a:ea typeface="Calibri" panose="020F0502020204030204" pitchFamily="34" charset="0"/>
                <a:cs typeface="Times New Roman" panose="02020603050405020304" pitchFamily="18" charset="0"/>
              </a:rPr>
              <a:t>Pandemia to znaczące obciążenie dla zdrowia psychicznego</a:t>
            </a:r>
            <a:br>
              <a:rPr lang="pl-PL" dirty="0">
                <a:latin typeface="Calibri" panose="020F0502020204030204" pitchFamily="34" charset="0"/>
                <a:ea typeface="Calibri" panose="020F050202020403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6A4BCA78-9196-4977-81EE-24DD5A389456}"/>
              </a:ext>
            </a:extLst>
          </p:cNvPr>
          <p:cNvSpPr>
            <a:spLocks noGrp="1"/>
          </p:cNvSpPr>
          <p:nvPr>
            <p:ph idx="1"/>
          </p:nvPr>
        </p:nvSpPr>
        <p:spPr>
          <a:xfrm>
            <a:off x="838200" y="1371600"/>
            <a:ext cx="10515600" cy="4805363"/>
          </a:xfrm>
        </p:spPr>
        <p:txBody>
          <a:bodyPr/>
          <a:lstStyle/>
          <a:p>
            <a:pPr marL="0" indent="0">
              <a:lnSpc>
                <a:spcPct val="107000"/>
              </a:lnSpc>
              <a:spcAft>
                <a:spcPts val="800"/>
              </a:spcAft>
              <a:buNone/>
            </a:pPr>
            <a:r>
              <a:rPr lang="pl-PL" b="1" dirty="0">
                <a:effectLst/>
                <a:latin typeface="Arial Black" panose="020B0A04020102020204" pitchFamily="34" charset="0"/>
                <a:ea typeface="Calibri" panose="020F0502020204030204" pitchFamily="34" charset="0"/>
                <a:cs typeface="Times New Roman" panose="02020603050405020304" pitchFamily="18" charset="0"/>
              </a:rPr>
              <a:t>Negatywne strony pandemii</a:t>
            </a:r>
          </a:p>
          <a:p>
            <a:pPr>
              <a:lnSpc>
                <a:spcPct val="107000"/>
              </a:lnSpc>
              <a:spcAft>
                <a:spcPts val="800"/>
              </a:spcAft>
            </a:pPr>
            <a:r>
              <a:rPr lang="pl-PL" dirty="0">
                <a:effectLst/>
                <a:latin typeface="Calibri" panose="020F0502020204030204" pitchFamily="34" charset="0"/>
                <a:ea typeface="Calibri" panose="020F0502020204030204" pitchFamily="34" charset="0"/>
                <a:cs typeface="Times New Roman" panose="02020603050405020304" pitchFamily="18" charset="0"/>
              </a:rPr>
              <a:t> to utrata wolności, poczucie zamknięcia w czterech ścianach</a:t>
            </a:r>
          </a:p>
          <a:p>
            <a:pPr>
              <a:lnSpc>
                <a:spcPct val="107000"/>
              </a:lnSpc>
              <a:spcAft>
                <a:spcPts val="800"/>
              </a:spcAft>
            </a:pPr>
            <a:r>
              <a:rPr lang="pl-PL" dirty="0">
                <a:latin typeface="Calibri" panose="020F0502020204030204" pitchFamily="34" charset="0"/>
                <a:ea typeface="Calibri" panose="020F0502020204030204" pitchFamily="34" charset="0"/>
                <a:cs typeface="Times New Roman" panose="02020603050405020304" pitchFamily="18" charset="0"/>
              </a:rPr>
              <a:t>s</a:t>
            </a:r>
            <a:r>
              <a:rPr lang="pl-PL" dirty="0">
                <a:effectLst/>
                <a:latin typeface="Calibri" panose="020F0502020204030204" pitchFamily="34" charset="0"/>
                <a:ea typeface="Calibri" panose="020F0502020204030204" pitchFamily="34" charset="0"/>
                <a:cs typeface="Times New Roman" panose="02020603050405020304" pitchFamily="18" charset="0"/>
              </a:rPr>
              <a:t>zczególnie trudna jest izolacja od bliskich- trudno zarządzać własnym życiem</a:t>
            </a:r>
          </a:p>
          <a:p>
            <a:pPr>
              <a:lnSpc>
                <a:spcPct val="107000"/>
              </a:lnSpc>
              <a:spcAft>
                <a:spcPts val="800"/>
              </a:spcAft>
            </a:pPr>
            <a:r>
              <a:rPr lang="pl-PL" dirty="0">
                <a:effectLst/>
                <a:latin typeface="Calibri" panose="020F0502020204030204" pitchFamily="34" charset="0"/>
                <a:ea typeface="Calibri" panose="020F0502020204030204" pitchFamily="34" charset="0"/>
                <a:cs typeface="Times New Roman" panose="02020603050405020304" pitchFamily="18" charset="0"/>
              </a:rPr>
              <a:t> uświadomienie sobie, że łatwo stracić  znany i przewidywalny świat. </a:t>
            </a:r>
          </a:p>
          <a:p>
            <a:pPr>
              <a:lnSpc>
                <a:spcPct val="107000"/>
              </a:lnSpc>
              <a:spcAft>
                <a:spcPts val="800"/>
              </a:spcAft>
            </a:pPr>
            <a:r>
              <a:rPr lang="pl-PL" dirty="0">
                <a:latin typeface="Calibri" panose="020F0502020204030204" pitchFamily="34" charset="0"/>
                <a:ea typeface="Calibri" panose="020F0502020204030204" pitchFamily="34" charset="0"/>
                <a:cs typeface="Times New Roman" panose="02020603050405020304" pitchFamily="18" charset="0"/>
              </a:rPr>
              <a:t>c</a:t>
            </a:r>
            <a:r>
              <a:rPr lang="pl-PL" dirty="0">
                <a:effectLst/>
                <a:latin typeface="Calibri" panose="020F0502020204030204" pitchFamily="34" charset="0"/>
                <a:ea typeface="Calibri" panose="020F0502020204030204" pitchFamily="34" charset="0"/>
                <a:cs typeface="Times New Roman" panose="02020603050405020304" pitchFamily="18" charset="0"/>
              </a:rPr>
              <a:t>iągle słysząc w mass mediach o chorobie- czujemy jej „bliskość” </a:t>
            </a:r>
            <a:r>
              <a:rPr lang="pl-PL" dirty="0">
                <a:latin typeface="Calibri" panose="020F0502020204030204" pitchFamily="34" charset="0"/>
                <a:ea typeface="Calibri" panose="020F0502020204030204" pitchFamily="34" charset="0"/>
                <a:cs typeface="Times New Roman" panose="02020603050405020304" pitchFamily="18" charset="0"/>
              </a:rPr>
              <a:t> i obawiamy się różnych </a:t>
            </a:r>
            <a:r>
              <a:rPr lang="pl-PL" dirty="0">
                <a:effectLst/>
                <a:latin typeface="Calibri" panose="020F0502020204030204" pitchFamily="34" charset="0"/>
                <a:ea typeface="Calibri" panose="020F0502020204030204" pitchFamily="34" charset="0"/>
                <a:cs typeface="Times New Roman" panose="02020603050405020304" pitchFamily="18" charset="0"/>
              </a:rPr>
              <a:t> jej konsekwencji. </a:t>
            </a:r>
          </a:p>
          <a:p>
            <a:endParaRPr lang="pl-PL" dirty="0"/>
          </a:p>
        </p:txBody>
      </p:sp>
    </p:spTree>
    <p:extLst>
      <p:ext uri="{BB962C8B-B14F-4D97-AF65-F5344CB8AC3E}">
        <p14:creationId xmlns:p14="http://schemas.microsoft.com/office/powerpoint/2010/main" val="2353944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40310E-8EFA-4FA1-B11E-1D4A5E73A723}"/>
              </a:ext>
            </a:extLst>
          </p:cNvPr>
          <p:cNvSpPr>
            <a:spLocks noGrp="1"/>
          </p:cNvSpPr>
          <p:nvPr>
            <p:ph type="title"/>
          </p:nvPr>
        </p:nvSpPr>
        <p:spPr>
          <a:xfrm>
            <a:off x="839788" y="457200"/>
            <a:ext cx="5962456" cy="1103971"/>
          </a:xfrm>
        </p:spPr>
        <p:txBody>
          <a:bodyPr/>
          <a:lstStyle/>
          <a:p>
            <a:r>
              <a:rPr lang="pl-PL" dirty="0"/>
              <a:t>W stanie napięcia emocjonalnego </a:t>
            </a:r>
          </a:p>
        </p:txBody>
      </p:sp>
      <p:sp>
        <p:nvSpPr>
          <p:cNvPr id="3" name="Symbol zastępczy zawartości 2">
            <a:extLst>
              <a:ext uri="{FF2B5EF4-FFF2-40B4-BE49-F238E27FC236}">
                <a16:creationId xmlns:a16="http://schemas.microsoft.com/office/drawing/2014/main" id="{AD78C756-6630-46DB-80D7-50EA649122F7}"/>
              </a:ext>
            </a:extLst>
          </p:cNvPr>
          <p:cNvSpPr>
            <a:spLocks noGrp="1"/>
          </p:cNvSpPr>
          <p:nvPr>
            <p:ph type="body" sz="half" idx="2"/>
          </p:nvPr>
        </p:nvSpPr>
        <p:spPr>
          <a:xfrm>
            <a:off x="156117" y="2057400"/>
            <a:ext cx="7263859" cy="3811588"/>
          </a:xfrm>
        </p:spPr>
        <p:txBody>
          <a:bodyPr>
            <a:normAutofit/>
          </a:bodyPr>
          <a:lstStyle/>
          <a:p>
            <a:pPr marL="457200" indent="-457200">
              <a:buFont typeface="Arial" panose="020B0604020202020204" pitchFamily="34" charset="0"/>
              <a:buChar char="•"/>
            </a:pPr>
            <a:r>
              <a:rPr lang="pl-PL" sz="2800" dirty="0">
                <a:ea typeface="Calibri" panose="020F0502020204030204" pitchFamily="34" charset="0"/>
                <a:cs typeface="Times New Roman" panose="02020603050405020304" pitchFamily="18" charset="0"/>
              </a:rPr>
              <a:t>jesteśmy bardziej podatni na różne, niekoniecznie prawdziwe informacje (np. o złych warunkach w szpitalu,....)</a:t>
            </a:r>
          </a:p>
          <a:p>
            <a:pPr marL="457200" indent="-457200">
              <a:buFont typeface="Arial" panose="020B0604020202020204" pitchFamily="34" charset="0"/>
              <a:buChar char="•"/>
            </a:pPr>
            <a:r>
              <a:rPr lang="pl-PL" sz="2800" dirty="0">
                <a:ea typeface="Calibri" panose="020F0502020204030204" pitchFamily="34" charset="0"/>
                <a:cs typeface="Times New Roman" panose="02020603050405020304" pitchFamily="18" charset="0"/>
              </a:rPr>
              <a:t>szybko r</a:t>
            </a:r>
            <a:r>
              <a:rPr lang="pl-PL" sz="2800" dirty="0">
                <a:effectLst/>
                <a:ea typeface="Calibri" panose="020F0502020204030204" pitchFamily="34" charset="0"/>
                <a:cs typeface="Times New Roman" panose="02020603050405020304" pitchFamily="18" charset="0"/>
              </a:rPr>
              <a:t>oznoszą się różne plotki o ciemnych stronach szczepień i trzeba podjąć decyzję, czy się szczepić, czy nie</a:t>
            </a:r>
          </a:p>
          <a:p>
            <a:pPr marL="457200" indent="-457200">
              <a:buFont typeface="Arial" panose="020B0604020202020204" pitchFamily="34" charset="0"/>
              <a:buChar char="•"/>
            </a:pPr>
            <a:r>
              <a:rPr lang="pl-PL" sz="2800" dirty="0">
                <a:ea typeface="Calibri" panose="020F0502020204030204" pitchFamily="34" charset="0"/>
                <a:cs typeface="Times New Roman" panose="02020603050405020304" pitchFamily="18" charset="0"/>
              </a:rPr>
              <a:t>niektórzy poddają w wątpliwość, czy faktycznie covid-19 nam zagraża</a:t>
            </a:r>
            <a:endParaRPr lang="pl-PL" sz="2800" dirty="0">
              <a:effectLst/>
              <a:ea typeface="Calibri" panose="020F0502020204030204" pitchFamily="34" charset="0"/>
              <a:cs typeface="Times New Roman" panose="02020603050405020304" pitchFamily="18" charset="0"/>
            </a:endParaRPr>
          </a:p>
          <a:p>
            <a:endParaRPr lang="pl-PL" dirty="0"/>
          </a:p>
        </p:txBody>
      </p:sp>
      <p:pic>
        <p:nvPicPr>
          <p:cNvPr id="2050" name="Picture 2" descr="Stanowisko 3M w sprawie koronawirusa (COVID-19)">
            <a:extLst>
              <a:ext uri="{FF2B5EF4-FFF2-40B4-BE49-F238E27FC236}">
                <a16:creationId xmlns:a16="http://schemas.microsoft.com/office/drawing/2014/main" id="{F9BF17D2-4BE1-4FF0-B58F-F2EB657143C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8395" r="8395"/>
          <a:stretch>
            <a:fillRect/>
          </a:stretch>
        </p:blipFill>
        <p:spPr bwMode="auto">
          <a:xfrm>
            <a:off x="7419976" y="987426"/>
            <a:ext cx="4277653" cy="3811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644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A9187C9-773C-4982-B409-D4ACB6719CE6}"/>
              </a:ext>
            </a:extLst>
          </p:cNvPr>
          <p:cNvSpPr>
            <a:spLocks noGrp="1"/>
          </p:cNvSpPr>
          <p:nvPr>
            <p:ph type="title"/>
          </p:nvPr>
        </p:nvSpPr>
        <p:spPr/>
        <p:txBody>
          <a:bodyPr/>
          <a:lstStyle/>
          <a:p>
            <a:r>
              <a:rPr lang="pl-PL" dirty="0"/>
              <a:t>Szczególnie trudno  jest tym osobom, które:</a:t>
            </a:r>
          </a:p>
        </p:txBody>
      </p:sp>
      <p:sp>
        <p:nvSpPr>
          <p:cNvPr id="7" name="Symbol zastępczy zawartości 6">
            <a:extLst>
              <a:ext uri="{FF2B5EF4-FFF2-40B4-BE49-F238E27FC236}">
                <a16:creationId xmlns:a16="http://schemas.microsoft.com/office/drawing/2014/main" id="{034DDAFB-07FA-434F-A699-C8783098C1BD}"/>
              </a:ext>
            </a:extLst>
          </p:cNvPr>
          <p:cNvSpPr>
            <a:spLocks noGrp="1"/>
          </p:cNvSpPr>
          <p:nvPr>
            <p:ph idx="1"/>
          </p:nvPr>
        </p:nvSpPr>
        <p:spPr>
          <a:xfrm>
            <a:off x="-1" y="1460810"/>
            <a:ext cx="12043317" cy="5032065"/>
          </a:xfrm>
        </p:spPr>
        <p:txBody>
          <a:bodyPr>
            <a:normAutofit/>
          </a:bodyPr>
          <a:lstStyle/>
          <a:p>
            <a:r>
              <a:rPr lang="pl-PL" dirty="0"/>
              <a:t>Straciły bliskich, sąsiadów</a:t>
            </a:r>
          </a:p>
          <a:p>
            <a:r>
              <a:rPr lang="pl-PL" dirty="0"/>
              <a:t>Doświadczyły utraty pracy swojej lub członka rodziny</a:t>
            </a:r>
          </a:p>
          <a:p>
            <a:r>
              <a:rPr lang="pl-PL" dirty="0"/>
              <a:t>Mają kłopoty finansowe</a:t>
            </a:r>
          </a:p>
          <a:p>
            <a:r>
              <a:rPr lang="pl-PL" dirty="0"/>
              <a:t>Nie mogą korzystać z odpowiedniego wsparcia w placówkach służby zdrowia (odkładane są zabiegi, lekarze przyjmują zdalnie pacjentów)</a:t>
            </a:r>
          </a:p>
          <a:p>
            <a:r>
              <a:rPr lang="pl-PL" dirty="0"/>
              <a:t>Wiele osób nie chodzi do lekarza z powodu lęku przed zakażeniem</a:t>
            </a:r>
            <a:r>
              <a:rPr lang="pl-PL" dirty="0">
                <a:effectLst/>
                <a:ea typeface="Calibri" panose="020F0502020204030204" pitchFamily="34" charset="0"/>
                <a:cs typeface="Times New Roman" panose="02020603050405020304" pitchFamily="18" charset="0"/>
              </a:rPr>
              <a:t>, a to co z kolei może odbijać się na naszym zdrowiu z powodu nieleczenia innych chorób.</a:t>
            </a:r>
          </a:p>
          <a:p>
            <a:endParaRPr lang="pl-PL" dirty="0"/>
          </a:p>
          <a:p>
            <a:r>
              <a:rPr lang="pl-PL" dirty="0"/>
              <a:t>Zamknięcie sanatoriów, placówek rekreacyjnych ogranicza możliwości odreagowania stresu</a:t>
            </a:r>
          </a:p>
        </p:txBody>
      </p:sp>
    </p:spTree>
    <p:extLst>
      <p:ext uri="{BB962C8B-B14F-4D97-AF65-F5344CB8AC3E}">
        <p14:creationId xmlns:p14="http://schemas.microsoft.com/office/powerpoint/2010/main" val="886209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AF2331-E669-4FAD-9BE2-51D5C9BF1CC8}"/>
              </a:ext>
            </a:extLst>
          </p:cNvPr>
          <p:cNvSpPr>
            <a:spLocks noGrp="1"/>
          </p:cNvSpPr>
          <p:nvPr>
            <p:ph type="title"/>
          </p:nvPr>
        </p:nvSpPr>
        <p:spPr/>
        <p:txBody>
          <a:bodyPr/>
          <a:lstStyle/>
          <a:p>
            <a:r>
              <a:rPr lang="pl-PL" dirty="0"/>
              <a:t>Z badań wynika, że </a:t>
            </a:r>
          </a:p>
        </p:txBody>
      </p:sp>
      <p:sp>
        <p:nvSpPr>
          <p:cNvPr id="3" name="Symbol zastępczy zawartości 2">
            <a:extLst>
              <a:ext uri="{FF2B5EF4-FFF2-40B4-BE49-F238E27FC236}">
                <a16:creationId xmlns:a16="http://schemas.microsoft.com/office/drawing/2014/main" id="{D75FB052-67FE-4D82-BFAD-09636578C606}"/>
              </a:ext>
            </a:extLst>
          </p:cNvPr>
          <p:cNvSpPr>
            <a:spLocks noGrp="1"/>
          </p:cNvSpPr>
          <p:nvPr>
            <p:ph idx="1"/>
          </p:nvPr>
        </p:nvSpPr>
        <p:spPr>
          <a:xfrm>
            <a:off x="5180012" y="992187"/>
            <a:ext cx="6172200" cy="5219042"/>
          </a:xfrm>
        </p:spPr>
        <p:txBody>
          <a:bodyPr/>
          <a:lstStyle/>
          <a:p>
            <a:endParaRPr lang="pl-PL" sz="1800" dirty="0">
              <a:effectLst/>
              <a:latin typeface="Calibri" panose="020F0502020204030204" pitchFamily="34" charset="0"/>
              <a:ea typeface="Calibri" panose="020F0502020204030204" pitchFamily="34" charset="0"/>
              <a:cs typeface="Calibri" panose="020F0502020204030204" pitchFamily="34" charset="0"/>
            </a:endParaRPr>
          </a:p>
          <a:p>
            <a:r>
              <a:rPr lang="pl-PL" dirty="0">
                <a:latin typeface="Calibri" panose="020F0502020204030204" pitchFamily="34" charset="0"/>
                <a:ea typeface="Calibri" panose="020F0502020204030204" pitchFamily="34" charset="0"/>
                <a:cs typeface="Calibri" panose="020F0502020204030204" pitchFamily="34" charset="0"/>
              </a:rPr>
              <a:t>Nasiliła się częstość objawów depresyjnych, </a:t>
            </a:r>
          </a:p>
          <a:p>
            <a:pPr marL="0" indent="0">
              <a:buNone/>
            </a:pPr>
            <a:r>
              <a:rPr lang="pl-PL" dirty="0">
                <a:latin typeface="Calibri" panose="020F0502020204030204" pitchFamily="34" charset="0"/>
                <a:ea typeface="Calibri" panose="020F0502020204030204" pitchFamily="34" charset="0"/>
                <a:cs typeface="Calibri" panose="020F0502020204030204" pitchFamily="34" charset="0"/>
              </a:rPr>
              <a:t>ale też:</a:t>
            </a:r>
          </a:p>
          <a:p>
            <a:r>
              <a:rPr lang="pl-PL" dirty="0">
                <a:effectLst/>
                <a:latin typeface="Calibri" panose="020F0502020204030204" pitchFamily="34" charset="0"/>
                <a:ea typeface="Calibri" panose="020F0502020204030204" pitchFamily="34" charset="0"/>
                <a:cs typeface="Calibri" panose="020F0502020204030204" pitchFamily="34" charset="0"/>
              </a:rPr>
              <a:t>Wiele osób poczuło, że warto cieszyć się każdą chwilą i doceniać „tu i teraz”. …po co gromadzić dobra, pieniądze- skoro tak szybko można je stracić.</a:t>
            </a:r>
          </a:p>
          <a:p>
            <a:pPr marL="0" indent="0">
              <a:buNone/>
            </a:pPr>
            <a:endParaRPr lang="pl-PL" dirty="0"/>
          </a:p>
        </p:txBody>
      </p:sp>
      <p:sp>
        <p:nvSpPr>
          <p:cNvPr id="4" name="Symbol zastępczy tekstu 3">
            <a:extLst>
              <a:ext uri="{FF2B5EF4-FFF2-40B4-BE49-F238E27FC236}">
                <a16:creationId xmlns:a16="http://schemas.microsoft.com/office/drawing/2014/main" id="{A25ACF5F-93D1-434E-9F46-4636ED29BADA}"/>
              </a:ext>
            </a:extLst>
          </p:cNvPr>
          <p:cNvSpPr>
            <a:spLocks noGrp="1"/>
          </p:cNvSpPr>
          <p:nvPr>
            <p:ph type="body" sz="half" idx="2"/>
          </p:nvPr>
        </p:nvSpPr>
        <p:spPr>
          <a:xfrm>
            <a:off x="728678" y="3352721"/>
            <a:ext cx="523101" cy="2051440"/>
          </a:xfrm>
        </p:spPr>
        <p:txBody>
          <a:bodyPr/>
          <a:lstStyle/>
          <a:p>
            <a:endParaRPr lang="pl-PL" dirty="0"/>
          </a:p>
        </p:txBody>
      </p:sp>
      <p:pic>
        <p:nvPicPr>
          <p:cNvPr id="3074" name="Picture 2" descr="Roz)poznaj depresję nastolatka. - Dziecięca psychologia">
            <a:extLst>
              <a:ext uri="{FF2B5EF4-FFF2-40B4-BE49-F238E27FC236}">
                <a16:creationId xmlns:a16="http://schemas.microsoft.com/office/drawing/2014/main" id="{0E0E2866-2720-454E-AFB9-1C69C1F65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025" y="2330605"/>
            <a:ext cx="4824498" cy="3691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93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CE935912-DB0E-47C5-9567-63B3E13F4ABD}"/>
              </a:ext>
            </a:extLst>
          </p:cNvPr>
          <p:cNvSpPr>
            <a:spLocks noGrp="1"/>
          </p:cNvSpPr>
          <p:nvPr>
            <p:ph type="title"/>
          </p:nvPr>
        </p:nvSpPr>
        <p:spPr/>
        <p:txBody>
          <a:bodyPr/>
          <a:lstStyle/>
          <a:p>
            <a:r>
              <a:rPr lang="pl-PL" dirty="0"/>
              <a:t>Nakładanie maseczek, stosowanie różnych środków ostrożności</a:t>
            </a:r>
          </a:p>
        </p:txBody>
      </p:sp>
      <p:sp>
        <p:nvSpPr>
          <p:cNvPr id="8" name="Symbol zastępczy zawartości 7">
            <a:extLst>
              <a:ext uri="{FF2B5EF4-FFF2-40B4-BE49-F238E27FC236}">
                <a16:creationId xmlns:a16="http://schemas.microsoft.com/office/drawing/2014/main" id="{CC1E65E8-5C2D-44F3-9A17-786A3DEC2FC2}"/>
              </a:ext>
            </a:extLst>
          </p:cNvPr>
          <p:cNvSpPr>
            <a:spLocks noGrp="1"/>
          </p:cNvSpPr>
          <p:nvPr>
            <p:ph idx="1"/>
          </p:nvPr>
        </p:nvSpPr>
        <p:spPr/>
        <p:txBody>
          <a:bodyPr/>
          <a:lstStyle/>
          <a:p>
            <a:r>
              <a:rPr lang="pl-PL" dirty="0"/>
              <a:t>utrudnia kontakt</a:t>
            </a:r>
          </a:p>
          <a:p>
            <a:r>
              <a:rPr lang="pl-PL" dirty="0"/>
              <a:t>ogranicza swobodę działania</a:t>
            </a:r>
          </a:p>
          <a:p>
            <a:r>
              <a:rPr lang="pl-PL" dirty="0"/>
              <a:t>utrudnia oddychanie</a:t>
            </a:r>
          </a:p>
          <a:p>
            <a:r>
              <a:rPr lang="pl-PL" dirty="0"/>
              <a:t>przyczynia się do zmian skórnych itp..</a:t>
            </a:r>
          </a:p>
          <a:p>
            <a:endParaRPr lang="pl-PL" dirty="0"/>
          </a:p>
        </p:txBody>
      </p:sp>
    </p:spTree>
    <p:extLst>
      <p:ext uri="{BB962C8B-B14F-4D97-AF65-F5344CB8AC3E}">
        <p14:creationId xmlns:p14="http://schemas.microsoft.com/office/powerpoint/2010/main" val="2513209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E1FBDB-5491-41BD-BE37-258038E57C9D}"/>
              </a:ext>
            </a:extLst>
          </p:cNvPr>
          <p:cNvSpPr>
            <a:spLocks noGrp="1"/>
          </p:cNvSpPr>
          <p:nvPr>
            <p:ph type="title"/>
          </p:nvPr>
        </p:nvSpPr>
        <p:spPr>
          <a:xfrm>
            <a:off x="839788" y="457200"/>
            <a:ext cx="3932237" cy="847493"/>
          </a:xfrm>
        </p:spPr>
        <p:txBody>
          <a:bodyPr>
            <a:normAutofit/>
          </a:bodyPr>
          <a:lstStyle/>
          <a:p>
            <a:r>
              <a:rPr lang="pl-PL" b="1" dirty="0"/>
              <a:t>Rodzina a pandemia</a:t>
            </a:r>
          </a:p>
        </p:txBody>
      </p:sp>
      <p:sp>
        <p:nvSpPr>
          <p:cNvPr id="3" name="Symbol zastępczy zawartości 2">
            <a:extLst>
              <a:ext uri="{FF2B5EF4-FFF2-40B4-BE49-F238E27FC236}">
                <a16:creationId xmlns:a16="http://schemas.microsoft.com/office/drawing/2014/main" id="{1B260D8A-D511-4E20-99B2-1745ADF43570}"/>
              </a:ext>
            </a:extLst>
          </p:cNvPr>
          <p:cNvSpPr>
            <a:spLocks noGrp="1"/>
          </p:cNvSpPr>
          <p:nvPr>
            <p:ph idx="1"/>
          </p:nvPr>
        </p:nvSpPr>
        <p:spPr/>
        <p:txBody>
          <a:bodyPr/>
          <a:lstStyle/>
          <a:p>
            <a:r>
              <a:rPr lang="pl-PL" dirty="0"/>
              <a:t>Napięcie, drażliwość udzielają się członkom rodziny</a:t>
            </a:r>
          </a:p>
          <a:p>
            <a:r>
              <a:rPr lang="pl-PL" dirty="0"/>
              <a:t>Dzieci, wnuki często nie mają odpowiednich warunków do nauki</a:t>
            </a:r>
          </a:p>
          <a:p>
            <a:r>
              <a:rPr lang="pl-PL" dirty="0"/>
              <a:t>Wiele obowiązków związanych z nauczaniem zdalnym spada na rodziców, dziadków </a:t>
            </a:r>
          </a:p>
          <a:p>
            <a:r>
              <a:rPr lang="pl-PL" dirty="0"/>
              <a:t>Ograniczenie przestrzeni do życia powoduje wzrost napięć i konfliktów</a:t>
            </a:r>
          </a:p>
        </p:txBody>
      </p:sp>
      <p:sp>
        <p:nvSpPr>
          <p:cNvPr id="4" name="Symbol zastępczy tekstu 3">
            <a:extLst>
              <a:ext uri="{FF2B5EF4-FFF2-40B4-BE49-F238E27FC236}">
                <a16:creationId xmlns:a16="http://schemas.microsoft.com/office/drawing/2014/main" id="{402F0499-4262-4F83-AA32-E5880134933B}"/>
              </a:ext>
            </a:extLst>
          </p:cNvPr>
          <p:cNvSpPr>
            <a:spLocks noGrp="1"/>
          </p:cNvSpPr>
          <p:nvPr>
            <p:ph type="body" sz="half" idx="2"/>
          </p:nvPr>
        </p:nvSpPr>
        <p:spPr>
          <a:xfrm>
            <a:off x="1193180" y="2057400"/>
            <a:ext cx="734943" cy="9497725"/>
          </a:xfrm>
        </p:spPr>
        <p:txBody>
          <a:bodyPr/>
          <a:lstStyle/>
          <a:p>
            <a:endParaRPr lang="pl-PL" dirty="0"/>
          </a:p>
        </p:txBody>
      </p:sp>
      <p:pic>
        <p:nvPicPr>
          <p:cNvPr id="4098" name="Picture 2" descr="Rodzina – korzenie i skrzydła – Dwie Godziny dla Rodziny">
            <a:extLst>
              <a:ext uri="{FF2B5EF4-FFF2-40B4-BE49-F238E27FC236}">
                <a16:creationId xmlns:a16="http://schemas.microsoft.com/office/drawing/2014/main" id="{2B308909-2429-417E-B4CD-679969844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12" y="2057400"/>
            <a:ext cx="4664327" cy="434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045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B975C95-147F-4743-ADB1-99134B2D7A99}"/>
              </a:ext>
            </a:extLst>
          </p:cNvPr>
          <p:cNvSpPr>
            <a:spLocks noGrp="1"/>
          </p:cNvSpPr>
          <p:nvPr>
            <p:ph type="title"/>
          </p:nvPr>
        </p:nvSpPr>
        <p:spPr/>
        <p:txBody>
          <a:bodyPr/>
          <a:lstStyle/>
          <a:p>
            <a:r>
              <a:rPr lang="pl-PL" dirty="0"/>
              <a:t>Jesteśmy w ciągłym napięciu</a:t>
            </a:r>
          </a:p>
        </p:txBody>
      </p:sp>
      <p:sp>
        <p:nvSpPr>
          <p:cNvPr id="3" name="Symbol zastępczy zawartości 2">
            <a:extLst>
              <a:ext uri="{FF2B5EF4-FFF2-40B4-BE49-F238E27FC236}">
                <a16:creationId xmlns:a16="http://schemas.microsoft.com/office/drawing/2014/main" id="{A3AB8748-B56E-4002-AFFB-9E22459DDFEF}"/>
              </a:ext>
            </a:extLst>
          </p:cNvPr>
          <p:cNvSpPr>
            <a:spLocks noGrp="1"/>
          </p:cNvSpPr>
          <p:nvPr>
            <p:ph idx="1"/>
          </p:nvPr>
        </p:nvSpPr>
        <p:spPr/>
        <p:txBody>
          <a:bodyPr/>
          <a:lstStyle/>
          <a:p>
            <a:r>
              <a:rPr lang="pl-PL" dirty="0">
                <a:latin typeface="Calibri" panose="020F0502020204030204" pitchFamily="34" charset="0"/>
                <a:ea typeface="Calibri" panose="020F0502020204030204" pitchFamily="34" charset="0"/>
                <a:cs typeface="Times New Roman" panose="02020603050405020304" pitchFamily="18" charset="0"/>
              </a:rPr>
              <a:t>Często k</a:t>
            </a:r>
            <a:r>
              <a:rPr lang="pl-PL" sz="2800" dirty="0">
                <a:effectLst/>
                <a:latin typeface="Calibri" panose="020F0502020204030204" pitchFamily="34" charset="0"/>
                <a:ea typeface="Calibri" panose="020F0502020204030204" pitchFamily="34" charset="0"/>
                <a:cs typeface="Times New Roman" panose="02020603050405020304" pitchFamily="18" charset="0"/>
              </a:rPr>
              <a:t>oncentrujemy się nadmiernie na swoim ciele i objawach, które mogą wiązać się z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koronawirusem</a:t>
            </a:r>
            <a:r>
              <a:rPr lang="pl-PL" dirty="0">
                <a:latin typeface="Calibri" panose="020F0502020204030204" pitchFamily="34" charset="0"/>
                <a:ea typeface="Calibri" panose="020F0502020204030204" pitchFamily="34" charset="0"/>
                <a:cs typeface="Times New Roman" panose="02020603050405020304" pitchFamily="18" charset="0"/>
              </a:rPr>
              <a:t> (</a:t>
            </a:r>
            <a:r>
              <a:rPr lang="pl-PL" sz="2800" dirty="0">
                <a:effectLst/>
                <a:latin typeface="Calibri" panose="020F0502020204030204" pitchFamily="34" charset="0"/>
                <a:ea typeface="Calibri" panose="020F0502020204030204" pitchFamily="34" charset="0"/>
                <a:cs typeface="Times New Roman" panose="02020603050405020304" pitchFamily="18" charset="0"/>
              </a:rPr>
              <a:t>kaszel, katar, podwyższona temperatura mogą wyzwalać napady paniki, nasilają się objawy hipochondryczne).</a:t>
            </a:r>
          </a:p>
          <a:p>
            <a:endParaRPr lang="pl-PL" dirty="0"/>
          </a:p>
        </p:txBody>
      </p:sp>
    </p:spTree>
    <p:extLst>
      <p:ext uri="{BB962C8B-B14F-4D97-AF65-F5344CB8AC3E}">
        <p14:creationId xmlns:p14="http://schemas.microsoft.com/office/powerpoint/2010/main" val="3456676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291814-7EA5-44D0-A3D6-2341C02977B1}"/>
              </a:ext>
            </a:extLst>
          </p:cNvPr>
          <p:cNvSpPr>
            <a:spLocks noGrp="1"/>
          </p:cNvSpPr>
          <p:nvPr>
            <p:ph type="title"/>
          </p:nvPr>
        </p:nvSpPr>
        <p:spPr/>
        <p:txBody>
          <a:bodyPr/>
          <a:lstStyle/>
          <a:p>
            <a:r>
              <a:rPr lang="pl-PL" dirty="0" err="1"/>
              <a:t>Koronawirus</a:t>
            </a:r>
            <a:r>
              <a:rPr lang="pl-PL" dirty="0"/>
              <a:t>  jest źródłem stresu przewlekłego</a:t>
            </a:r>
          </a:p>
        </p:txBody>
      </p:sp>
      <p:sp>
        <p:nvSpPr>
          <p:cNvPr id="3" name="Symbol zastępczy zawartości 2">
            <a:extLst>
              <a:ext uri="{FF2B5EF4-FFF2-40B4-BE49-F238E27FC236}">
                <a16:creationId xmlns:a16="http://schemas.microsoft.com/office/drawing/2014/main" id="{27F84976-BCDE-48E7-BA24-D6031F98181B}"/>
              </a:ext>
            </a:extLst>
          </p:cNvPr>
          <p:cNvSpPr>
            <a:spLocks noGrp="1"/>
          </p:cNvSpPr>
          <p:nvPr>
            <p:ph idx="1"/>
          </p:nvPr>
        </p:nvSpPr>
        <p:spPr/>
        <p:txBody>
          <a:bodyPr/>
          <a:lstStyle/>
          <a:p>
            <a:r>
              <a:rPr lang="pl-PL" dirty="0">
                <a:effectLst/>
                <a:latin typeface="Calibri" panose="020F0502020204030204" pitchFamily="34" charset="0"/>
                <a:ea typeface="Calibri" panose="020F0502020204030204" pitchFamily="34" charset="0"/>
                <a:cs typeface="Calibri" panose="020F0502020204030204" pitchFamily="34" charset="0"/>
              </a:rPr>
              <a:t>Ciągle stoimy przed wielką niewiadomą, boimy się kolejnych mutantów tego wirusa…</a:t>
            </a:r>
          </a:p>
          <a:p>
            <a:r>
              <a:rPr lang="pl-PL" dirty="0">
                <a:effectLst/>
                <a:latin typeface="Calibri" panose="020F0502020204030204" pitchFamily="34" charset="0"/>
                <a:ea typeface="Calibri" panose="020F0502020204030204" pitchFamily="34" charset="0"/>
                <a:cs typeface="Calibri" panose="020F0502020204030204" pitchFamily="34" charset="0"/>
              </a:rPr>
              <a:t>Trudno coś zaplanować i marzyć o różnych rzeczach</a:t>
            </a:r>
          </a:p>
          <a:p>
            <a:r>
              <a:rPr lang="pl-PL" dirty="0">
                <a:latin typeface="Calibri" panose="020F0502020204030204" pitchFamily="34" charset="0"/>
                <a:ea typeface="Calibri" panose="020F0502020204030204" pitchFamily="34" charset="0"/>
                <a:cs typeface="Calibri" panose="020F0502020204030204" pitchFamily="34" charset="0"/>
              </a:rPr>
              <a:t>Mamy poczucie, że przed pandemią nie da się uciec</a:t>
            </a:r>
          </a:p>
          <a:p>
            <a:endParaRPr lang="pl-PL" dirty="0">
              <a:effectLst/>
              <a:latin typeface="Calibri" panose="020F0502020204030204" pitchFamily="34" charset="0"/>
              <a:ea typeface="Calibri" panose="020F0502020204030204" pitchFamily="34" charset="0"/>
              <a:cs typeface="Calibri" panose="020F0502020204030204" pitchFamily="34" charset="0"/>
            </a:endParaRPr>
          </a:p>
          <a:p>
            <a:r>
              <a:rPr lang="pl-PL" sz="32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Trudno przewidzieć, jakie będą skutki przewlekłego stresu. Nie można czekać, trzeba mu przeciwdziałać</a:t>
            </a:r>
            <a:endParaRPr lang="pl-PL" sz="3200" i="1"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endParaRPr lang="pl-PL" dirty="0"/>
          </a:p>
        </p:txBody>
      </p:sp>
    </p:spTree>
    <p:extLst>
      <p:ext uri="{BB962C8B-B14F-4D97-AF65-F5344CB8AC3E}">
        <p14:creationId xmlns:p14="http://schemas.microsoft.com/office/powerpoint/2010/main" val="2530244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F79C02-63FA-4D51-B73E-892D1AFCDC4A}"/>
              </a:ext>
            </a:extLst>
          </p:cNvPr>
          <p:cNvSpPr>
            <a:spLocks noGrp="1"/>
          </p:cNvSpPr>
          <p:nvPr>
            <p:ph type="title"/>
          </p:nvPr>
        </p:nvSpPr>
        <p:spPr/>
        <p:txBody>
          <a:bodyPr>
            <a:normAutofit fontScale="90000"/>
          </a:bodyPr>
          <a:lstStyle/>
          <a:p>
            <a:r>
              <a:rPr lang="pl-PL" dirty="0">
                <a:latin typeface="Calibri" panose="020F0502020204030204" pitchFamily="34" charset="0"/>
                <a:ea typeface="Calibri" panose="020F0502020204030204" pitchFamily="34" charset="0"/>
                <a:cs typeface="Times New Roman" panose="02020603050405020304" pitchFamily="18" charset="0"/>
              </a:rPr>
              <a:t>Utrata przewidywalnego świata wyzwala w nas lęk</a:t>
            </a:r>
            <a:br>
              <a:rPr lang="pl-PL" dirty="0">
                <a:latin typeface="Calibri" panose="020F0502020204030204" pitchFamily="34" charset="0"/>
                <a:ea typeface="Calibri" panose="020F050202020403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6D0A8929-44A8-4717-9DBE-C06225767F38}"/>
              </a:ext>
            </a:extLst>
          </p:cNvPr>
          <p:cNvSpPr>
            <a:spLocks noGrp="1"/>
          </p:cNvSpPr>
          <p:nvPr>
            <p:ph idx="1"/>
          </p:nvPr>
        </p:nvSpPr>
        <p:spPr>
          <a:xfrm>
            <a:off x="838200" y="1271239"/>
            <a:ext cx="10515600" cy="4905724"/>
          </a:xfrm>
        </p:spPr>
        <p:txBody>
          <a:bodyPr>
            <a:normAutofit/>
          </a:bodyPr>
          <a:lstStyle/>
          <a:p>
            <a:pPr>
              <a:lnSpc>
                <a:spcPct val="107000"/>
              </a:lnSpc>
              <a:spcAft>
                <a:spcPts val="800"/>
              </a:spcAft>
            </a:pPr>
            <a:r>
              <a:rPr lang="pl-PL" dirty="0">
                <a:effectLst/>
                <a:latin typeface="Calibri" panose="020F0502020204030204" pitchFamily="34" charset="0"/>
                <a:ea typeface="Calibri" panose="020F0502020204030204" pitchFamily="34" charset="0"/>
                <a:cs typeface="Times New Roman" panose="02020603050405020304" pitchFamily="18" charset="0"/>
              </a:rPr>
              <a:t>Jeśli dokładnie wiemy, czego się boimy, łatwiej oswoić lęk.  Ogólnie lęk jest nam potrzebny, to on sprawia że zachowujemy środki ostrożności, nakładamy maseczki, myjemy ręce….</a:t>
            </a:r>
          </a:p>
          <a:p>
            <a:pPr>
              <a:lnSpc>
                <a:spcPct val="107000"/>
              </a:lnSpc>
              <a:spcAft>
                <a:spcPts val="800"/>
              </a:spcAft>
            </a:pPr>
            <a:r>
              <a:rPr lang="pl-PL" dirty="0">
                <a:effectLst/>
                <a:latin typeface="Calibri" panose="020F0502020204030204" pitchFamily="34" charset="0"/>
                <a:ea typeface="Calibri" panose="020F0502020204030204" pitchFamily="34" charset="0"/>
                <a:cs typeface="Times New Roman" panose="02020603050405020304" pitchFamily="18" charset="0"/>
              </a:rPr>
              <a:t>Warto mieć pewną wiedzę na ten temat  </a:t>
            </a:r>
            <a:r>
              <a:rPr lang="pl-PL" dirty="0" err="1">
                <a:effectLst/>
                <a:latin typeface="Calibri" panose="020F0502020204030204" pitchFamily="34" charset="0"/>
                <a:ea typeface="Calibri" panose="020F0502020204030204" pitchFamily="34" charset="0"/>
                <a:cs typeface="Times New Roman" panose="02020603050405020304" pitchFamily="18" charset="0"/>
              </a:rPr>
              <a:t>koronawirusa</a:t>
            </a:r>
            <a:r>
              <a:rPr lang="pl-PL" dirty="0">
                <a:effectLst/>
                <a:latin typeface="Calibri" panose="020F0502020204030204" pitchFamily="34" charset="0"/>
                <a:ea typeface="Calibri" panose="020F0502020204030204" pitchFamily="34" charset="0"/>
                <a:cs typeface="Times New Roman" panose="02020603050405020304" pitchFamily="18" charset="0"/>
              </a:rPr>
              <a:t>, ilości </a:t>
            </a:r>
            <a:r>
              <a:rPr lang="pl-PL" dirty="0" err="1">
                <a:effectLst/>
                <a:latin typeface="Calibri" panose="020F0502020204030204" pitchFamily="34" charset="0"/>
                <a:ea typeface="Calibri" panose="020F0502020204030204" pitchFamily="34" charset="0"/>
                <a:cs typeface="Times New Roman" panose="02020603050405020304" pitchFamily="18" charset="0"/>
              </a:rPr>
              <a:t>zachorowań</a:t>
            </a:r>
            <a:r>
              <a:rPr lang="pl-PL" dirty="0">
                <a:effectLst/>
                <a:latin typeface="Calibri" panose="020F0502020204030204" pitchFamily="34" charset="0"/>
                <a:ea typeface="Calibri" panose="020F0502020204030204" pitchFamily="34" charset="0"/>
                <a:cs typeface="Times New Roman" panose="02020603050405020304" pitchFamily="18" charset="0"/>
              </a:rPr>
              <a:t> itp. , ale ciągłe „Przeżuwanie lęku przed czymś” (mam tu na myśli ciągłe skupianie się na nim, ciągłe roztrząsanie swojej sytuacji)  nie jest dobre. Gdy ciągle oglądamy programy telewizyjne na ten temat, czytamy o możliwych skutkach, myślimy co by było gdyby… lęk narasta. </a:t>
            </a:r>
          </a:p>
          <a:p>
            <a:endParaRPr lang="pl-PL" dirty="0"/>
          </a:p>
        </p:txBody>
      </p:sp>
    </p:spTree>
    <p:extLst>
      <p:ext uri="{BB962C8B-B14F-4D97-AF65-F5344CB8AC3E}">
        <p14:creationId xmlns:p14="http://schemas.microsoft.com/office/powerpoint/2010/main" val="167937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494062-3233-4606-8481-7F49DBE1C9D5}"/>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87DB1FB5-9FDA-4B46-B1FF-C39E08707CB8}"/>
              </a:ext>
            </a:extLst>
          </p:cNvPr>
          <p:cNvSpPr>
            <a:spLocks noGrp="1"/>
          </p:cNvSpPr>
          <p:nvPr>
            <p:ph idx="1"/>
          </p:nvPr>
        </p:nvSpPr>
        <p:spPr/>
        <p:txBody>
          <a:bodyPr/>
          <a:lstStyle/>
          <a:p>
            <a:r>
              <a:rPr lang="pl-PL" dirty="0"/>
              <a:t>W sytuacji, kiedy ktoś wcześniej ujawniał skłonności depresyjne, lękowe- niestety problemy się nasilają</a:t>
            </a:r>
          </a:p>
          <a:p>
            <a:r>
              <a:rPr lang="pl-PL" dirty="0">
                <a:latin typeface="Calibri" panose="020F0502020204030204" pitchFamily="34" charset="0"/>
                <a:ea typeface="Calibri" panose="020F0502020204030204" pitchFamily="34" charset="0"/>
                <a:cs typeface="Times New Roman" panose="02020603050405020304" pitchFamily="18" charset="0"/>
              </a:rPr>
              <a:t>Nie można zamknąć </a:t>
            </a:r>
            <a:r>
              <a:rPr lang="pl-PL" sz="2800" dirty="0">
                <a:effectLst/>
                <a:latin typeface="Calibri" panose="020F0502020204030204" pitchFamily="34" charset="0"/>
                <a:ea typeface="Calibri" panose="020F0502020204030204" pitchFamily="34" charset="0"/>
                <a:cs typeface="Times New Roman" panose="02020603050405020304" pitchFamily="18" charset="0"/>
              </a:rPr>
              <a:t> się w swoim kokonie, </a:t>
            </a:r>
          </a:p>
          <a:p>
            <a:r>
              <a:rPr lang="pl-PL" dirty="0">
                <a:latin typeface="Calibri" panose="020F0502020204030204" pitchFamily="34" charset="0"/>
                <a:ea typeface="Calibri" panose="020F0502020204030204" pitchFamily="34" charset="0"/>
                <a:cs typeface="Times New Roman" panose="02020603050405020304" pitchFamily="18" charset="0"/>
              </a:rPr>
              <a:t>Im bardziej </a:t>
            </a:r>
            <a:r>
              <a:rPr lang="pl-PL" sz="2800" dirty="0">
                <a:effectLst/>
                <a:latin typeface="Calibri" panose="020F0502020204030204" pitchFamily="34" charset="0"/>
                <a:ea typeface="Calibri" panose="020F0502020204030204" pitchFamily="34" charset="0"/>
                <a:cs typeface="Times New Roman" panose="02020603050405020304" pitchFamily="18" charset="0"/>
              </a:rPr>
              <a:t>zasklepiamy się w bezczynności, tym częściej  tracimy kontakt z rzeczywistością, </a:t>
            </a:r>
          </a:p>
          <a:p>
            <a:r>
              <a:rPr lang="pl-PL" sz="2800" dirty="0">
                <a:effectLst/>
                <a:latin typeface="Calibri" panose="020F0502020204030204" pitchFamily="34" charset="0"/>
                <a:ea typeface="Calibri" panose="020F0502020204030204" pitchFamily="34" charset="0"/>
                <a:cs typeface="Times New Roman" panose="02020603050405020304" pitchFamily="18" charset="0"/>
              </a:rPr>
              <a:t>narasta wtedy bezradność i poczucie pustki, a to już zwiększa ryzyko depresji i innych chorób </a:t>
            </a:r>
          </a:p>
          <a:p>
            <a:r>
              <a:rPr lang="pl-PL"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Jeśli czujemy, że </a:t>
            </a:r>
            <a:r>
              <a:rPr lang="pl-PL"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sytuacja nas przerosła warto iść do  specjalisty, psychoterapeuty, lekarza..</a:t>
            </a:r>
          </a:p>
          <a:p>
            <a:endParaRPr lang="pl-PL"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73388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0DE75D-1C80-4FBD-8F31-E7BBA0822254}"/>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BDC241B4-6A30-4BF9-8785-EAC9446B8EF0}"/>
              </a:ext>
            </a:extLst>
          </p:cNvPr>
          <p:cNvSpPr>
            <a:spLocks noGrp="1"/>
          </p:cNvSpPr>
          <p:nvPr>
            <p:ph idx="1"/>
          </p:nvPr>
        </p:nvSpPr>
        <p:spPr/>
        <p:txBody>
          <a:bodyPr/>
          <a:lstStyle/>
          <a:p>
            <a:r>
              <a:rPr lang="pl-PL" dirty="0"/>
              <a:t>Warto się też zastanowić, jaką lekcję dała nam ta sytuacja trudna</a:t>
            </a:r>
          </a:p>
          <a:p>
            <a:r>
              <a:rPr lang="pl-PL" dirty="0">
                <a:effectLst/>
                <a:latin typeface="Calibri" panose="020F0502020204030204" pitchFamily="34" charset="0"/>
                <a:ea typeface="Calibri" panose="020F0502020204030204" pitchFamily="34" charset="0"/>
                <a:cs typeface="Times New Roman" panose="02020603050405020304" pitchFamily="18" charset="0"/>
              </a:rPr>
              <a:t>Wiele osób sygnalizuje, </a:t>
            </a:r>
            <a:r>
              <a:rPr lang="pl-PL" dirty="0">
                <a:latin typeface="Calibri" panose="020F0502020204030204" pitchFamily="34" charset="0"/>
                <a:ea typeface="Calibri" panose="020F0502020204030204" pitchFamily="34" charset="0"/>
                <a:cs typeface="Times New Roman" panose="02020603050405020304" pitchFamily="18" charset="0"/>
              </a:rPr>
              <a:t>że  trochę przewartościowali relacje, inaczej spojrzeli na życie,  dostrzegli to, co w życiu ważne, docenili to, co mają; </a:t>
            </a:r>
            <a:endParaRPr lang="pl-PL" dirty="0">
              <a:effectLst/>
              <a:latin typeface="Calibri" panose="020F0502020204030204" pitchFamily="34" charset="0"/>
              <a:ea typeface="Calibri" panose="020F0502020204030204" pitchFamily="34" charset="0"/>
              <a:cs typeface="Times New Roman" panose="02020603050405020304" pitchFamily="18" charset="0"/>
            </a:endParaRPr>
          </a:p>
          <a:p>
            <a:r>
              <a:rPr lang="pl-PL" dirty="0">
                <a:effectLst/>
                <a:latin typeface="Calibri" panose="020F0502020204030204" pitchFamily="34" charset="0"/>
                <a:ea typeface="Calibri" panose="020F0502020204030204" pitchFamily="34" charset="0"/>
                <a:cs typeface="Times New Roman" panose="02020603050405020304" pitchFamily="18" charset="0"/>
              </a:rPr>
              <a:t>Istotne jest nastawienie, że:  „życie przynosi nam złe i dobre chwile, aby doświadczyć radości, trzeba poczuć co to smutek. Jest mi źle, ale to nie trwa wiecznie…. Zawsze mogę odnaleźć jakieś rozwiązania dla danej sytuacji trudnej…</a:t>
            </a:r>
          </a:p>
          <a:p>
            <a:r>
              <a:rPr lang="pl-PL" dirty="0">
                <a:effectLst/>
                <a:latin typeface="Calibri" panose="020F0502020204030204" pitchFamily="34" charset="0"/>
                <a:ea typeface="Calibri" panose="020F0502020204030204" pitchFamily="34" charset="0"/>
                <a:cs typeface="Times New Roman" panose="02020603050405020304" pitchFamily="18" charset="0"/>
              </a:rPr>
              <a:t>Staramy się też zracjonalizować sytuację, przecież ponad 80% wychodzi z choroby bez szwanku…</a:t>
            </a:r>
          </a:p>
          <a:p>
            <a:endParaRPr lang="pl-PL"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3377791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6B4D9E7-27E3-455B-9467-CC29A686A58E}"/>
              </a:ext>
            </a:extLst>
          </p:cNvPr>
          <p:cNvSpPr>
            <a:spLocks noGrp="1"/>
          </p:cNvSpPr>
          <p:nvPr>
            <p:ph type="title"/>
          </p:nvPr>
        </p:nvSpPr>
        <p:spPr>
          <a:xfrm>
            <a:off x="838200" y="365125"/>
            <a:ext cx="10515600" cy="950719"/>
          </a:xfrm>
        </p:spPr>
        <p:txBody>
          <a:bodyPr>
            <a:normAutofit/>
          </a:bodyPr>
          <a:lstStyle/>
          <a:p>
            <a:r>
              <a:rPr lang="pl-PL" dirty="0"/>
              <a:t>Trzeba zatem:</a:t>
            </a:r>
          </a:p>
        </p:txBody>
      </p:sp>
      <p:sp>
        <p:nvSpPr>
          <p:cNvPr id="3" name="Symbol zastępczy zawartości 2">
            <a:extLst>
              <a:ext uri="{FF2B5EF4-FFF2-40B4-BE49-F238E27FC236}">
                <a16:creationId xmlns:a16="http://schemas.microsoft.com/office/drawing/2014/main" id="{805EC88D-D2FC-4EC4-A7B0-23C201B9E334}"/>
              </a:ext>
            </a:extLst>
          </p:cNvPr>
          <p:cNvSpPr>
            <a:spLocks noGrp="1"/>
          </p:cNvSpPr>
          <p:nvPr>
            <p:ph idx="1"/>
          </p:nvPr>
        </p:nvSpPr>
        <p:spPr>
          <a:xfrm>
            <a:off x="838200" y="1315844"/>
            <a:ext cx="10515600" cy="5341434"/>
          </a:xfrm>
        </p:spPr>
        <p:txBody>
          <a:bodyPr>
            <a:normAutofit fontScale="92500" lnSpcReduction="20000"/>
          </a:bodyPr>
          <a:lstStyle/>
          <a:p>
            <a:r>
              <a:rPr lang="pl-PL" sz="3200" dirty="0"/>
              <a:t>zapełnić poczucie pustki i myśleć pozytywnie…</a:t>
            </a:r>
            <a:endParaRPr lang="pl-PL" sz="3200" dirty="0">
              <a:effectLst/>
              <a:latin typeface="Calibri" panose="020F0502020204030204" pitchFamily="34" charset="0"/>
              <a:ea typeface="Calibri" panose="020F0502020204030204" pitchFamily="34" charset="0"/>
              <a:cs typeface="Times New Roman" panose="02020603050405020304" pitchFamily="18" charset="0"/>
            </a:endParaRPr>
          </a:p>
          <a:p>
            <a:r>
              <a:rPr lang="pl-PL" sz="3200" dirty="0">
                <a:effectLst/>
                <a:latin typeface="Calibri" panose="020F0502020204030204" pitchFamily="34" charset="0"/>
                <a:ea typeface="Calibri" panose="020F0502020204030204" pitchFamily="34" charset="0"/>
                <a:cs typeface="Times New Roman" panose="02020603050405020304" pitchFamily="18" charset="0"/>
              </a:rPr>
              <a:t>Nastawić się na to, że „po nocy przychodzi dzień”- przecież w końcu pandemia minie…</a:t>
            </a:r>
            <a:endParaRPr lang="pl-PL" sz="3200" dirty="0">
              <a:latin typeface="Calibri" panose="020F0502020204030204" pitchFamily="34" charset="0"/>
              <a:ea typeface="Calibri" panose="020F0502020204030204" pitchFamily="34" charset="0"/>
              <a:cs typeface="Times New Roman" panose="02020603050405020304" pitchFamily="18" charset="0"/>
            </a:endParaRPr>
          </a:p>
          <a:p>
            <a:r>
              <a:rPr lang="pl-PL" sz="3200" dirty="0">
                <a:latin typeface="Calibri" panose="020F0502020204030204" pitchFamily="34" charset="0"/>
                <a:ea typeface="Calibri" panose="020F0502020204030204" pitchFamily="34" charset="0"/>
                <a:cs typeface="Times New Roman" panose="02020603050405020304" pitchFamily="18" charset="0"/>
              </a:rPr>
              <a:t>Trzeba </a:t>
            </a:r>
            <a:r>
              <a:rPr lang="pl-PL" sz="3200" dirty="0">
                <a:effectLst/>
                <a:latin typeface="Calibri" panose="020F0502020204030204" pitchFamily="34" charset="0"/>
                <a:ea typeface="Calibri" panose="020F0502020204030204" pitchFamily="34" charset="0"/>
                <a:cs typeface="Times New Roman" panose="02020603050405020304" pitchFamily="18" charset="0"/>
              </a:rPr>
              <a:t> cieszyć się każdą chwilą i doceniać „tu i teraz”. </a:t>
            </a:r>
          </a:p>
          <a:p>
            <a:pPr marL="0" indent="0">
              <a:buNone/>
            </a:pPr>
            <a:r>
              <a:rPr lang="pl-PL" sz="3200" dirty="0">
                <a:effectLst/>
                <a:latin typeface="Calibri" panose="020F0502020204030204" pitchFamily="34" charset="0"/>
                <a:ea typeface="Calibri" panose="020F0502020204030204" pitchFamily="34" charset="0"/>
                <a:cs typeface="Times New Roman" panose="02020603050405020304" pitchFamily="18" charset="0"/>
              </a:rPr>
              <a:t>(wiele osób uświadomiło sobie, że …„po co gromadzić dobra, pieniądze- skoro tak szybko można je stracić”)</a:t>
            </a:r>
          </a:p>
          <a:p>
            <a:r>
              <a:rPr lang="pl-PL" sz="3200" dirty="0">
                <a:effectLst/>
                <a:latin typeface="Calibri" panose="020F0502020204030204" pitchFamily="34" charset="0"/>
                <a:ea typeface="Calibri" panose="020F0502020204030204" pitchFamily="34" charset="0"/>
                <a:cs typeface="Times New Roman" panose="02020603050405020304" pitchFamily="18" charset="0"/>
              </a:rPr>
              <a:t>Kiedy nachodzą nas złe myśli, należy się od nich odciąć stosując określone techniki, np. „słoń nastąpił mi na tę myśl”</a:t>
            </a:r>
          </a:p>
          <a:p>
            <a:r>
              <a:rPr lang="pl-PL" sz="3200" dirty="0">
                <a:latin typeface="Calibri" panose="020F0502020204030204" pitchFamily="34" charset="0"/>
                <a:ea typeface="Calibri" panose="020F0502020204030204" pitchFamily="34" charset="0"/>
                <a:cs typeface="Times New Roman" panose="02020603050405020304" pitchFamily="18" charset="0"/>
              </a:rPr>
              <a:t>Warto odwracać też uwagę od negatywnych myśli skupiając się na swoim hobby, czytając książki, pisząc wiersze, wspomnienia…</a:t>
            </a:r>
          </a:p>
          <a:p>
            <a:r>
              <a:rPr lang="pl-PL" sz="3200" dirty="0">
                <a:effectLst/>
                <a:latin typeface="Calibri" panose="020F0502020204030204" pitchFamily="34" charset="0"/>
                <a:ea typeface="Calibri" panose="020F0502020204030204" pitchFamily="34" charset="0"/>
                <a:cs typeface="Times New Roman" panose="02020603050405020304" pitchFamily="18" charset="0"/>
              </a:rPr>
              <a:t>Spacery, ćwiczenia na świeżym powietrzu są dozwolone (warto zatem zaplanować sobie codzienne wyjścia o określonej porze, tak aby stało się to nawykiem)</a:t>
            </a:r>
          </a:p>
          <a:p>
            <a:endParaRPr lang="pl-PL"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394315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DE3BE85F-959E-4B54-A199-A9E65EC9F7BF}"/>
              </a:ext>
            </a:extLst>
          </p:cNvPr>
          <p:cNvSpPr>
            <a:spLocks noGrp="1"/>
          </p:cNvSpPr>
          <p:nvPr>
            <p:ph idx="1"/>
          </p:nvPr>
        </p:nvSpPr>
        <p:spPr/>
        <p:txBody>
          <a:bodyPr/>
          <a:lstStyle/>
          <a:p>
            <a:r>
              <a:rPr lang="pl-PL" dirty="0"/>
              <a:t>Warto też wrócić do starych przyjaźni, więcej rozmawiać przez telefon, sygnalizując bliskim, znajomym, że są dla nas ważni</a:t>
            </a:r>
          </a:p>
          <a:p>
            <a:r>
              <a:rPr lang="pl-PL" dirty="0"/>
              <a:t>Czasami tak niewiele trzeba, aby pomóc innym ludziom- po prostu ich wysłuchać, powiedzieć dobre słowo….</a:t>
            </a:r>
          </a:p>
          <a:p>
            <a:r>
              <a:rPr lang="pl-PL" dirty="0"/>
              <a:t>Może odwrócić uwagę- oglądając komedie, kabarety (śmiech to zdrowie)</a:t>
            </a:r>
          </a:p>
          <a:p>
            <a:r>
              <a:rPr lang="pl-PL" dirty="0">
                <a:effectLst/>
                <a:latin typeface="Calibri" panose="020F0502020204030204" pitchFamily="34" charset="0"/>
                <a:ea typeface="Calibri" panose="020F0502020204030204" pitchFamily="34" charset="0"/>
                <a:cs typeface="Times New Roman" panose="02020603050405020304" pitchFamily="18" charset="0"/>
              </a:rPr>
              <a:t>Warto też pomyśleć i zaplanować: „co </a:t>
            </a:r>
            <a:r>
              <a:rPr lang="pl-PL">
                <a:effectLst/>
                <a:latin typeface="Calibri" panose="020F0502020204030204" pitchFamily="34" charset="0"/>
                <a:ea typeface="Calibri" panose="020F0502020204030204" pitchFamily="34" charset="0"/>
                <a:cs typeface="Times New Roman" panose="02020603050405020304" pitchFamily="18" charset="0"/>
              </a:rPr>
              <a:t>będę robić, </a:t>
            </a:r>
            <a:r>
              <a:rPr lang="pl-PL" dirty="0">
                <a:effectLst/>
                <a:latin typeface="Calibri" panose="020F0502020204030204" pitchFamily="34" charset="0"/>
                <a:ea typeface="Calibri" panose="020F0502020204030204" pitchFamily="34" charset="0"/>
                <a:cs typeface="Times New Roman" panose="02020603050405020304" pitchFamily="18" charset="0"/>
              </a:rPr>
              <a:t>kiedy </a:t>
            </a:r>
            <a:r>
              <a:rPr lang="pl-PL" dirty="0" err="1">
                <a:effectLst/>
                <a:latin typeface="Calibri" panose="020F0502020204030204" pitchFamily="34" charset="0"/>
                <a:ea typeface="Calibri" panose="020F0502020204030204" pitchFamily="34" charset="0"/>
                <a:cs typeface="Times New Roman" panose="02020603050405020304" pitchFamily="18" charset="0"/>
              </a:rPr>
              <a:t>koronawirus</a:t>
            </a:r>
            <a:r>
              <a:rPr lang="pl-PL" dirty="0">
                <a:effectLst/>
                <a:latin typeface="Calibri" panose="020F0502020204030204" pitchFamily="34" charset="0"/>
                <a:ea typeface="Calibri" panose="020F0502020204030204" pitchFamily="34" charset="0"/>
                <a:cs typeface="Times New Roman" panose="02020603050405020304" pitchFamily="18" charset="0"/>
              </a:rPr>
              <a:t> stanie się przeszłością”.</a:t>
            </a:r>
          </a:p>
          <a:p>
            <a:endParaRPr lang="pl-PL" dirty="0"/>
          </a:p>
          <a:p>
            <a:pPr marL="0" indent="0">
              <a:buNone/>
            </a:pPr>
            <a:endParaRPr lang="pl-PL" dirty="0"/>
          </a:p>
        </p:txBody>
      </p:sp>
    </p:spTree>
    <p:extLst>
      <p:ext uri="{BB962C8B-B14F-4D97-AF65-F5344CB8AC3E}">
        <p14:creationId xmlns:p14="http://schemas.microsoft.com/office/powerpoint/2010/main" val="2064066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38D7EF-CD66-4C5E-9928-698778F793F7}"/>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64AE17E1-EC2A-4ADB-B677-2769EC43AA57}"/>
              </a:ext>
            </a:extLst>
          </p:cNvPr>
          <p:cNvSpPr>
            <a:spLocks noGrp="1"/>
          </p:cNvSpPr>
          <p:nvPr>
            <p:ph idx="1"/>
          </p:nvPr>
        </p:nvSpPr>
        <p:spPr/>
        <p:txBody>
          <a:bodyPr/>
          <a:lstStyle/>
          <a:p>
            <a:r>
              <a:rPr lang="pl-PL" dirty="0"/>
              <a:t>Dziękuję </a:t>
            </a:r>
            <a:r>
              <a:rPr lang="pl-PL"/>
              <a:t>za uwagę</a:t>
            </a:r>
          </a:p>
        </p:txBody>
      </p:sp>
    </p:spTree>
    <p:extLst>
      <p:ext uri="{BB962C8B-B14F-4D97-AF65-F5344CB8AC3E}">
        <p14:creationId xmlns:p14="http://schemas.microsoft.com/office/powerpoint/2010/main" val="146345731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1584</Words>
  <Application>Microsoft Office PowerPoint</Application>
  <PresentationFormat>Panoramiczny</PresentationFormat>
  <Paragraphs>122</Paragraphs>
  <Slides>28</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28</vt:i4>
      </vt:variant>
    </vt:vector>
  </HeadingPairs>
  <TitlesOfParts>
    <vt:vector size="35" baseType="lpstr">
      <vt:lpstr>Arial</vt:lpstr>
      <vt:lpstr>Arial Black</vt:lpstr>
      <vt:lpstr>Calibri</vt:lpstr>
      <vt:lpstr>Calibri Light</vt:lpstr>
      <vt:lpstr>Times New Roman</vt:lpstr>
      <vt:lpstr>Wingdings</vt:lpstr>
      <vt:lpstr>Motyw pakietu Office</vt:lpstr>
      <vt:lpstr>Psychologiczne aspekty pandemii koronawirusa. Radzenie sobie z sytuacją trudną</vt:lpstr>
      <vt:lpstr>Koronawirus zmienił nasze życie…………..</vt:lpstr>
      <vt:lpstr>Stres</vt:lpstr>
      <vt:lpstr>Wpływ stresorów na psychikę i zachowanie się jednostki</vt:lpstr>
      <vt:lpstr>Hormony stresu: adrenalina, noradrenalina, kortyzol</vt:lpstr>
      <vt:lpstr>Prezentacja programu PowerPoint</vt:lpstr>
      <vt:lpstr>Istotą stresu są dynamicznie zmieniające się procesy oceniania,</vt:lpstr>
      <vt:lpstr>W sytuacji stresowej jednostka dokonuje jednocześnie po sobie występujących ocen:</vt:lpstr>
      <vt:lpstr>Odporność na stres zależy od różnych czynników:</vt:lpstr>
      <vt:lpstr>Osobowość a stres</vt:lpstr>
      <vt:lpstr>Osobowość a stres</vt:lpstr>
      <vt:lpstr>Uwzględniając siłę i zakres oddziaływania stresorów wymienia się: </vt:lpstr>
      <vt:lpstr>Wydarzenia traumatyczne: z jednej strony jednoczą ludzi  </vt:lpstr>
      <vt:lpstr>W obliczu pandemii</vt:lpstr>
      <vt:lpstr>Pandemia to znaczące obciążenie dla zdrowia psychicznego </vt:lpstr>
      <vt:lpstr>W stanie napięcia emocjonalnego </vt:lpstr>
      <vt:lpstr>Szczególnie trudno  jest tym osobom, które:</vt:lpstr>
      <vt:lpstr>Z badań wynika, że </vt:lpstr>
      <vt:lpstr>Nakładanie maseczek, stosowanie różnych środków ostrożności</vt:lpstr>
      <vt:lpstr>Rodzina a pandemia</vt:lpstr>
      <vt:lpstr>Jesteśmy w ciągłym napięciu</vt:lpstr>
      <vt:lpstr>Koronawirus  jest źródłem stresu przewlekłego</vt:lpstr>
      <vt:lpstr>Utrata przewidywalnego świata wyzwala w nas lęk </vt:lpstr>
      <vt:lpstr>Prezentacja programu PowerPoint</vt:lpstr>
      <vt:lpstr>Prezentacja programu PowerPoint</vt:lpstr>
      <vt:lpstr>Trzeba zatem:</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Psychologiczne aspekty pandemii</dc:title>
  <dc:creator>Ochojska Danuta</dc:creator>
  <cp:lastModifiedBy>Ochojska Danuta</cp:lastModifiedBy>
  <cp:revision>25</cp:revision>
  <dcterms:created xsi:type="dcterms:W3CDTF">2021-01-25T16:58:40Z</dcterms:created>
  <dcterms:modified xsi:type="dcterms:W3CDTF">2021-01-26T17:00:43Z</dcterms:modified>
</cp:coreProperties>
</file>