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8" y="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748DFB6-40CA-4EF8-AC5A-DA0C8237EE2B}" type="datetimeFigureOut">
              <a:rPr lang="pl-PL" smtClean="0"/>
              <a:t>27.03.2023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B2E26CB-5FDC-4F16-BB36-D1219F431D20}" type="slidenum">
              <a:rPr lang="pl-PL" smtClean="0"/>
              <a:t>‹#›</a:t>
            </a:fld>
            <a:endParaRPr lang="pl-PL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372797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DFB6-40CA-4EF8-AC5A-DA0C8237EE2B}" type="datetimeFigureOut">
              <a:rPr lang="pl-PL" smtClean="0"/>
              <a:t>27.03.2023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26CB-5FDC-4F16-BB36-D1219F431D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9798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48DFB6-40CA-4EF8-AC5A-DA0C8237EE2B}" type="datetimeFigureOut">
              <a:rPr lang="pl-PL" smtClean="0"/>
              <a:t>27.03.2023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2E26CB-5FDC-4F16-BB36-D1219F431D20}" type="slidenum">
              <a:rPr lang="pl-PL" smtClean="0"/>
              <a:t>‹#›</a:t>
            </a:fld>
            <a:endParaRPr lang="pl-PL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893614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DFB6-40CA-4EF8-AC5A-DA0C8237EE2B}" type="datetimeFigureOut">
              <a:rPr lang="pl-PL" smtClean="0"/>
              <a:t>27.03.2023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26CB-5FDC-4F16-BB36-D1219F431D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2611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DFB6-40CA-4EF8-AC5A-DA0C8237EE2B}" type="datetimeFigureOut">
              <a:rPr lang="pl-PL" smtClean="0"/>
              <a:t>27.03.2023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26CB-5FDC-4F16-BB36-D1219F431D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5487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DFB6-40CA-4EF8-AC5A-DA0C8237EE2B}" type="datetimeFigureOut">
              <a:rPr lang="pl-PL" smtClean="0"/>
              <a:t>27.03.2023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26CB-5FDC-4F16-BB36-D1219F431D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8634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DFB6-40CA-4EF8-AC5A-DA0C8237EE2B}" type="datetimeFigureOut">
              <a:rPr lang="pl-PL" smtClean="0"/>
              <a:t>27.03.2023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26CB-5FDC-4F16-BB36-D1219F431D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7192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48DFB6-40CA-4EF8-AC5A-DA0C8237EE2B}" type="datetimeFigureOut">
              <a:rPr lang="pl-PL" smtClean="0"/>
              <a:t>27.03.2023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2E26CB-5FDC-4F16-BB36-D1219F431D20}" type="slidenum">
              <a:rPr lang="pl-PL" smtClean="0"/>
              <a:t>‹#›</a:t>
            </a:fld>
            <a:endParaRPr lang="pl-PL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3165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48DFB6-40CA-4EF8-AC5A-DA0C8237EE2B}" type="datetimeFigureOut">
              <a:rPr lang="pl-PL" smtClean="0"/>
              <a:t>27.03.2023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2E26CB-5FDC-4F16-BB36-D1219F431D20}" type="slidenum">
              <a:rPr lang="pl-PL" smtClean="0"/>
              <a:t>‹#›</a:t>
            </a:fld>
            <a:endParaRPr lang="pl-PL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63546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DFB6-40CA-4EF8-AC5A-DA0C8237EE2B}" type="datetimeFigureOut">
              <a:rPr lang="pl-PL" smtClean="0"/>
              <a:t>27.03.2023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26CB-5FDC-4F16-BB36-D1219F431D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1724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DFB6-40CA-4EF8-AC5A-DA0C8237EE2B}" type="datetimeFigureOut">
              <a:rPr lang="pl-PL" smtClean="0"/>
              <a:t>27.03.2023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26CB-5FDC-4F16-BB36-D1219F431D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2953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4748DFB6-40CA-4EF8-AC5A-DA0C8237EE2B}" type="datetimeFigureOut">
              <a:rPr lang="pl-PL" smtClean="0"/>
              <a:t>27.03.2023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B2E26CB-5FDC-4F16-BB36-D1219F431D20}" type="slidenum">
              <a:rPr lang="pl-PL" smtClean="0"/>
              <a:t>‹#›</a:t>
            </a:fld>
            <a:endParaRPr lang="pl-PL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8646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F47FF0-8D80-7B92-3E9D-D9303ADC3E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LICZBY ARMSTRONGA/LICZBY NARCYSTYCZNE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F79ED14-A1DE-E046-B34B-3C5F270BCA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/>
              <a:t>AUTORZY:</a:t>
            </a:r>
            <a:br>
              <a:rPr lang="pl-PL" dirty="0"/>
            </a:br>
            <a:r>
              <a:rPr lang="pl-PL" dirty="0"/>
              <a:t>Błażej Homa</a:t>
            </a:r>
            <a:br>
              <a:rPr lang="pl-PL" dirty="0"/>
            </a:br>
            <a:r>
              <a:rPr lang="pl-PL" dirty="0"/>
              <a:t>oraz</a:t>
            </a:r>
            <a:br>
              <a:rPr lang="pl-PL" dirty="0"/>
            </a:br>
            <a:r>
              <a:rPr lang="pl-PL" dirty="0"/>
              <a:t>Dawid Madej</a:t>
            </a:r>
          </a:p>
        </p:txBody>
      </p:sp>
    </p:spTree>
    <p:extLst>
      <p:ext uri="{BB962C8B-B14F-4D97-AF65-F5344CB8AC3E}">
        <p14:creationId xmlns:p14="http://schemas.microsoft.com/office/powerpoint/2010/main" val="13098308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5504A6-3A00-E6F7-05A4-955A17E3F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DEFINICJA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49CF466-A5AC-CBD4-2D36-37AF39B74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66334"/>
            <a:ext cx="9601200" cy="3581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Franklin Gothic Book (Nagłówki)"/>
              </a:rPr>
              <a:t>Liczby Armstronga to takie liczby naturalne, które są równe sumie swoich cyfr podniesionych do potęgi równego długości liczby. </a:t>
            </a:r>
          </a:p>
          <a:p>
            <a:pPr marL="0" indent="0">
              <a:buNone/>
            </a:pPr>
            <a:endParaRPr lang="pl-PL" b="0" i="0" dirty="0">
              <a:solidFill>
                <a:schemeClr val="tx1"/>
              </a:solidFill>
              <a:effectLst/>
              <a:latin typeface="Franklin Gothic Book (Nagłówki)"/>
            </a:endParaRPr>
          </a:p>
          <a:p>
            <a:pPr marL="0" indent="0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Franklin Gothic Book (Nagłówki)"/>
              </a:rPr>
              <a:t>Przykładowo:</a:t>
            </a:r>
          </a:p>
          <a:p>
            <a:pPr marL="0" indent="0">
              <a:buNone/>
            </a:pPr>
            <a:endParaRPr lang="pl-PL" b="0" i="0" dirty="0">
              <a:solidFill>
                <a:schemeClr val="tx1"/>
              </a:solidFill>
              <a:effectLst/>
              <a:latin typeface="Franklin Gothic Book (Nagłówki)"/>
            </a:endParaRPr>
          </a:p>
          <a:p>
            <a:pPr marL="0" indent="0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Franklin Gothic Book (Nagłówki)"/>
              </a:rPr>
              <a:t>153 jest liczbą Armstronga, ponieważ 1^3 + 5^3 + 3^3 = 153. </a:t>
            </a:r>
          </a:p>
          <a:p>
            <a:pPr marL="0" indent="0">
              <a:buNone/>
            </a:pPr>
            <a:endParaRPr lang="pl-PL" b="0" i="0" dirty="0">
              <a:solidFill>
                <a:schemeClr val="tx1"/>
              </a:solidFill>
              <a:effectLst/>
              <a:latin typeface="Franklin Gothic Book (Nagłówki)"/>
            </a:endParaRPr>
          </a:p>
          <a:p>
            <a:pPr marL="0" indent="0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Franklin Gothic Book (Nagłówki)"/>
              </a:rPr>
              <a:t>Liczby te mają </a:t>
            </a:r>
            <a:r>
              <a:rPr lang="pl-PL" b="1" i="0" dirty="0">
                <a:solidFill>
                  <a:schemeClr val="tx1"/>
                </a:solidFill>
                <a:effectLst/>
                <a:latin typeface="Franklin Gothic Book (Nagłówki)"/>
              </a:rPr>
              <a:t>stałą liczbę cyfr</a:t>
            </a:r>
            <a:r>
              <a:rPr lang="pl-PL" b="0" i="0" dirty="0">
                <a:solidFill>
                  <a:schemeClr val="tx1"/>
                </a:solidFill>
                <a:effectLst/>
                <a:latin typeface="Franklin Gothic Book (Nagłówki)"/>
              </a:rPr>
              <a:t> i są </a:t>
            </a:r>
            <a:r>
              <a:rPr lang="pl-PL" b="1" i="0" dirty="0">
                <a:solidFill>
                  <a:schemeClr val="tx1"/>
                </a:solidFill>
                <a:effectLst/>
                <a:latin typeface="Franklin Gothic Book (Nagłówki)"/>
              </a:rPr>
              <a:t>rzadkie</a:t>
            </a:r>
            <a:r>
              <a:rPr lang="pl-PL" b="0" i="0" dirty="0">
                <a:solidFill>
                  <a:schemeClr val="tx1"/>
                </a:solidFill>
                <a:effectLst/>
                <a:latin typeface="Franklin Gothic Book (Nagłówki)"/>
              </a:rPr>
              <a:t>. Co więcej, ich suma cyfr jest zawsze podzielna przez 9. Liczby Armstronga mają zastosowanie w matematyce i kryptografii, gdzie mogą być używane do generowania kluczy kryptograficznych.</a:t>
            </a:r>
            <a:endParaRPr lang="pl-PL" dirty="0">
              <a:solidFill>
                <a:schemeClr val="tx1"/>
              </a:solidFill>
              <a:latin typeface="Franklin Gothic Book (Nagłówki)"/>
            </a:endParaRPr>
          </a:p>
        </p:txBody>
      </p:sp>
    </p:spTree>
    <p:extLst>
      <p:ext uri="{BB962C8B-B14F-4D97-AF65-F5344CB8AC3E}">
        <p14:creationId xmlns:p14="http://schemas.microsoft.com/office/powerpoint/2010/main" val="2241853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8199695-C623-6760-E2F8-93D1D476C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/>
          </a:bodyPr>
          <a:lstStyle/>
          <a:p>
            <a:r>
              <a:rPr lang="pl-PL" dirty="0"/>
              <a:t>ODKRYWCA CZĘŚĆ 1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8B88D59-9302-3266-8D25-8842A377B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093" y="1549399"/>
            <a:ext cx="5793475" cy="4207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0" i="0" dirty="0">
                <a:effectLst/>
                <a:latin typeface="Söhne"/>
              </a:rPr>
              <a:t>Odkrycie liczb Armstronga jest przypisywane Paulowi </a:t>
            </a:r>
            <a:r>
              <a:rPr lang="pl-PL" b="0" i="0" dirty="0" err="1">
                <a:effectLst/>
                <a:latin typeface="Söhne"/>
              </a:rPr>
              <a:t>Erdősowi</a:t>
            </a:r>
            <a:r>
              <a:rPr lang="pl-PL" b="0" i="0" dirty="0">
                <a:effectLst/>
                <a:latin typeface="Söhne"/>
              </a:rPr>
              <a:t>, węgierskiemu matematykowi, który był jednym z najbardziej wpływowych i płodnych matematyków XX wieku.</a:t>
            </a:r>
          </a:p>
          <a:p>
            <a:pPr marL="0" indent="0">
              <a:buNone/>
            </a:pPr>
            <a:r>
              <a:rPr lang="pl-PL" b="0" i="0" dirty="0" err="1">
                <a:solidFill>
                  <a:schemeClr val="tx1"/>
                </a:solidFill>
                <a:effectLst/>
                <a:latin typeface="Söhne"/>
              </a:rPr>
              <a:t>Erdős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 podróżując po świecie w 1945 roku, podczas pobytu w Stanach Zjednoczonych, spotkał indyjskiego matematyka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Söhne"/>
              </a:rPr>
              <a:t>Dattaraya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Söhne"/>
              </a:rPr>
              <a:t>Ramchandre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Söhne"/>
              </a:rPr>
              <a:t>Kaprekar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, który pokazał mu liczby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Söhne"/>
              </a:rPr>
              <a:t>Kaprekar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, które są podobne do liczb Armstronga.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Obraz 4" descr="Obraz zawierający człowiek, osoba, ściana, w pomieszczeniu">
            <a:extLst>
              <a:ext uri="{FF2B5EF4-FFF2-40B4-BE49-F238E27FC236}">
                <a16:creationId xmlns:a16="http://schemas.microsoft.com/office/drawing/2014/main" id="{8C2942FC-FF2E-DDF8-4EBF-B4284DA601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0" r="31370"/>
          <a:stretch/>
        </p:blipFill>
        <p:spPr>
          <a:xfrm>
            <a:off x="7612260" y="10"/>
            <a:ext cx="457973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7707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49C5F1F-718F-9331-F3BA-B51640E45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/>
          </a:bodyPr>
          <a:lstStyle/>
          <a:p>
            <a:r>
              <a:rPr lang="pl-PL" b="0" i="0">
                <a:effectLst/>
                <a:latin typeface="Söhne"/>
              </a:rPr>
              <a:t>LICZBY KAPREKAR</a:t>
            </a:r>
            <a:endParaRPr lang="pl-PL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B716F2A-412C-A302-DF2D-C02E98835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093" y="1638300"/>
            <a:ext cx="5793475" cy="4381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Liczby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Söhne"/>
              </a:rPr>
              <a:t>Kaprekar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 to liczby naturalne, których kwadrat może być podzielony na dwie części, takie że suma tych części daje liczbę pierwotną. Konkretniej, dla danej liczby n, jej kwadrat n^2 może zostać podzielony na dwie liczby, takie że ich suma wynosi n.</a:t>
            </a:r>
            <a:br>
              <a:rPr lang="pl-PL" b="0" i="0" dirty="0">
                <a:solidFill>
                  <a:schemeClr val="tx1"/>
                </a:solidFill>
                <a:effectLst/>
                <a:latin typeface="Söhne"/>
              </a:rPr>
            </a:br>
            <a:br>
              <a:rPr lang="pl-PL" dirty="0">
                <a:solidFill>
                  <a:schemeClr val="tx1"/>
                </a:solidFill>
                <a:latin typeface="Söhne"/>
              </a:rPr>
            </a:br>
            <a:r>
              <a:rPr lang="pl-PL" dirty="0">
                <a:solidFill>
                  <a:schemeClr val="tx1"/>
                </a:solidFill>
                <a:latin typeface="Söhne"/>
              </a:rPr>
              <a:t>Przykładowo:</a:t>
            </a:r>
          </a:p>
          <a:p>
            <a:pPr marL="0" indent="0">
              <a:buNone/>
            </a:pPr>
            <a:br>
              <a:rPr lang="pl-PL" dirty="0">
                <a:solidFill>
                  <a:schemeClr val="tx1"/>
                </a:solidFill>
                <a:latin typeface="Söhne"/>
              </a:rPr>
            </a:b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liczba 45 jest liczbą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Söhne"/>
              </a:rPr>
              <a:t>Kaprekar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, ponieważ 45^2 = 2025, a 20 + 25 = 45.</a:t>
            </a:r>
            <a:br>
              <a:rPr lang="pl-PL" b="0" i="0" dirty="0">
                <a:solidFill>
                  <a:schemeClr val="tx1"/>
                </a:solidFill>
                <a:effectLst/>
                <a:latin typeface="Söhne"/>
              </a:rPr>
            </a:br>
            <a:br>
              <a:rPr lang="pl-PL" b="0" i="0" dirty="0">
                <a:solidFill>
                  <a:schemeClr val="tx1"/>
                </a:solidFill>
                <a:effectLst/>
                <a:latin typeface="Söhne"/>
              </a:rPr>
            </a:b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Liczby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Söhne"/>
              </a:rPr>
              <a:t>Kaprekar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 są stosunkowo rzadkie i nie ma ich wiele. Pierwsze siedem liczb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Söhne"/>
              </a:rPr>
              <a:t>Kaprekar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 to: 1, 9, 45, 55, 99, 297 i 703.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Symbol zastępczy zawartości 4" descr="Obraz zawierający tekst, krawat, osoba, człowiek&#10;&#10;Opis wygenerowany automatycznie">
            <a:extLst>
              <a:ext uri="{FF2B5EF4-FFF2-40B4-BE49-F238E27FC236}">
                <a16:creationId xmlns:a16="http://schemas.microsoft.com/office/drawing/2014/main" id="{F1EED9A9-5D3D-1220-5463-851DF64676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" r="8737" b="-1"/>
          <a:stretch/>
        </p:blipFill>
        <p:spPr>
          <a:xfrm>
            <a:off x="7612260" y="10"/>
            <a:ext cx="457973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31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7297237-353D-8901-F8DD-C42DAA10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/>
          </a:bodyPr>
          <a:lstStyle/>
          <a:p>
            <a:r>
              <a:rPr lang="pl-PL" dirty="0"/>
              <a:t>ODKRYWCA CZĘŚĆ 2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EA05C2-207C-D89A-BD1B-5CF1A1CDF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1673352"/>
            <a:ext cx="5793475" cy="4306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900" b="0" i="0" dirty="0" err="1">
                <a:effectLst/>
                <a:latin typeface="Söhne"/>
              </a:rPr>
              <a:t>Erdős</a:t>
            </a:r>
            <a:r>
              <a:rPr lang="pl-PL" sz="1900" b="0" i="0" dirty="0">
                <a:effectLst/>
                <a:latin typeface="Söhne"/>
              </a:rPr>
              <a:t> postanowił zbadać i zdefiniować ogólnie liczby, dla których suma cyfr podniesionych do potęgi ich długości jest równa samej liczbie. W ten sposób </a:t>
            </a:r>
            <a:r>
              <a:rPr lang="pl-PL" sz="1900" b="0" i="0" dirty="0" err="1">
                <a:effectLst/>
                <a:latin typeface="Söhne"/>
              </a:rPr>
              <a:t>Erdős</a:t>
            </a:r>
            <a:r>
              <a:rPr lang="pl-PL" sz="1900" b="0" i="0" dirty="0">
                <a:effectLst/>
                <a:latin typeface="Söhne"/>
              </a:rPr>
              <a:t> przypisał im nazwę "liczby narcystyczne", ponieważ wydawały się one "</a:t>
            </a:r>
            <a:r>
              <a:rPr lang="pl-PL" sz="1900" b="0" i="0" dirty="0" err="1">
                <a:effectLst/>
                <a:latin typeface="Söhne"/>
              </a:rPr>
              <a:t>samouwielbiające</a:t>
            </a:r>
            <a:r>
              <a:rPr lang="pl-PL" sz="1900" b="0" i="0" dirty="0">
                <a:effectLst/>
                <a:latin typeface="Söhne"/>
              </a:rPr>
              <a:t>" i "egocentryczne", gdyż zawsze podkreślały swoją własną wartość.</a:t>
            </a:r>
          </a:p>
          <a:p>
            <a:pPr marL="0" indent="0">
              <a:buNone/>
            </a:pPr>
            <a:r>
              <a:rPr lang="pl-PL" sz="1900" b="0" i="0" dirty="0">
                <a:effectLst/>
                <a:latin typeface="Söhne"/>
              </a:rPr>
              <a:t>Później w 1961 roku, amerykański matematyk Michael F. Armstrong opublikował artykuł, w którym przedstawił te liczby jako liczby Armstronga, co było bardziej opisowe niż nazwa "liczby narcystyczne". Od tego czasu te liczby są znane jako liczby Armstronga.</a:t>
            </a:r>
          </a:p>
          <a:p>
            <a:pPr marL="0" indent="0">
              <a:buNone/>
            </a:pPr>
            <a:endParaRPr lang="pl-PL" sz="19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Obraz 6" descr="Obraz zawierający osoba, ściana, w pomieszczeniu, stojący&#10;&#10;Opis wygenerowany automatycznie">
            <a:extLst>
              <a:ext uri="{FF2B5EF4-FFF2-40B4-BE49-F238E27FC236}">
                <a16:creationId xmlns:a16="http://schemas.microsoft.com/office/drawing/2014/main" id="{D0101E0C-71C2-0FCE-3F26-F7DB616C83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0" r="2" b="37240"/>
          <a:stretch/>
        </p:blipFill>
        <p:spPr>
          <a:xfrm>
            <a:off x="7612260" y="10"/>
            <a:ext cx="457973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01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F11B13-12F9-CA11-C3C8-8CBC1B367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831797"/>
            <a:ext cx="5105398" cy="1485900"/>
          </a:xfrm>
        </p:spPr>
        <p:txBody>
          <a:bodyPr>
            <a:normAutofit/>
          </a:bodyPr>
          <a:lstStyle/>
          <a:p>
            <a:r>
              <a:rPr lang="pl-PL" sz="2800" dirty="0"/>
              <a:t>SPOSOBY WYKRYWANIA LICZB ARMSTRONGA: BRUTE FORCE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79537A3-031B-5281-D17D-009D11AFF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311453"/>
            <a:ext cx="4648199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400" b="0" i="0" dirty="0">
                <a:effectLst/>
                <a:latin typeface="inherit"/>
              </a:rPr>
              <a:t>Algorytm siły brute-force: </a:t>
            </a:r>
          </a:p>
          <a:p>
            <a:pPr marL="0" indent="0">
              <a:buNone/>
            </a:pPr>
            <a:r>
              <a:rPr lang="pl-PL" sz="1400" b="0" i="0" dirty="0">
                <a:effectLst/>
                <a:latin typeface="inherit"/>
              </a:rPr>
              <a:t>Jest to najprostszy algorytm i polega na iteracji przez wszystkie liczby naturalne, sprawdzając każdą z nich, czy jest liczbą Armstronga. </a:t>
            </a:r>
          </a:p>
          <a:p>
            <a:pPr marL="0" indent="0">
              <a:buNone/>
            </a:pPr>
            <a:r>
              <a:rPr lang="pl-PL" sz="1400" b="0" i="0" dirty="0">
                <a:effectLst/>
                <a:latin typeface="inherit"/>
              </a:rPr>
              <a:t>Aby sprawdzić, czy dana liczba jest liczbą Armstronga, należy obliczyć sumę potęg cyfr danej liczby i porównać ją z tą samą liczbą. </a:t>
            </a:r>
          </a:p>
          <a:p>
            <a:pPr marL="0" indent="0">
              <a:buNone/>
            </a:pPr>
            <a:r>
              <a:rPr lang="pl-PL" sz="1400" b="0" i="0" dirty="0">
                <a:effectLst/>
                <a:latin typeface="inherit"/>
              </a:rPr>
              <a:t>Jeśli są równe, to liczba jest liczbą Armstronga. Ten algorytm jest jednak bardzo czasochłonny, ponieważ musi sprawdzić wszystkie liczby do określonej granicy.</a:t>
            </a:r>
          </a:p>
          <a:p>
            <a:pPr marL="0" indent="0">
              <a:buNone/>
            </a:pPr>
            <a:endParaRPr lang="pl-PL" sz="1400" dirty="0"/>
          </a:p>
        </p:txBody>
      </p:sp>
      <p:pic>
        <p:nvPicPr>
          <p:cNvPr id="5" name="Obraz 4" descr="Obraz zawierający diagram&#10;&#10;Opis wygenerowany automatycznie">
            <a:extLst>
              <a:ext uri="{FF2B5EF4-FFF2-40B4-BE49-F238E27FC236}">
                <a16:creationId xmlns:a16="http://schemas.microsoft.com/office/drawing/2014/main" id="{5D9730EB-2E1C-F0FB-7AE2-CF9B8B200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126" y="645106"/>
            <a:ext cx="5247747" cy="524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12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77D40A-DAC6-1FDF-19A3-1ABDA8DF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625" y="857250"/>
            <a:ext cx="5191125" cy="1485900"/>
          </a:xfrm>
        </p:spPr>
        <p:txBody>
          <a:bodyPr>
            <a:normAutofit/>
          </a:bodyPr>
          <a:lstStyle/>
          <a:p>
            <a:r>
              <a:rPr lang="pl-PL" sz="2100" dirty="0"/>
              <a:t>SPOSOBY WYKRYWANIA LICZB ARMSTRONGA: ARYTMETYKA MODULARNA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2DD7DC-10BF-69D2-D676-4B0BFBA79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1" y="1746504"/>
            <a:ext cx="6566042" cy="4590288"/>
          </a:xfrm>
        </p:spPr>
        <p:txBody>
          <a:bodyPr>
            <a:normAutofit fontScale="40000" lnSpcReduction="20000"/>
          </a:bodyPr>
          <a:lstStyle/>
          <a:p>
            <a:pPr marL="0" indent="0" algn="l">
              <a:buNone/>
            </a:pPr>
            <a:r>
              <a:rPr lang="pl-PL" sz="3200" b="0" i="0" dirty="0">
                <a:solidFill>
                  <a:schemeClr val="tx1"/>
                </a:solidFill>
                <a:effectLst/>
                <a:latin typeface="Söhne"/>
              </a:rPr>
              <a:t>Do wykrycia liczb Armstronga można wykorzystać arytmetykę modularną. Można to zrobić poprzez obliczenie sumy potęg cyfr liczby, podobnie jak w algorytmie siłowym (brute-force), ale używając arytmetyki modularnej zamiast zwykłego dodawania.</a:t>
            </a:r>
          </a:p>
          <a:p>
            <a:pPr marL="0" indent="0" algn="l">
              <a:buNone/>
            </a:pPr>
            <a:r>
              <a:rPr lang="pl-PL" sz="3200" b="0" i="0" dirty="0">
                <a:solidFill>
                  <a:schemeClr val="tx1"/>
                </a:solidFill>
                <a:effectLst/>
                <a:latin typeface="Söhne"/>
              </a:rPr>
              <a:t>Konkretnie, dla danej liczby n, aby sprawdzić, czy jest to liczba Armstronga, należy:</a:t>
            </a:r>
          </a:p>
          <a:p>
            <a:pPr marL="0" indent="0" algn="l">
              <a:buNone/>
            </a:pPr>
            <a:endParaRPr lang="pl-PL" sz="3200" b="0" i="0" dirty="0">
              <a:solidFill>
                <a:schemeClr val="tx1"/>
              </a:solidFill>
              <a:effectLst/>
              <a:latin typeface="Söhne"/>
            </a:endParaRPr>
          </a:p>
          <a:p>
            <a:pPr marL="0" indent="0" algn="l">
              <a:buNone/>
            </a:pPr>
            <a:r>
              <a:rPr lang="pl-PL" sz="3200" b="0" i="0" dirty="0">
                <a:solidFill>
                  <a:schemeClr val="tx1"/>
                </a:solidFill>
                <a:effectLst/>
                <a:latin typeface="Söhne"/>
              </a:rPr>
              <a:t>1.Obliczyć liczbę cyfr k w liczbie n</a:t>
            </a:r>
          </a:p>
          <a:p>
            <a:pPr marL="0" indent="0" algn="l">
              <a:buNone/>
            </a:pPr>
            <a:r>
              <a:rPr lang="pl-PL" sz="3200" b="0" i="0" dirty="0">
                <a:solidFill>
                  <a:schemeClr val="tx1"/>
                </a:solidFill>
                <a:effectLst/>
                <a:latin typeface="Söhne"/>
              </a:rPr>
              <a:t>2.Podnieść każdą cyfrę liczby n do potęgi k, a następnie dodać te wartości</a:t>
            </a:r>
          </a:p>
          <a:p>
            <a:pPr marL="0" indent="0" algn="l">
              <a:buNone/>
            </a:pPr>
            <a:r>
              <a:rPr lang="pl-PL" sz="3200" b="0" i="0" dirty="0">
                <a:solidFill>
                  <a:schemeClr val="tx1"/>
                </a:solidFill>
                <a:effectLst/>
                <a:latin typeface="Söhne"/>
              </a:rPr>
              <a:t>3.Porównać wynik z n, jeśli wynik jest równy n, to liczba n jest liczbą Armstronga</a:t>
            </a:r>
          </a:p>
          <a:p>
            <a:pPr marL="0" indent="0" algn="l">
              <a:buNone/>
            </a:pPr>
            <a:endParaRPr lang="pl-PL" sz="3200" b="0" i="0" dirty="0">
              <a:solidFill>
                <a:schemeClr val="tx1"/>
              </a:solidFill>
              <a:effectLst/>
              <a:latin typeface="Söhne"/>
            </a:endParaRPr>
          </a:p>
          <a:p>
            <a:pPr marL="0" indent="0" algn="l">
              <a:buNone/>
            </a:pPr>
            <a:r>
              <a:rPr lang="pl-PL" sz="3200" b="0" i="0" dirty="0">
                <a:solidFill>
                  <a:schemeClr val="tx1"/>
                </a:solidFill>
                <a:effectLst/>
                <a:latin typeface="Söhne"/>
              </a:rPr>
              <a:t>Można to zapisać w postaci równania:</a:t>
            </a:r>
          </a:p>
          <a:p>
            <a:pPr marL="0" indent="0" algn="l">
              <a:buNone/>
            </a:pPr>
            <a:r>
              <a:rPr lang="pl-PL" sz="3200" b="0" i="0" dirty="0">
                <a:solidFill>
                  <a:schemeClr val="tx1"/>
                </a:solidFill>
                <a:effectLst/>
                <a:latin typeface="Söhne"/>
              </a:rPr>
              <a:t>n = (a1^k + a2^k + ... + am^k) </a:t>
            </a:r>
            <a:r>
              <a:rPr lang="pl-PL" sz="3200" b="0" i="0" dirty="0" err="1">
                <a:solidFill>
                  <a:schemeClr val="tx1"/>
                </a:solidFill>
                <a:effectLst/>
                <a:latin typeface="Söhne"/>
              </a:rPr>
              <a:t>mod</a:t>
            </a:r>
            <a:r>
              <a:rPr lang="pl-PL" sz="3200" b="0" i="0" dirty="0">
                <a:solidFill>
                  <a:schemeClr val="tx1"/>
                </a:solidFill>
                <a:effectLst/>
                <a:latin typeface="Söhne"/>
              </a:rPr>
              <a:t> n,</a:t>
            </a:r>
          </a:p>
          <a:p>
            <a:pPr marL="0" indent="0" algn="l">
              <a:buNone/>
            </a:pPr>
            <a:endParaRPr lang="pl-PL" sz="3200" b="0" i="0" dirty="0">
              <a:solidFill>
                <a:schemeClr val="tx1"/>
              </a:solidFill>
              <a:effectLst/>
              <a:latin typeface="Söhne"/>
            </a:endParaRPr>
          </a:p>
          <a:p>
            <a:pPr marL="0" indent="0" algn="l">
              <a:buNone/>
            </a:pPr>
            <a:r>
              <a:rPr lang="pl-PL" sz="3200" b="0" i="0" dirty="0">
                <a:solidFill>
                  <a:schemeClr val="tx1"/>
                </a:solidFill>
                <a:effectLst/>
                <a:latin typeface="Söhne"/>
              </a:rPr>
              <a:t>gdzie a1, a2, ..., </a:t>
            </a:r>
            <a:r>
              <a:rPr lang="pl-PL" sz="3200" b="0" i="0" dirty="0" err="1">
                <a:solidFill>
                  <a:schemeClr val="tx1"/>
                </a:solidFill>
                <a:effectLst/>
                <a:latin typeface="Söhne"/>
              </a:rPr>
              <a:t>am</a:t>
            </a:r>
            <a:r>
              <a:rPr lang="pl-PL" sz="3200" b="0" i="0" dirty="0">
                <a:solidFill>
                  <a:schemeClr val="tx1"/>
                </a:solidFill>
                <a:effectLst/>
                <a:latin typeface="Söhne"/>
              </a:rPr>
              <a:t> to cyfry liczby n, k to liczba cyfr w liczbie n, a </a:t>
            </a:r>
            <a:r>
              <a:rPr lang="pl-PL" sz="3200" b="0" i="0" dirty="0" err="1">
                <a:solidFill>
                  <a:schemeClr val="tx1"/>
                </a:solidFill>
                <a:effectLst/>
                <a:latin typeface="Söhne"/>
              </a:rPr>
              <a:t>mod</a:t>
            </a:r>
            <a:r>
              <a:rPr lang="pl-PL" sz="3200" b="0" i="0" dirty="0">
                <a:solidFill>
                  <a:schemeClr val="tx1"/>
                </a:solidFill>
                <a:effectLst/>
                <a:latin typeface="Söhne"/>
              </a:rPr>
              <a:t> b oznacza resztę z dzielenia a przez b.</a:t>
            </a:r>
          </a:p>
          <a:p>
            <a:pPr marL="0" indent="0" algn="l">
              <a:buNone/>
            </a:pPr>
            <a:r>
              <a:rPr lang="pl-PL" sz="3200" b="0" i="0" dirty="0">
                <a:solidFill>
                  <a:schemeClr val="tx1"/>
                </a:solidFill>
                <a:effectLst/>
                <a:latin typeface="Söhne"/>
              </a:rPr>
              <a:t>Korzystając z arytmetyki modularnej, można obliczyć sumę potęg cyfr liczby n w czasie liniowym O(log n), co jest znacznie szybsze niż algorytm siłowy.</a:t>
            </a:r>
          </a:p>
          <a:p>
            <a:pPr marL="0" indent="0">
              <a:buNone/>
            </a:pPr>
            <a:endParaRPr lang="pl-PL" sz="1400" dirty="0"/>
          </a:p>
        </p:txBody>
      </p:sp>
      <p:pic>
        <p:nvPicPr>
          <p:cNvPr id="5" name="Obraz 4" descr="Obraz zawierający diagram&#10;&#10;Opis wygenerowany automatycznie">
            <a:extLst>
              <a:ext uri="{FF2B5EF4-FFF2-40B4-BE49-F238E27FC236}">
                <a16:creationId xmlns:a16="http://schemas.microsoft.com/office/drawing/2014/main" id="{71DA10A1-14D6-B248-D86A-6801F6D29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23" y="130663"/>
            <a:ext cx="3966702" cy="639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2851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7A0277-EE68-2A08-400F-A557F7304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>
            <a:normAutofit/>
          </a:bodyPr>
          <a:lstStyle/>
          <a:p>
            <a:r>
              <a:rPr lang="pl-PL" dirty="0"/>
              <a:t>SPOSOBY WYKRYWANIA LICZB ARMSTRONGA: DZIELENIE I RESZTA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158980-278D-3B65-6022-77167FB60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976" y="2584205"/>
            <a:ext cx="6561658" cy="3587995"/>
          </a:xfrm>
        </p:spPr>
        <p:txBody>
          <a:bodyPr>
            <a:normAutofit/>
          </a:bodyPr>
          <a:lstStyle/>
          <a:p>
            <a:pPr marL="0" indent="0" defTabSz="713232">
              <a:spcBef>
                <a:spcPts val="780"/>
              </a:spcBef>
              <a:spcAft>
                <a:spcPts val="156"/>
              </a:spcAft>
              <a:buNone/>
            </a:pPr>
            <a:r>
              <a:rPr lang="pl-PL" sz="1300" kern="1200" baseline="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Do wykrycia liczb Armstronga można również wykorzystać algorytm dzielenia i reszty. Aby to zrobić, należy użyć operacji dzielenia i reszty z dzielenia, aby wyodrębnić poszczególne cyfry liczby.</a:t>
            </a:r>
          </a:p>
          <a:p>
            <a:pPr marL="0" indent="0" defTabSz="713232">
              <a:spcBef>
                <a:spcPts val="780"/>
              </a:spcBef>
              <a:spcAft>
                <a:spcPts val="156"/>
              </a:spcAft>
              <a:buNone/>
            </a:pPr>
            <a:r>
              <a:rPr lang="pl-PL" sz="1300" kern="1200" baseline="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Konkretnie, dla danej liczby n, aby sprawdzić, czy jest to liczba Armstronga, należy:</a:t>
            </a:r>
          </a:p>
          <a:p>
            <a:pPr marL="0" indent="0" defTabSz="713232">
              <a:spcBef>
                <a:spcPts val="780"/>
              </a:spcBef>
              <a:spcAft>
                <a:spcPts val="156"/>
              </a:spcAft>
              <a:buNone/>
            </a:pPr>
            <a:endParaRPr lang="pl-PL" sz="1300" kern="1200" baseline="0" dirty="0">
              <a:solidFill>
                <a:schemeClr val="tx1"/>
              </a:solidFill>
              <a:latin typeface="Söhne"/>
              <a:ea typeface="+mn-ea"/>
              <a:cs typeface="+mn-cs"/>
            </a:endParaRPr>
          </a:p>
          <a:p>
            <a:pPr marL="0" indent="0" defTabSz="713232">
              <a:spcBef>
                <a:spcPts val="780"/>
              </a:spcBef>
              <a:spcAft>
                <a:spcPts val="156"/>
              </a:spcAft>
              <a:buNone/>
            </a:pPr>
            <a:r>
              <a:rPr lang="pl-PL" sz="1300" kern="1200" baseline="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1.Obliczyć liczbę cyfr k w liczbie n</a:t>
            </a:r>
          </a:p>
          <a:p>
            <a:pPr marL="0" indent="0" defTabSz="713232">
              <a:spcBef>
                <a:spcPts val="780"/>
              </a:spcBef>
              <a:spcAft>
                <a:spcPts val="156"/>
              </a:spcAft>
              <a:buNone/>
            </a:pPr>
            <a:r>
              <a:rPr lang="pl-PL" sz="1300" kern="1200" baseline="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2.Podzielić n przez 10 i obliczyć resztę z dzielenia, aby uzyskać ostatnią cyfrę liczby (np. n % 10)</a:t>
            </a:r>
          </a:p>
          <a:p>
            <a:pPr marL="0" indent="0" defTabSz="713232">
              <a:spcBef>
                <a:spcPts val="780"/>
              </a:spcBef>
              <a:spcAft>
                <a:spcPts val="156"/>
              </a:spcAft>
              <a:buNone/>
            </a:pPr>
            <a:r>
              <a:rPr lang="pl-PL" sz="1300" kern="1200" baseline="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3.Podnieść tę cyfrę do potęgi k i dodać do sumy (np. suma += (n % 10) ^ k)</a:t>
            </a:r>
          </a:p>
          <a:p>
            <a:pPr marL="0" indent="0" defTabSz="713232">
              <a:spcBef>
                <a:spcPts val="780"/>
              </a:spcBef>
              <a:spcAft>
                <a:spcPts val="156"/>
              </a:spcAft>
              <a:buNone/>
            </a:pPr>
            <a:r>
              <a:rPr lang="pl-PL" sz="1300" kern="1200" baseline="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4.Podzielić n przez 10 i odrzucić ostatnią cyfrę (np. n /= 10)</a:t>
            </a:r>
          </a:p>
          <a:p>
            <a:pPr marL="0" indent="0" defTabSz="713232">
              <a:spcBef>
                <a:spcPts val="780"/>
              </a:spcBef>
              <a:spcAft>
                <a:spcPts val="156"/>
              </a:spcAft>
              <a:buNone/>
            </a:pPr>
            <a:r>
              <a:rPr lang="pl-PL" sz="1300" kern="1200" baseline="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5.Powtarzać kroki 2-4, aż n osiągnie wartość zero</a:t>
            </a:r>
          </a:p>
          <a:p>
            <a:pPr marL="0" indent="0" defTabSz="713232">
              <a:spcBef>
                <a:spcPts val="780"/>
              </a:spcBef>
              <a:spcAft>
                <a:spcPts val="156"/>
              </a:spcAft>
              <a:buNone/>
            </a:pPr>
            <a:r>
              <a:rPr lang="pl-PL" sz="1300" kern="1200" baseline="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6.Porównać sumę z n, jeśli wynik jest równy n, to liczba n jest liczbą Armstronga</a:t>
            </a:r>
            <a:br>
              <a:rPr lang="pl-PL" sz="1300" kern="1200" baseline="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</a:br>
            <a:endParaRPr lang="pl-PL" sz="1300" b="0" i="0" dirty="0">
              <a:solidFill>
                <a:schemeClr val="tx1"/>
              </a:solidFill>
              <a:effectLst/>
              <a:latin typeface="Söhne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392F92D-10DA-2767-9646-B64917E11460}"/>
              </a:ext>
            </a:extLst>
          </p:cNvPr>
          <p:cNvSpPr txBox="1"/>
          <p:nvPr/>
        </p:nvSpPr>
        <p:spPr>
          <a:xfrm>
            <a:off x="8086388" y="2286000"/>
            <a:ext cx="3857962" cy="4942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56616">
              <a:spcAft>
                <a:spcPts val="600"/>
              </a:spcAft>
            </a:pP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Można to zapisać w postaci pętli:</a:t>
            </a:r>
          </a:p>
          <a:p>
            <a:pPr defTabSz="356616">
              <a:spcAft>
                <a:spcPts val="600"/>
              </a:spcAft>
            </a:pPr>
            <a:endParaRPr lang="pl-PL" sz="1248" kern="1200" dirty="0">
              <a:solidFill>
                <a:schemeClr val="tx1"/>
              </a:solidFill>
              <a:latin typeface="Söhne"/>
              <a:ea typeface="+mn-ea"/>
              <a:cs typeface="+mn-cs"/>
            </a:endParaRPr>
          </a:p>
          <a:p>
            <a:pPr defTabSz="356616">
              <a:spcAft>
                <a:spcPts val="600"/>
              </a:spcAft>
            </a:pP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int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k = 0;</a:t>
            </a:r>
          </a:p>
          <a:p>
            <a:pPr defTabSz="356616">
              <a:spcAft>
                <a:spcPts val="600"/>
              </a:spcAft>
            </a:pP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</a:t>
            </a: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int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</a:t>
            </a: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n_copy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= n;</a:t>
            </a:r>
          </a:p>
          <a:p>
            <a:pPr defTabSz="356616">
              <a:spcAft>
                <a:spcPts val="600"/>
              </a:spcAft>
            </a:pP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</a:t>
            </a: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while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(</a:t>
            </a: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n_copy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&gt; 0) {</a:t>
            </a:r>
          </a:p>
          <a:p>
            <a:pPr defTabSz="356616">
              <a:spcAft>
                <a:spcPts val="600"/>
              </a:spcAft>
            </a:pP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</a:t>
            </a: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n_copy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/= 10; </a:t>
            </a:r>
          </a:p>
          <a:p>
            <a:pPr defTabSz="356616">
              <a:spcAft>
                <a:spcPts val="600"/>
              </a:spcAft>
            </a:pP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k++;</a:t>
            </a:r>
          </a:p>
          <a:p>
            <a:pPr defTabSz="356616">
              <a:spcAft>
                <a:spcPts val="600"/>
              </a:spcAft>
            </a:pP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}</a:t>
            </a:r>
          </a:p>
          <a:p>
            <a:pPr defTabSz="356616">
              <a:spcAft>
                <a:spcPts val="600"/>
              </a:spcAft>
            </a:pP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int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sum = 0;</a:t>
            </a:r>
          </a:p>
          <a:p>
            <a:pPr defTabSz="356616">
              <a:spcAft>
                <a:spcPts val="600"/>
              </a:spcAft>
            </a:pP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</a:t>
            </a: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n_copy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= n; </a:t>
            </a:r>
          </a:p>
          <a:p>
            <a:pPr defTabSz="356616">
              <a:spcAft>
                <a:spcPts val="600"/>
              </a:spcAft>
            </a:pP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while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(</a:t>
            </a: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n_copy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&gt; 0) {</a:t>
            </a:r>
          </a:p>
          <a:p>
            <a:pPr defTabSz="356616">
              <a:spcAft>
                <a:spcPts val="600"/>
              </a:spcAft>
            </a:pP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int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</a:t>
            </a: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digit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= </a:t>
            </a: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n_copy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% 10; </a:t>
            </a:r>
          </a:p>
          <a:p>
            <a:pPr defTabSz="356616">
              <a:spcAft>
                <a:spcPts val="600"/>
              </a:spcAft>
            </a:pP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sum += </a:t>
            </a: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power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(</a:t>
            </a: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digit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, k); </a:t>
            </a:r>
          </a:p>
          <a:p>
            <a:pPr defTabSz="356616">
              <a:spcAft>
                <a:spcPts val="600"/>
              </a:spcAft>
            </a:pP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n_copy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/= 10; </a:t>
            </a:r>
          </a:p>
          <a:p>
            <a:pPr defTabSz="356616">
              <a:spcAft>
                <a:spcPts val="600"/>
              </a:spcAft>
            </a:pP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}</a:t>
            </a:r>
          </a:p>
          <a:p>
            <a:pPr defTabSz="356616">
              <a:spcAft>
                <a:spcPts val="600"/>
              </a:spcAft>
            </a:pPr>
            <a:r>
              <a:rPr lang="pl-PL" sz="1248" kern="1200" dirty="0" err="1">
                <a:solidFill>
                  <a:schemeClr val="tx1"/>
                </a:solidFill>
                <a:latin typeface="Söhne"/>
                <a:ea typeface="+mn-ea"/>
                <a:cs typeface="+mn-cs"/>
              </a:rPr>
              <a:t>if</a:t>
            </a: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 (sum == n) { // n jest liczbą Armstronga </a:t>
            </a:r>
          </a:p>
          <a:p>
            <a:pPr defTabSz="356616">
              <a:spcAft>
                <a:spcPts val="600"/>
              </a:spcAft>
            </a:pPr>
            <a:r>
              <a:rPr lang="pl-PL" sz="1248" kern="1200" dirty="0">
                <a:solidFill>
                  <a:schemeClr val="tx1"/>
                </a:solidFill>
                <a:latin typeface="Söhne"/>
                <a:ea typeface="+mn-ea"/>
                <a:cs typeface="+mn-cs"/>
              </a:rPr>
              <a:t>}</a:t>
            </a:r>
          </a:p>
          <a:p>
            <a:pPr>
              <a:spcAft>
                <a:spcPts val="600"/>
              </a:spcAft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401521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1EE6C1-52AD-C401-7E80-841F8F60A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SPOSOBY WYKRYWANIA LICZB ARMSTRONGA: DZIELENIE I RESZTA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0B72AB-2666-5D7F-445D-432B22E45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Do wykrycia liczb Armstronga można również wykorzystać szybkie potęgowanie. Szybkie potęgowanie jest algorytmem, który pozwala na podnoszenie liczby do potęgi w czasie logarytmicznym.</a:t>
            </a:r>
          </a:p>
          <a:p>
            <a:pPr marL="0" indent="0" algn="l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Konkretnie, dla danej liczby n, aby sprawdzić, czy jest to liczba Armstronga, należy:</a:t>
            </a:r>
          </a:p>
          <a:p>
            <a:pPr marL="0" indent="0" algn="l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1.Obliczyć liczbę cyfr k w liczbie n</a:t>
            </a:r>
          </a:p>
          <a:p>
            <a:pPr marL="0" indent="0" algn="l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2.Podzielić n przez 10 i obliczyć resztę z dzielenia, aby uzyskać ostatnią cyfrę liczby (np. n % 10)</a:t>
            </a:r>
          </a:p>
          <a:p>
            <a:pPr marL="0" indent="0" algn="l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3.Podnieść tę cyfrę do potęgi k, używając szybkiego potęgowania (np.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Söhne"/>
              </a:rPr>
              <a:t>power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(n % 10, k))</a:t>
            </a:r>
          </a:p>
          <a:p>
            <a:pPr marL="0" indent="0" algn="l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4.Dodać wynik do sumy (np. suma +=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Söhne"/>
              </a:rPr>
              <a:t>power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(n % 10, k))</a:t>
            </a:r>
          </a:p>
          <a:p>
            <a:pPr marL="0" indent="0" algn="l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5.Podzielić n przez 10 i odrzucić ostatnią cyfrę (np. n /= 10)</a:t>
            </a:r>
          </a:p>
          <a:p>
            <a:pPr marL="0" indent="0" algn="l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6.Powtarzać kroki 2-5, aż n osiągnie wartość zero</a:t>
            </a:r>
          </a:p>
          <a:p>
            <a:pPr marL="0" indent="0" algn="l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7.Porównać sumę z n, jeśli wynik jest równy n, to liczba n jest liczbą Armstronga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55640FA-D763-A674-447C-7159A00CC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652" y="5895975"/>
            <a:ext cx="9144000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8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az 21" descr="Obraz zawierający tekst&#10;&#10;Opis wygenerowany automatycznie">
            <a:extLst>
              <a:ext uri="{FF2B5EF4-FFF2-40B4-BE49-F238E27FC236}">
                <a16:creationId xmlns:a16="http://schemas.microsoft.com/office/drawing/2014/main" id="{8D819888-410E-099D-052A-0289733456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7" b="9274"/>
          <a:stretch/>
        </p:blipFill>
        <p:spPr>
          <a:xfrm>
            <a:off x="20" y="-1"/>
            <a:ext cx="12191980" cy="6858000"/>
          </a:xfrm>
          <a:prstGeom prst="rect">
            <a:avLst/>
          </a:prstGeom>
        </p:spPr>
      </p:pic>
      <p:sp>
        <p:nvSpPr>
          <p:cNvPr id="36" name="Rectangle 26">
            <a:extLst>
              <a:ext uri="{FF2B5EF4-FFF2-40B4-BE49-F238E27FC236}">
                <a16:creationId xmlns:a16="http://schemas.microsoft.com/office/drawing/2014/main" id="{3CBA2BA5-DF4D-437C-9273-F945CF857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7948" y="1838152"/>
            <a:ext cx="5607908" cy="372444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28">
            <a:extLst>
              <a:ext uri="{FF2B5EF4-FFF2-40B4-BE49-F238E27FC236}">
                <a16:creationId xmlns:a16="http://schemas.microsoft.com/office/drawing/2014/main" id="{7754EA86-2D7A-4D51-B5F6-DA6349D5F4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1087261" y="1405049"/>
            <a:ext cx="2131466" cy="1830903"/>
          </a:xfrm>
          <a:custGeom>
            <a:avLst/>
            <a:gdLst>
              <a:gd name="connsiteX0" fmla="*/ 2308583 w 2308583"/>
              <a:gd name="connsiteY0" fmla="*/ 1983044 h 1983044"/>
              <a:gd name="connsiteX1" fmla="*/ 462 w 2308583"/>
              <a:gd name="connsiteY1" fmla="*/ 1983044 h 1983044"/>
              <a:gd name="connsiteX2" fmla="*/ 0 w 2308583"/>
              <a:gd name="connsiteY2" fmla="*/ 1711185 h 1983044"/>
              <a:gd name="connsiteX3" fmla="*/ 2022607 w 2308583"/>
              <a:gd name="connsiteY3" fmla="*/ 1712117 h 1983044"/>
              <a:gd name="connsiteX4" fmla="*/ 2022607 w 2308583"/>
              <a:gd name="connsiteY4" fmla="*/ 0 h 1983044"/>
              <a:gd name="connsiteX5" fmla="*/ 2308583 w 2308583"/>
              <a:gd name="connsiteY5" fmla="*/ 0 h 1983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983044">
                <a:moveTo>
                  <a:pt x="2308583" y="1983044"/>
                </a:moveTo>
                <a:lnTo>
                  <a:pt x="462" y="1983044"/>
                </a:lnTo>
                <a:cubicBezTo>
                  <a:pt x="-462" y="1889214"/>
                  <a:pt x="923" y="1805015"/>
                  <a:pt x="0" y="1711185"/>
                </a:cubicBezTo>
                <a:lnTo>
                  <a:pt x="2022607" y="1712117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36EE9DF-24C7-9A17-448B-F95AFCA6B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959" y="2185352"/>
            <a:ext cx="4891887" cy="1025935"/>
          </a:xfrm>
        </p:spPr>
        <p:txBody>
          <a:bodyPr anchor="ctr">
            <a:normAutofit/>
          </a:bodyPr>
          <a:lstStyle/>
          <a:p>
            <a:r>
              <a:rPr lang="pl-PL" sz="3300"/>
              <a:t>ZASTOSOWANIA: KRYPTOGRAFIA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F2C33AF-9D9E-7D94-3250-3A1B3B1DB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5959" y="3211287"/>
            <a:ext cx="4891887" cy="20682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700" b="0" i="0">
                <a:effectLst/>
                <a:latin typeface="Söhne"/>
              </a:rPr>
              <a:t>W kryptografii liczby Armstronga / narcystyczne są wykorzystywane do generowania kluczy prywatnych i publicznych, a także do generowania tajnych liczb pseudolosowych. Wynika to z faktu, że liczby Armstronga / narcystyczne są trudne do wygenerowania, co czyni je idealnymi do wykorzystania w kryptografii.</a:t>
            </a:r>
            <a:endParaRPr lang="pl-PL" sz="1700"/>
          </a:p>
        </p:txBody>
      </p:sp>
    </p:spTree>
    <p:extLst>
      <p:ext uri="{BB962C8B-B14F-4D97-AF65-F5344CB8AC3E}">
        <p14:creationId xmlns:p14="http://schemas.microsoft.com/office/powerpoint/2010/main" val="807677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D3C502-76C6-1EE5-65F5-0A05BBAD1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ZASTOSOWANIA: TEORIA LICZB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24C04E-B382-711E-B07B-2E107F50A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W teorii liczb liczby Armstronga / narcystyczne są ważnymi obiektami badawczymi. Na przykład, liczby Armstronga są powiązane z tzw. liczbami Hardy'ego-</a:t>
            </a:r>
            <a:r>
              <a:rPr lang="pl-PL" b="0" i="0" dirty="0" err="1">
                <a:solidFill>
                  <a:schemeClr val="tx1"/>
                </a:solidFill>
                <a:effectLst/>
                <a:latin typeface="Söhne"/>
              </a:rPr>
              <a:t>Ramanujana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, które są silnie związane z problemem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Söhne"/>
              </a:rPr>
              <a:t>Waringa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-Goldbacha, a także z problemami związanymi z liczbami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Söhne"/>
              </a:rPr>
              <a:t>automorficznymi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.</a:t>
            </a:r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387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7BCA28-9001-FBAA-6634-0DE5131B3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ZASTOSOWANIA: ALGORYTMY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F3BB1E0-2151-2F9E-37FE-0EA177A32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Liczby Armstronga / narcystyczne są często wykorzystywane w algorytmach testujących, takich jak test Fermata, test Millera-Rabina i test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Söhne"/>
              </a:rPr>
              <a:t>Solovaya-Strassena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. Ponieważ liczby Armstronga / narcystyczne są trudne do wygenerowania, testowanie liczb pod kątem tego, czy są one liczbami Armstronga / narcystycznymi, może pomóc w zwiększeniu bezpieczeństwa algorytmów.</a:t>
            </a:r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651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67EFFF-C503-159C-3246-8531EC14E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OBLICZANIE LICZBY ARMSTRONGA W RÓŻNYCH SYSTEMACH LICZBOWYCH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63B428C-C94C-E3EE-A140-03FC436C5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Aby obliczyć liczbę Armstronga w systemie liczbowym o podstawie b, musimy wykonać następujące kroki:</a:t>
            </a:r>
          </a:p>
          <a:p>
            <a:pPr marL="0" indent="0" algn="l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1. Określ liczbę cyfr n w liczbie, która jest zależna od systemu liczbowego, w którym działa się na tej liczbie. Na przykład, jeśli liczba jest zapisana w systemie binarnym, np.: n = 6 dla 110101,</a:t>
            </a:r>
            <a:r>
              <a:rPr lang="pl-PL" b="0" i="0" dirty="0">
                <a:solidFill>
                  <a:srgbClr val="D1D5DB"/>
                </a:solidFill>
                <a:effectLst/>
                <a:latin typeface="Söhne"/>
              </a:rPr>
              <a:t> </a:t>
            </a: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ponieważ jest 6 cyfr w tej liczbie binarnej.</a:t>
            </a:r>
          </a:p>
          <a:p>
            <a:pPr marL="0" indent="0" algn="l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2. Podnieś każdą cyfrę liczby do potęgi n i dodaj wyniki. </a:t>
            </a:r>
          </a:p>
          <a:p>
            <a:pPr marL="0" indent="0" algn="l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3. 1^6 + 1^5 + 0^4 + 1^3 + 0^2 + 1^1 = 32 + 16 + 8 + 1 = 57</a:t>
            </a:r>
          </a:p>
          <a:p>
            <a:pPr marL="0" indent="0" algn="l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Söhne"/>
              </a:rPr>
              <a:t>4. Jeśli wynik jest równy oryginalnej liczbie, to jest to liczba Armstronga w tym systemie liczbowym.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10259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6364C4-8F37-BD1E-2500-4984C8173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3075" y="2686050"/>
            <a:ext cx="9601200" cy="1485900"/>
          </a:xfrm>
        </p:spPr>
        <p:txBody>
          <a:bodyPr/>
          <a:lstStyle/>
          <a:p>
            <a:r>
              <a:rPr lang="pl-PL" dirty="0"/>
              <a:t>KONIEC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66661BB-1817-67A8-77BB-666AAD755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7084422"/>
            <a:ext cx="9601200" cy="3581400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898845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rzycinanie">
  <a:themeElements>
    <a:clrScheme name="Przycinanie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Przycinani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zycinani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TM10001105[[fn=Przycinanie]]</Template>
  <TotalTime>89</TotalTime>
  <Words>1352</Words>
  <Application>Microsoft Office PowerPoint</Application>
  <PresentationFormat>Panoramiczny</PresentationFormat>
  <Paragraphs>87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Franklin Gothic Book</vt:lpstr>
      <vt:lpstr>Franklin Gothic Book (Nagłówki)</vt:lpstr>
      <vt:lpstr>inherit</vt:lpstr>
      <vt:lpstr>Söhne</vt:lpstr>
      <vt:lpstr>Przycinanie</vt:lpstr>
      <vt:lpstr>LICZBY ARMSTRONGA/LICZBY NARCYSTYCZNE</vt:lpstr>
      <vt:lpstr>DEFINICJA</vt:lpstr>
      <vt:lpstr>ODKRYWCA CZĘŚĆ 1</vt:lpstr>
      <vt:lpstr>LICZBY KAPREKAR</vt:lpstr>
      <vt:lpstr>ODKRYWCA CZĘŚĆ 2</vt:lpstr>
      <vt:lpstr>SPOSOBY WYKRYWANIA LICZB ARMSTRONGA: BRUTE FORCE</vt:lpstr>
      <vt:lpstr>SPOSOBY WYKRYWANIA LICZB ARMSTRONGA: ARYTMETYKA MODULARNA</vt:lpstr>
      <vt:lpstr>SPOSOBY WYKRYWANIA LICZB ARMSTRONGA: DZIELENIE I RESZTA</vt:lpstr>
      <vt:lpstr>SPOSOBY WYKRYWANIA LICZB ARMSTRONGA: DZIELENIE I RESZTA</vt:lpstr>
      <vt:lpstr>ZASTOSOWANIA: KRYPTOGRAFIA</vt:lpstr>
      <vt:lpstr>ZASTOSOWANIA: TEORIA LICZB</vt:lpstr>
      <vt:lpstr>ZASTOSOWANIA: ALGORYTMY</vt:lpstr>
      <vt:lpstr>OBLICZANIE LICZBY ARMSTRONGA W RÓŻNYCH SYSTEMACH LICZBOWYCH</vt:lpstr>
      <vt:lpstr>KONIEC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LICZBY ARMSTRONGA/LICZBY NARCYSTYCZNE</dc:title>
  <dc:creator>Błażej Homa</dc:creator>
  <cp:lastModifiedBy>Błażej Homa</cp:lastModifiedBy>
  <cp:revision>4</cp:revision>
  <dcterms:created xsi:type="dcterms:W3CDTF">2023-03-26T17:27:42Z</dcterms:created>
  <dcterms:modified xsi:type="dcterms:W3CDTF">2023-03-27T19:09:27Z</dcterms:modified>
</cp:coreProperties>
</file>