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9" r:id="rId5"/>
    <p:sldId id="262" r:id="rId6"/>
    <p:sldId id="263" r:id="rId7"/>
    <p:sldId id="271" r:id="rId8"/>
    <p:sldId id="266" r:id="rId9"/>
    <p:sldId id="270" r:id="rId10"/>
    <p:sldId id="272" r:id="rId11"/>
    <p:sldId id="273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88605-E4FA-4B17-8875-A9AD9C91B931}" v="213" dt="2023-04-15T15:57:20.406"/>
    <p1510:client id="{9019E0D1-8C5E-4282-8BD1-481DEB6AB216}" v="393" dt="2023-04-15T15:57:26.994"/>
    <p1510:client id="{AF159D0B-2014-497E-9457-EB799C6B182F}" v="3" dt="2023-04-30T19:08:01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A26B68-BC7F-4BCE-6CF7-C7AB46F30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6FB77B0-8DE5-B67F-A0D3-85B4DF564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9E846E-EB89-9107-0F4E-47A0CA2B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38B9F17-369C-E577-9023-04A4AF51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661616-BC01-6B39-6410-CF8B435E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786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716727-2A10-E5DC-7D7D-BEEBE172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9405C6-7454-9C92-1C30-83655B449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7822D57-081A-7A75-276C-917D9D57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385D75B-0AF7-C8AE-C89B-2C86C0F1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4F32EC-911C-0453-1EFF-F3F8A4840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876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044587-7DF6-A50D-97FE-73350C39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47230D-D107-BF56-BCF9-6FF339EB2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F0CA89-4539-E861-8EDA-87F17C987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F9639AA-F219-D477-7A34-B951BE437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BB279A-B262-21FB-85C0-9A5D6FD8F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8853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05DC96-C193-0F79-19B1-5C766CF88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1FF52A-4F9A-4394-0591-9FA86C807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F632A4-4286-88FB-5EFD-46BBE3B20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E79D9D-5DB0-4148-C166-28E2FAF4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8CD26A-2692-B099-73B8-634A7D662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1B47A2C-2A15-B768-7033-9254C9637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464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F4AED1-E559-FA15-3518-83DE9D005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302C0ED-70E2-4022-A725-409BB6F26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C35703-F0DD-C184-F58E-8561ACFD4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A5570CA-68D2-D43A-69CF-4E6B437BD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7A5D6DE-37AB-C34D-03A7-7F0EDDD198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9706A32-2B9A-BF91-8097-CC47AC59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ABF74A2-7AAB-B2B7-5BF3-09A53FBA5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F2431D4-374E-F618-ED7D-6B8D1E92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964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91DF69-14E4-E463-267E-45F970C4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093B06E-520C-530D-86E4-A920FE6FC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A75479E-0FD2-2E3C-BF92-2C0EFCAC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7B87EBC-3E5F-AA64-25F7-C14A6CE7D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5226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B279F6B-0195-FFCD-6A7D-80194A56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BF7746F-650E-AB88-9891-637499A8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101B1C-6960-8E64-A306-70ACD2DBB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8978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15BA43-9DC8-A042-B7C0-DB6200B7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411304-1F6F-D6BD-C653-34A3EF04E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25B7F34-16A0-505F-47A2-9CB238156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4C1E055-2D5B-5D90-2AEB-4573F3A2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9183383-D032-DC77-0B4F-3AD80F3F1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7F7D717-8DB3-F308-43E4-FBC09B20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4145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73B8C-2B53-F7B7-C79A-6BEB5770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5A83C39-414A-F6E1-6460-6E0F574AE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CECB894-27DE-1C61-3BDB-E104E48A4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010EF5C-D2DF-8505-DCA7-1B7C15B0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F5F595-DE2E-8DA1-2187-BF2865B8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A39B16B-DC0D-6561-B013-FB36B8B0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4159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8B4A4-8790-CFEF-6B8D-1DD9B9DA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79E0167-3C7D-65E2-02D4-EFE86442B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65F366-9DBD-300A-F058-019BB36AD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FC403F-73EC-6F63-E3A0-9AD6018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786B2C5-F38F-ECDC-EFA7-43347907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939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BB1E7F6-431B-EF60-792F-58B71A361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DB3BE9A-8F2F-12CE-161E-13EFA0330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B26E44-1F09-4795-2557-BB11925B9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2CFD-6DF4-1EE2-2A6C-1E2F95F4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BCB2131-94CE-6661-A5B4-C205B998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3173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9DEECA2-21D1-C0DE-8074-4782900E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9D1C49-2355-C30E-74D7-1F6942356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E3DD97-6710-E02D-15FB-9F671F8FB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48904-5C67-4D65-B284-EE51308B732A}" type="datetimeFigureOut">
              <a:rPr lang="pl-PL" smtClean="0"/>
              <a:t>30.04.2023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FE649C3-7D34-B118-18E7-605F7EF702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15FA99-665D-7357-3A4E-2D7881F7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6D6CF-7020-4257-B201-6E6E76F89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524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2C1DE0B-4719-FA14-528A-2E7BD3B64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3381246-9F70-A3B2-FE28-C120616AD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>
              <a:cs typeface="Calibri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>
            <a:extLst>
              <a:ext uri="{FF2B5EF4-FFF2-40B4-BE49-F238E27FC236}">
                <a16:creationId xmlns:a16="http://schemas.microsoft.com/office/drawing/2014/main" id="{53204A25-55EF-B1C7-99C5-E05803F20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56" y="2721114"/>
            <a:ext cx="1087188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Złoty podział i proporcje w matematyce i sztuce</a:t>
            </a:r>
            <a:r>
              <a:rPr kumimoji="0" lang="pl-PL" altLang="pl-PL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15DEBD-1E86-8B50-52FC-BF2744EDF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537" y="551962"/>
            <a:ext cx="2201487" cy="220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49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298961"/>
            <a:ext cx="8074815" cy="931491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 panose="02030602050306030303" pitchFamily="18" charset="0"/>
                <a:ea typeface="+mj-lt"/>
                <a:cs typeface="+mj-lt"/>
              </a:rPr>
              <a:t>Definicja</a:t>
            </a:r>
            <a:r>
              <a:rPr lang="en-US" sz="4800" dirty="0">
                <a:latin typeface="Constantia" panose="02030602050306030303" pitchFamily="18" charset="0"/>
                <a:ea typeface="+mj-lt"/>
                <a:cs typeface="+mj-lt"/>
              </a:rPr>
              <a:t> </a:t>
            </a:r>
            <a:r>
              <a:rPr lang="en-US" sz="4800" dirty="0" err="1">
                <a:latin typeface="Constantia" panose="02030602050306030303" pitchFamily="18" charset="0"/>
                <a:ea typeface="+mj-lt"/>
                <a:cs typeface="+mj-lt"/>
              </a:rPr>
              <a:t>złotego</a:t>
            </a:r>
            <a:r>
              <a:rPr lang="en-US" sz="4800" dirty="0">
                <a:latin typeface="Constantia" panose="02030602050306030303" pitchFamily="18" charset="0"/>
                <a:ea typeface="+mj-lt"/>
                <a:cs typeface="+mj-lt"/>
              </a:rPr>
              <a:t> </a:t>
            </a:r>
            <a:r>
              <a:rPr lang="en-US" sz="4800" dirty="0" err="1">
                <a:latin typeface="Constantia" panose="02030602050306030303" pitchFamily="18" charset="0"/>
                <a:ea typeface="+mj-lt"/>
                <a:cs typeface="+mj-lt"/>
              </a:rPr>
              <a:t>podziału</a:t>
            </a:r>
            <a:endParaRPr lang="en-US" sz="4800" dirty="0">
              <a:latin typeface="Constantia" panose="02030602050306030303" pitchFamily="18" charset="0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Constantia" panose="02030602050306030303" pitchFamily="18" charset="0"/>
                <a:cs typeface="Calibri" panose="020F0502020204030204"/>
              </a:rPr>
              <a:t>Złoty podział to proporcja, w której długość większego odcinka dzielona przez długość mniejszego odcinka jest równa długości całego odcinka podzielonej przez długość większego odcinka. Oznacza się go literą </a:t>
            </a:r>
            <a:r>
              <a:rPr lang="pl-PL" sz="2400" dirty="0" err="1">
                <a:latin typeface="Constantia" panose="02030602050306030303" pitchFamily="18" charset="0"/>
                <a:cs typeface="Calibri" panose="020F0502020204030204"/>
              </a:rPr>
              <a:t>φ</a:t>
            </a:r>
            <a:r>
              <a:rPr lang="pl-PL" sz="2400" dirty="0">
                <a:latin typeface="Constantia" panose="02030602050306030303" pitchFamily="18" charset="0"/>
                <a:cs typeface="Calibri" panose="020F0502020204030204"/>
              </a:rPr>
              <a:t> (phi) i jest liczbą niewymierną o wartości ok. 1.6180339887.</a:t>
            </a:r>
          </a:p>
          <a:p>
            <a:pPr marL="0" indent="0">
              <a:buNone/>
            </a:pPr>
            <a:endParaRPr lang="en-US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3645"/>
            <a:ext cx="8074815" cy="1402119"/>
          </a:xfrm>
        </p:spPr>
        <p:txBody>
          <a:bodyPr anchor="ctr">
            <a:normAutofit fontScale="90000"/>
          </a:bodyPr>
          <a:lstStyle/>
          <a:p>
            <a:br>
              <a:rPr lang="pl-PL" sz="5300" dirty="0">
                <a:latin typeface="Constantia" panose="02030602050306030303" pitchFamily="18" charset="0"/>
                <a:ea typeface="+mj-lt"/>
                <a:cs typeface="+mj-lt"/>
              </a:rPr>
            </a:br>
            <a:r>
              <a:rPr lang="en-US" sz="5300" dirty="0" err="1">
                <a:latin typeface="Constantia"/>
                <a:ea typeface="+mj-lt"/>
                <a:cs typeface="+mj-lt"/>
              </a:rPr>
              <a:t>Własności</a:t>
            </a:r>
            <a:r>
              <a:rPr lang="en-US" sz="5300" dirty="0">
                <a:latin typeface="Constantia"/>
                <a:ea typeface="+mj-lt"/>
                <a:cs typeface="+mj-lt"/>
              </a:rPr>
              <a:t> </a:t>
            </a:r>
            <a:r>
              <a:rPr lang="en-US" sz="5300" dirty="0" err="1">
                <a:latin typeface="Constantia"/>
                <a:ea typeface="+mj-lt"/>
                <a:cs typeface="+mj-lt"/>
              </a:rPr>
              <a:t>złotego</a:t>
            </a:r>
            <a:r>
              <a:rPr lang="en-US" sz="5300" dirty="0">
                <a:latin typeface="Constantia"/>
                <a:ea typeface="+mj-lt"/>
                <a:cs typeface="+mj-lt"/>
              </a:rPr>
              <a:t> </a:t>
            </a:r>
            <a:r>
              <a:rPr lang="en-US" sz="5300" dirty="0" err="1">
                <a:latin typeface="Constantia"/>
                <a:ea typeface="+mj-lt"/>
                <a:cs typeface="+mj-lt"/>
              </a:rPr>
              <a:t>podziału</a:t>
            </a:r>
            <a:endParaRPr lang="en-US" sz="5300" dirty="0">
              <a:latin typeface="Constantia"/>
              <a:ea typeface="+mj-lt"/>
              <a:cs typeface="+mj-lt"/>
            </a:endParaRPr>
          </a:p>
          <a:p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Constantia"/>
                <a:cs typeface="Calibri"/>
              </a:rPr>
              <a:t>Złoty podział posiada wiele ciekawych własności matematycznych. Jedną z nich jest związek z ciągiem Fibonacciego, gdzie iloraz kolejnych liczb w ciągu dąży do </a:t>
            </a:r>
            <a:r>
              <a:rPr lang="pl-PL" sz="2400" dirty="0" err="1">
                <a:latin typeface="Constantia"/>
                <a:cs typeface="Calibri"/>
              </a:rPr>
              <a:t>φ</a:t>
            </a:r>
            <a:r>
              <a:rPr lang="pl-PL" sz="2400" dirty="0">
                <a:latin typeface="Constantia"/>
                <a:cs typeface="Calibri"/>
              </a:rPr>
              <a:t>. Złoty podział ma również zastosowanie w geometrii i algebrze.</a:t>
            </a:r>
            <a:endParaRPr lang="en-US" dirty="0">
              <a:latin typeface="Constantia"/>
              <a:cs typeface="Calibri" panose="020F0502020204030204"/>
            </a:endParaRPr>
          </a:p>
          <a:p>
            <a:pPr marL="0" indent="0">
              <a:buNone/>
            </a:pPr>
            <a:endParaRPr lang="en-US" sz="2400" dirty="0">
              <a:latin typeface="Constanti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970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7632"/>
            <a:ext cx="8074815" cy="1402119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/>
                <a:ea typeface="+mj-lt"/>
                <a:cs typeface="+mj-lt"/>
              </a:rPr>
              <a:t>Złota</a:t>
            </a:r>
            <a:r>
              <a:rPr lang="en-US" sz="4800" dirty="0">
                <a:latin typeface="Constantia"/>
                <a:ea typeface="+mj-lt"/>
                <a:cs typeface="+mj-lt"/>
              </a:rPr>
              <a:t> 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spirala</a:t>
            </a:r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pl-PL" sz="2400" dirty="0">
              <a:latin typeface="Constantia"/>
              <a:cs typeface="Calibri"/>
            </a:endParaRPr>
          </a:p>
          <a:p>
            <a:pPr marL="0" indent="0">
              <a:buNone/>
            </a:pPr>
            <a:r>
              <a:rPr lang="pl-PL" sz="2400" dirty="0">
                <a:latin typeface="Constantia"/>
                <a:cs typeface="Calibri"/>
              </a:rPr>
              <a:t>Złota spirala to krzywa, która rozwija się wokół środka w sposób oparty na złotym podziale. Jest to przykład logarytmicznej spirali, która często występuje w naturze, na przykład w kształcie muszli ślimaka.</a:t>
            </a:r>
          </a:p>
          <a:p>
            <a:pPr marL="0" indent="0">
              <a:buNone/>
            </a:pPr>
            <a:endParaRPr lang="en-US" sz="2400" dirty="0">
              <a:latin typeface="Constantia"/>
              <a:cs typeface="Calibri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149AB12-D9F1-E254-CC07-06A7624FB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759" y="939834"/>
            <a:ext cx="3027405" cy="191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8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7632"/>
            <a:ext cx="8074815" cy="1402119"/>
          </a:xfrm>
        </p:spPr>
        <p:txBody>
          <a:bodyPr anchor="ctr">
            <a:normAutofit/>
          </a:bodyPr>
          <a:lstStyle/>
          <a:p>
            <a:r>
              <a:rPr lang="en-US" sz="4800" err="1">
                <a:latin typeface="Constantia"/>
                <a:ea typeface="+mj-lt"/>
                <a:cs typeface="+mj-lt"/>
              </a:rPr>
              <a:t>Złoty</a:t>
            </a:r>
            <a:r>
              <a:rPr lang="en-US" sz="4800">
                <a:latin typeface="Constantia"/>
                <a:ea typeface="+mj-lt"/>
                <a:cs typeface="+mj-lt"/>
              </a:rPr>
              <a:t> </a:t>
            </a:r>
            <a:r>
              <a:rPr lang="en-US" sz="4800" err="1">
                <a:latin typeface="Constantia"/>
                <a:ea typeface="+mj-lt"/>
                <a:cs typeface="+mj-lt"/>
              </a:rPr>
              <a:t>prostokąt</a:t>
            </a:r>
            <a:endParaRPr lang="en-US" sz="4800" err="1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pl-PL" sz="2400">
              <a:latin typeface="Constantia"/>
            </a:endParaRPr>
          </a:p>
          <a:p>
            <a:pPr marL="0" indent="0">
              <a:buNone/>
            </a:pPr>
            <a:r>
              <a:rPr lang="pl-PL" sz="2400">
                <a:latin typeface="Constantia"/>
              </a:rPr>
              <a:t>Złoty prostokąt to prostokąt, w którym stosunek długości dłuższego boku do krótszego jest równy złotemu podziałowi. Złote prostokąty można spotkać w naturze, sztuce oraz architekturze, gdzie są uważane za estetycznie przyjemne dla oka.</a:t>
            </a:r>
          </a:p>
          <a:p>
            <a:pPr marL="0" indent="0">
              <a:buNone/>
            </a:pPr>
            <a:endParaRPr lang="en-US">
              <a:latin typeface="Constantia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4B8CF43-5CDC-7221-DD3D-9D7CAB07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687" y="747671"/>
            <a:ext cx="3490735" cy="23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91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7632"/>
            <a:ext cx="8074815" cy="1402120"/>
          </a:xfrm>
        </p:spPr>
        <p:txBody>
          <a:bodyPr anchor="ctr">
            <a:normAutofit/>
          </a:bodyPr>
          <a:lstStyle/>
          <a:p>
            <a:r>
              <a:rPr lang="en-US" sz="4800" err="1">
                <a:latin typeface="Constantia"/>
                <a:ea typeface="+mj-lt"/>
                <a:cs typeface="+mj-lt"/>
              </a:rPr>
              <a:t>Złoty</a:t>
            </a:r>
            <a:r>
              <a:rPr lang="en-US" sz="4800">
                <a:latin typeface="Constantia"/>
                <a:ea typeface="+mj-lt"/>
                <a:cs typeface="+mj-lt"/>
              </a:rPr>
              <a:t> </a:t>
            </a:r>
            <a:r>
              <a:rPr lang="en-US" sz="4800" err="1">
                <a:latin typeface="Constantia"/>
                <a:ea typeface="+mj-lt"/>
                <a:cs typeface="+mj-lt"/>
              </a:rPr>
              <a:t>podział</a:t>
            </a:r>
            <a:r>
              <a:rPr lang="en-US" sz="4800">
                <a:latin typeface="Constantia"/>
                <a:ea typeface="+mj-lt"/>
                <a:cs typeface="+mj-lt"/>
              </a:rPr>
              <a:t> w </a:t>
            </a:r>
            <a:r>
              <a:rPr lang="en-US" sz="4800" err="1">
                <a:latin typeface="Constantia"/>
                <a:ea typeface="+mj-lt"/>
                <a:cs typeface="+mj-lt"/>
              </a:rPr>
              <a:t>matematyce</a:t>
            </a:r>
            <a:endParaRPr lang="en-US" sz="480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pl-PL" sz="2400" dirty="0">
              <a:latin typeface="Constantia"/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2400" dirty="0">
                <a:latin typeface="Constantia"/>
                <a:ea typeface="+mn-lt"/>
                <a:cs typeface="+mn-lt"/>
              </a:rPr>
              <a:t>W matematyce złoty podział ma wiele zastosowań, np. w analizie numerycznej, optymalizacji i teorii gier. Znajduje zastosowanie również w problemie podziału, gdzie dzieli się coś na dwie części w sposób optymalny.</a:t>
            </a:r>
          </a:p>
        </p:txBody>
      </p:sp>
    </p:spTree>
    <p:extLst>
      <p:ext uri="{BB962C8B-B14F-4D97-AF65-F5344CB8AC3E}">
        <p14:creationId xmlns:p14="http://schemas.microsoft.com/office/powerpoint/2010/main" val="333426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7632"/>
            <a:ext cx="8074815" cy="1402119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/>
                <a:ea typeface="+mj-lt"/>
                <a:cs typeface="+mj-lt"/>
              </a:rPr>
              <a:t>Złoty</a:t>
            </a:r>
            <a:r>
              <a:rPr lang="en-US" sz="4800" dirty="0">
                <a:latin typeface="Constantia"/>
                <a:ea typeface="+mj-lt"/>
                <a:cs typeface="+mj-lt"/>
              </a:rPr>
              <a:t> 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podział</a:t>
            </a:r>
            <a:r>
              <a:rPr lang="en-US" sz="4800" dirty="0">
                <a:latin typeface="Constantia"/>
                <a:ea typeface="+mj-lt"/>
                <a:cs typeface="+mj-lt"/>
              </a:rPr>
              <a:t> w 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sztuce</a:t>
            </a:r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Constantia"/>
                <a:ea typeface="+mn-lt"/>
                <a:cs typeface="+mn-lt"/>
              </a:rPr>
              <a:t>W sztuce złoty podział odgrywa istotną rolę, gdyż wpływa na harmonię i równowagę kompozycji. Wielu artystów, takich jak Leonardo da Vinci czy Salvador </a:t>
            </a:r>
            <a:r>
              <a:rPr lang="pl-PL" sz="2400" dirty="0" err="1">
                <a:latin typeface="Constantia"/>
                <a:ea typeface="+mn-lt"/>
                <a:cs typeface="+mn-lt"/>
              </a:rPr>
              <a:t>Dalí</a:t>
            </a:r>
            <a:r>
              <a:rPr lang="pl-PL" sz="2400" dirty="0">
                <a:latin typeface="Constantia"/>
                <a:ea typeface="+mn-lt"/>
                <a:cs typeface="+mn-lt"/>
              </a:rPr>
              <a:t>, stosowało złoty podział w swoich dziełach, by osiągnąć estetyczną doskonałość. Wykorzystanie złotego podziału w sztuce pozwala twórcom na lepsze zrozumienie proporcji i wprowadzenie harmonii do swoich prac.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57379D8-E0FD-FEA4-9AA0-95316359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73" y="849508"/>
            <a:ext cx="3116717" cy="210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61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97632"/>
            <a:ext cx="6953596" cy="1571452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/>
                <a:ea typeface="+mj-lt"/>
                <a:cs typeface="+mj-lt"/>
              </a:rPr>
              <a:t>Złoty</a:t>
            </a:r>
            <a:r>
              <a:rPr lang="en-US" sz="4800" dirty="0">
                <a:latin typeface="Constantia"/>
                <a:ea typeface="+mj-lt"/>
                <a:cs typeface="+mj-lt"/>
              </a:rPr>
              <a:t> 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podział</a:t>
            </a:r>
            <a:r>
              <a:rPr lang="en-US" sz="4800" dirty="0">
                <a:latin typeface="Constantia"/>
                <a:ea typeface="+mj-lt"/>
                <a:cs typeface="+mj-lt"/>
              </a:rPr>
              <a:t> w 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architekturze</a:t>
            </a:r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400">
                <a:latin typeface="Constantia"/>
                <a:ea typeface="+mn-lt"/>
                <a:cs typeface="+mn-lt"/>
              </a:rPr>
              <a:t>W architekturze złoty podział jest stosowany do projektowania budynków o harmonijnych i estetycznych proporcjach. Od starożytnych czasów, takie budowle jak Partenon czy Piramida Cheopsa, wykorzystywały złoty podział w swojej konstrukcji. Współcześnie również wielu architektów stosuje złoty podział, by tworzyć nowoczesne i eleganckie przestrzenie.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9EF7176-C749-0EB2-8D60-E83B8506E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234" y="804579"/>
            <a:ext cx="3334153" cy="23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97632"/>
            <a:ext cx="8074815" cy="1402119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/>
                <a:ea typeface="+mj-lt"/>
                <a:cs typeface="+mj-lt"/>
              </a:rPr>
              <a:t>Krytyka</a:t>
            </a:r>
            <a:r>
              <a:rPr lang="en-US" sz="4800" dirty="0">
                <a:latin typeface="Constantia"/>
                <a:ea typeface="+mj-lt"/>
                <a:cs typeface="+mj-lt"/>
              </a:rPr>
              <a:t> 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i</a:t>
            </a:r>
            <a:r>
              <a:rPr lang="en-US" sz="4800" dirty="0">
                <a:latin typeface="Constantia"/>
                <a:ea typeface="+mj-lt"/>
                <a:cs typeface="+mj-lt"/>
              </a:rPr>
              <a:t> 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kontrowersje</a:t>
            </a:r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00395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pl-PL" sz="2400" dirty="0">
                <a:latin typeface="Constantia"/>
                <a:cs typeface="Calibri" panose="020F0502020204030204"/>
              </a:rPr>
              <a:t>Mimo swojej popularności, złoty podział nie jest pozbawiony kontrowersji. Niektórzy naukowcy i krytycy kwestionują uniwersalność i wyjątkowość złotego podziału jako "idealnej proporcji". Badania naukowe na temat percepcji estetyki sugerują, że nie ma jednego wzorca piękna, a złoty podział może być jednym z wielu czynników wpływających na odbiór estetyczny.</a:t>
            </a:r>
          </a:p>
          <a:p>
            <a:pPr marL="0" indent="0">
              <a:buNone/>
            </a:pPr>
            <a:endParaRPr lang="en-US" dirty="0">
              <a:latin typeface="Constantia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28469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12966"/>
            <a:ext cx="8074815" cy="1571452"/>
          </a:xfrm>
        </p:spPr>
        <p:txBody>
          <a:bodyPr anchor="ctr">
            <a:normAutofit/>
          </a:bodyPr>
          <a:lstStyle/>
          <a:p>
            <a:r>
              <a:rPr lang="en-US" sz="4800" dirty="0" err="1">
                <a:latin typeface="Constantia"/>
                <a:ea typeface="+mj-lt"/>
                <a:cs typeface="+mj-lt"/>
              </a:rPr>
              <a:t>Podsumowanie</a:t>
            </a:r>
            <a:endParaRPr lang="en-US" sz="4800" dirty="0" err="1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1" y="2969469"/>
            <a:ext cx="7291480" cy="2885061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400" dirty="0" err="1">
                <a:latin typeface="Constantia"/>
                <a:ea typeface="+mn-lt"/>
                <a:cs typeface="+mn-lt"/>
              </a:rPr>
              <a:t>Podsumowując</a:t>
            </a:r>
            <a:r>
              <a:rPr lang="en-US" sz="2400" dirty="0">
                <a:latin typeface="Constantia"/>
                <a:ea typeface="+mn-lt"/>
                <a:cs typeface="+mn-lt"/>
              </a:rPr>
              <a:t>,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złoty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podział</a:t>
            </a:r>
            <a:r>
              <a:rPr lang="en-US" sz="2400" dirty="0">
                <a:latin typeface="Constantia"/>
                <a:ea typeface="+mn-lt"/>
                <a:cs typeface="+mn-lt"/>
              </a:rPr>
              <a:t> jest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fascynującym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zjawiskiem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matematycznym</a:t>
            </a:r>
            <a:r>
              <a:rPr lang="en-US" sz="2400" dirty="0">
                <a:latin typeface="Constantia"/>
                <a:ea typeface="+mn-lt"/>
                <a:cs typeface="+mn-lt"/>
              </a:rPr>
              <a:t>,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które</a:t>
            </a:r>
            <a:r>
              <a:rPr lang="en-US" sz="2400" dirty="0">
                <a:latin typeface="Constantia"/>
                <a:ea typeface="+mn-lt"/>
                <a:cs typeface="+mn-lt"/>
              </a:rPr>
              <a:t> ma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wiele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zastosowań</a:t>
            </a:r>
            <a:r>
              <a:rPr lang="en-US" sz="2400" dirty="0">
                <a:latin typeface="Constantia"/>
                <a:ea typeface="+mn-lt"/>
                <a:cs typeface="+mn-lt"/>
              </a:rPr>
              <a:t> w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matematyce</a:t>
            </a:r>
            <a:r>
              <a:rPr lang="en-US" sz="2400" dirty="0">
                <a:latin typeface="Constantia"/>
                <a:ea typeface="+mn-lt"/>
                <a:cs typeface="+mn-lt"/>
              </a:rPr>
              <a:t>,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sztuce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i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architekturze</a:t>
            </a:r>
            <a:r>
              <a:rPr lang="en-US" sz="2400" dirty="0">
                <a:latin typeface="Constantia"/>
                <a:ea typeface="+mn-lt"/>
                <a:cs typeface="+mn-lt"/>
              </a:rPr>
              <a:t>.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Jego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własności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sprawiają</a:t>
            </a:r>
            <a:r>
              <a:rPr lang="en-US" sz="2400" dirty="0">
                <a:latin typeface="Constantia"/>
                <a:ea typeface="+mn-lt"/>
                <a:cs typeface="+mn-lt"/>
              </a:rPr>
              <a:t>,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że</a:t>
            </a:r>
            <a:r>
              <a:rPr lang="en-US" sz="2400" dirty="0">
                <a:latin typeface="Constantia"/>
                <a:ea typeface="+mn-lt"/>
                <a:cs typeface="+mn-lt"/>
              </a:rPr>
              <a:t> jest on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często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wykorzystywany</a:t>
            </a:r>
            <a:r>
              <a:rPr lang="en-US" sz="2400" dirty="0">
                <a:latin typeface="Constantia"/>
                <a:ea typeface="+mn-lt"/>
                <a:cs typeface="+mn-lt"/>
              </a:rPr>
              <a:t> do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tworzenia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harmonijnych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i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estetycznych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proporcji</a:t>
            </a:r>
            <a:r>
              <a:rPr lang="en-US" sz="2400" dirty="0">
                <a:latin typeface="Constantia"/>
                <a:ea typeface="+mn-lt"/>
                <a:cs typeface="+mn-lt"/>
              </a:rPr>
              <a:t>.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Mimo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kontrowersji</a:t>
            </a:r>
            <a:r>
              <a:rPr lang="en-US" sz="2400" dirty="0">
                <a:latin typeface="Constantia"/>
                <a:ea typeface="+mn-lt"/>
                <a:cs typeface="+mn-lt"/>
              </a:rPr>
              <a:t>,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jego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znaczenie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dla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nauki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i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kultury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pozostaje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niezaprzeczalne</a:t>
            </a:r>
            <a:r>
              <a:rPr lang="en-US" sz="2400" dirty="0">
                <a:latin typeface="Constantia"/>
                <a:ea typeface="+mn-lt"/>
                <a:cs typeface="+mn-lt"/>
              </a:rPr>
              <a:t>.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Zachęcamy</a:t>
            </a:r>
            <a:r>
              <a:rPr lang="en-US" sz="2400" dirty="0">
                <a:latin typeface="Constantia"/>
                <a:ea typeface="+mn-lt"/>
                <a:cs typeface="+mn-lt"/>
              </a:rPr>
              <a:t> do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dalszego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zgłębiania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tego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ciekawego</a:t>
            </a:r>
            <a:r>
              <a:rPr lang="en-US" sz="2400" dirty="0">
                <a:latin typeface="Constantia"/>
                <a:ea typeface="+mn-lt"/>
                <a:cs typeface="+mn-lt"/>
              </a:rPr>
              <a:t> </a:t>
            </a:r>
            <a:r>
              <a:rPr lang="en-US" sz="2400" dirty="0" err="1">
                <a:latin typeface="Constantia"/>
                <a:ea typeface="+mn-lt"/>
                <a:cs typeface="+mn-lt"/>
              </a:rPr>
              <a:t>tematu</a:t>
            </a:r>
            <a:r>
              <a:rPr lang="en-US" sz="2400" dirty="0">
                <a:latin typeface="Constantia"/>
                <a:ea typeface="+mn-lt"/>
                <a:cs typeface="+mn-lt"/>
              </a:rPr>
              <a:t>.</a:t>
            </a:r>
            <a:endParaRPr lang="en-US" dirty="0">
              <a:latin typeface="Constantia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6164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DFCB4-0EB8-E696-7214-A568233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" y="1442682"/>
            <a:ext cx="10905053" cy="1571452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 err="1">
                <a:latin typeface="Constantia"/>
                <a:ea typeface="+mj-lt"/>
                <a:cs typeface="+mj-lt"/>
              </a:rPr>
              <a:t>Dziękujemy</a:t>
            </a:r>
            <a:r>
              <a:rPr lang="en-US" sz="4800" dirty="0">
                <a:latin typeface="Constantia"/>
                <a:ea typeface="+mj-lt"/>
                <a:cs typeface="+mj-lt"/>
              </a:rPr>
              <a:t> za </a:t>
            </a:r>
            <a:r>
              <a:rPr lang="en-US" sz="4800" dirty="0" err="1">
                <a:latin typeface="Constantia"/>
                <a:ea typeface="+mj-lt"/>
                <a:cs typeface="+mj-lt"/>
              </a:rPr>
              <a:t>uwagę</a:t>
            </a:r>
            <a:endParaRPr lang="en-US" sz="4800" dirty="0">
              <a:latin typeface="Constantia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569C-C848-A334-3B45-D8AF8000B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4" y="2969469"/>
            <a:ext cx="10905053" cy="2885061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endParaRPr lang="en-US" sz="2400" b="1" dirty="0">
              <a:latin typeface="Constantia"/>
              <a:cs typeface="Calibri" panose="020F0502020204030204"/>
            </a:endParaRPr>
          </a:p>
          <a:p>
            <a:pPr marL="0" indent="0" algn="ctr">
              <a:buNone/>
            </a:pPr>
            <a:endParaRPr lang="en-US" sz="2400" b="1" dirty="0">
              <a:latin typeface="Constantia"/>
              <a:cs typeface="Calibri" panose="020F0502020204030204"/>
            </a:endParaRPr>
          </a:p>
          <a:p>
            <a:pPr marL="0" indent="0" algn="ctr">
              <a:buNone/>
            </a:pPr>
            <a:endParaRPr lang="en-US" sz="2400" b="1" dirty="0">
              <a:latin typeface="Constantia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2400" b="1" dirty="0" err="1">
                <a:latin typeface="Constantia"/>
                <a:cs typeface="Calibri" panose="020F0502020204030204"/>
              </a:rPr>
              <a:t>Autorzy</a:t>
            </a:r>
            <a:r>
              <a:rPr lang="en-US" sz="2400" b="1" dirty="0">
                <a:latin typeface="Constantia"/>
                <a:cs typeface="Calibri" panose="020F0502020204030204"/>
              </a:rPr>
              <a:t>:</a:t>
            </a:r>
          </a:p>
          <a:p>
            <a:pPr marL="0" indent="0" algn="ctr">
              <a:buNone/>
            </a:pPr>
            <a:r>
              <a:rPr lang="en-US" sz="2400" dirty="0">
                <a:latin typeface="Constantia"/>
                <a:cs typeface="Calibri" panose="020F0502020204030204"/>
              </a:rPr>
              <a:t>Krzysztof </a:t>
            </a:r>
            <a:r>
              <a:rPr lang="en-US" sz="2400" dirty="0" err="1">
                <a:latin typeface="Constantia"/>
                <a:cs typeface="Calibri" panose="020F0502020204030204"/>
              </a:rPr>
              <a:t>Kaczka</a:t>
            </a:r>
            <a:endParaRPr lang="en-US" sz="2400" dirty="0">
              <a:latin typeface="Constantia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2400" dirty="0">
                <a:latin typeface="Constantia"/>
                <a:cs typeface="Calibri" panose="020F0502020204030204"/>
              </a:rPr>
              <a:t>Filip </a:t>
            </a:r>
            <a:r>
              <a:rPr lang="en-US" sz="2400" dirty="0" err="1">
                <a:latin typeface="Constantia"/>
                <a:cs typeface="Calibri" panose="020F0502020204030204"/>
              </a:rPr>
              <a:t>Kaczmarczyk</a:t>
            </a:r>
            <a:endParaRPr lang="en-US" sz="2400" dirty="0">
              <a:latin typeface="Constantia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0910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Macintosh PowerPoint</Application>
  <PresentationFormat>Widescreen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Abadi</vt:lpstr>
      <vt:lpstr>Arial</vt:lpstr>
      <vt:lpstr>Calibri</vt:lpstr>
      <vt:lpstr>Calibri Light</vt:lpstr>
      <vt:lpstr>Constantia</vt:lpstr>
      <vt:lpstr>Motyw pakietu Office</vt:lpstr>
      <vt:lpstr> </vt:lpstr>
      <vt:lpstr>Definicja złotego podziału</vt:lpstr>
      <vt:lpstr> Własności złotego podziału </vt:lpstr>
      <vt:lpstr>Złota spirala</vt:lpstr>
      <vt:lpstr>Złoty prostokąt</vt:lpstr>
      <vt:lpstr>Złoty podział w matematyce</vt:lpstr>
      <vt:lpstr>Złoty podział w sztuce</vt:lpstr>
      <vt:lpstr>Złoty podział w architekturze</vt:lpstr>
      <vt:lpstr>Krytyka i kontrowersje</vt:lpstr>
      <vt:lpstr>Podsumowanie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Krzysztof Wartix</dc:creator>
  <cp:lastModifiedBy>Krzysztof Kaczka</cp:lastModifiedBy>
  <cp:revision>6</cp:revision>
  <dcterms:created xsi:type="dcterms:W3CDTF">2023-04-15T15:02:28Z</dcterms:created>
  <dcterms:modified xsi:type="dcterms:W3CDTF">2023-04-30T19:23:54Z</dcterms:modified>
</cp:coreProperties>
</file>